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3" r:id="rId5"/>
    <p:sldMasterId id="2147483666" r:id="rId6"/>
  </p:sldMasterIdLst>
  <p:notesMasterIdLst>
    <p:notesMasterId r:id="rId99"/>
  </p:notesMasterIdLst>
  <p:sldIdLst>
    <p:sldId id="461" r:id="rId7"/>
    <p:sldId id="463" r:id="rId8"/>
    <p:sldId id="468" r:id="rId9"/>
    <p:sldId id="467" r:id="rId10"/>
    <p:sldId id="464" r:id="rId11"/>
    <p:sldId id="465" r:id="rId12"/>
    <p:sldId id="476" r:id="rId13"/>
    <p:sldId id="475" r:id="rId14"/>
    <p:sldId id="477" r:id="rId15"/>
    <p:sldId id="479" r:id="rId16"/>
    <p:sldId id="480" r:id="rId17"/>
    <p:sldId id="481" r:id="rId18"/>
    <p:sldId id="482" r:id="rId19"/>
    <p:sldId id="483" r:id="rId20"/>
    <p:sldId id="547" r:id="rId21"/>
    <p:sldId id="484" r:id="rId22"/>
    <p:sldId id="485" r:id="rId23"/>
    <p:sldId id="486" r:id="rId24"/>
    <p:sldId id="487" r:id="rId25"/>
    <p:sldId id="488" r:id="rId26"/>
    <p:sldId id="489" r:id="rId27"/>
    <p:sldId id="491" r:id="rId28"/>
    <p:sldId id="492" r:id="rId29"/>
    <p:sldId id="493" r:id="rId30"/>
    <p:sldId id="494" r:id="rId31"/>
    <p:sldId id="495" r:id="rId32"/>
    <p:sldId id="497" r:id="rId33"/>
    <p:sldId id="496" r:id="rId34"/>
    <p:sldId id="498" r:id="rId35"/>
    <p:sldId id="499" r:id="rId36"/>
    <p:sldId id="500" r:id="rId37"/>
    <p:sldId id="501" r:id="rId38"/>
    <p:sldId id="502" r:id="rId39"/>
    <p:sldId id="503" r:id="rId40"/>
    <p:sldId id="504" r:id="rId41"/>
    <p:sldId id="505" r:id="rId42"/>
    <p:sldId id="506" r:id="rId43"/>
    <p:sldId id="507" r:id="rId44"/>
    <p:sldId id="508" r:id="rId45"/>
    <p:sldId id="509" r:id="rId46"/>
    <p:sldId id="510" r:id="rId47"/>
    <p:sldId id="511" r:id="rId48"/>
    <p:sldId id="512" r:id="rId49"/>
    <p:sldId id="513" r:id="rId50"/>
    <p:sldId id="514" r:id="rId51"/>
    <p:sldId id="515" r:id="rId52"/>
    <p:sldId id="516" r:id="rId53"/>
    <p:sldId id="517" r:id="rId54"/>
    <p:sldId id="518" r:id="rId55"/>
    <p:sldId id="519" r:id="rId56"/>
    <p:sldId id="520" r:id="rId57"/>
    <p:sldId id="521" r:id="rId58"/>
    <p:sldId id="522" r:id="rId59"/>
    <p:sldId id="523" r:id="rId60"/>
    <p:sldId id="524" r:id="rId61"/>
    <p:sldId id="525" r:id="rId62"/>
    <p:sldId id="526" r:id="rId63"/>
    <p:sldId id="527" r:id="rId64"/>
    <p:sldId id="528" r:id="rId65"/>
    <p:sldId id="529" r:id="rId66"/>
    <p:sldId id="530" r:id="rId67"/>
    <p:sldId id="531" r:id="rId68"/>
    <p:sldId id="532" r:id="rId69"/>
    <p:sldId id="533" r:id="rId70"/>
    <p:sldId id="534" r:id="rId71"/>
    <p:sldId id="535" r:id="rId72"/>
    <p:sldId id="536" r:id="rId73"/>
    <p:sldId id="537" r:id="rId74"/>
    <p:sldId id="538" r:id="rId75"/>
    <p:sldId id="539" r:id="rId76"/>
    <p:sldId id="540" r:id="rId77"/>
    <p:sldId id="541" r:id="rId78"/>
    <p:sldId id="542" r:id="rId79"/>
    <p:sldId id="443" r:id="rId80"/>
    <p:sldId id="444" r:id="rId81"/>
    <p:sldId id="445" r:id="rId82"/>
    <p:sldId id="448" r:id="rId83"/>
    <p:sldId id="446" r:id="rId84"/>
    <p:sldId id="447" r:id="rId85"/>
    <p:sldId id="449" r:id="rId86"/>
    <p:sldId id="437" r:id="rId87"/>
    <p:sldId id="436" r:id="rId88"/>
    <p:sldId id="450" r:id="rId89"/>
    <p:sldId id="548" r:id="rId90"/>
    <p:sldId id="549" r:id="rId91"/>
    <p:sldId id="550" r:id="rId92"/>
    <p:sldId id="551" r:id="rId93"/>
    <p:sldId id="552" r:id="rId94"/>
    <p:sldId id="543" r:id="rId95"/>
    <p:sldId id="544" r:id="rId96"/>
    <p:sldId id="545" r:id="rId97"/>
    <p:sldId id="546"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 Brown" initials="PB" lastIdx="4" clrIdx="0">
    <p:extLst>
      <p:ext uri="{19B8F6BF-5375-455C-9EA6-DF929625EA0E}">
        <p15:presenceInfo xmlns:p15="http://schemas.microsoft.com/office/powerpoint/2012/main" userId="Pat Brown" providerId="None"/>
      </p:ext>
    </p:extLst>
  </p:cmAuthor>
  <p:cmAuthor id="2" name="Thibieroz, Nicolas" initials="TN" lastIdx="6" clrIdx="1">
    <p:extLst>
      <p:ext uri="{19B8F6BF-5375-455C-9EA6-DF929625EA0E}">
        <p15:presenceInfo xmlns:p15="http://schemas.microsoft.com/office/powerpoint/2012/main" userId="S::nthibieroz@amd.com::94038072-703f-4e79-876a-2a6c5a213c3d" providerId="AD"/>
      </p:ext>
    </p:extLst>
  </p:cmAuthor>
  <p:cmAuthor id="3" name="Kramer, Lou" initials="KL" lastIdx="1" clrIdx="2">
    <p:extLst>
      <p:ext uri="{19B8F6BF-5375-455C-9EA6-DF929625EA0E}">
        <p15:presenceInfo xmlns:p15="http://schemas.microsoft.com/office/powerpoint/2012/main" userId="Kramer, Lo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61A"/>
    <a:srgbClr val="F2B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3F4E7A-074D-48F5-AACE-AD6766D962BA}" v="16" dt="2019-06-27T11:10:41.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1" autoAdjust="0"/>
    <p:restoredTop sz="94633"/>
  </p:normalViewPr>
  <p:slideViewPr>
    <p:cSldViewPr snapToGrid="0" snapToObjects="1" showGuides="1">
      <p:cViewPr varScale="1">
        <p:scale>
          <a:sx n="67" d="100"/>
          <a:sy n="67" d="100"/>
        </p:scale>
        <p:origin x="6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commentAuthors" Target="commentAuthors.xml"/><Relationship Id="rId105"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amer, Lou" userId="ccf4a742-d6a7-4658-a25f-d1c03bbf6ce4" providerId="ADAL" clId="{AB3F4E7A-074D-48F5-AACE-AD6766D962BA}"/>
    <pc:docChg chg="custSel addSld modSld">
      <pc:chgData name="Kramer, Lou" userId="ccf4a742-d6a7-4658-a25f-d1c03bbf6ce4" providerId="ADAL" clId="{AB3F4E7A-074D-48F5-AACE-AD6766D962BA}" dt="2019-06-27T11:10:48.205" v="90" actId="20577"/>
      <pc:docMkLst>
        <pc:docMk/>
      </pc:docMkLst>
      <pc:sldChg chg="modSp">
        <pc:chgData name="Kramer, Lou" userId="ccf4a742-d6a7-4658-a25f-d1c03bbf6ce4" providerId="ADAL" clId="{AB3F4E7A-074D-48F5-AACE-AD6766D962BA}" dt="2019-06-27T10:58:52.617" v="7"/>
        <pc:sldMkLst>
          <pc:docMk/>
          <pc:sldMk cId="1723406200" sldId="541"/>
        </pc:sldMkLst>
        <pc:graphicFrameChg chg="mod">
          <ac:chgData name="Kramer, Lou" userId="ccf4a742-d6a7-4658-a25f-d1c03bbf6ce4" providerId="ADAL" clId="{AB3F4E7A-074D-48F5-AACE-AD6766D962BA}" dt="2019-06-27T10:58:52.617" v="7"/>
          <ac:graphicFrameMkLst>
            <pc:docMk/>
            <pc:sldMk cId="1723406200" sldId="541"/>
            <ac:graphicFrameMk id="12" creationId="{F2550CA9-88F9-4F36-BB97-91B5499C78DF}"/>
          </ac:graphicFrameMkLst>
        </pc:graphicFrameChg>
      </pc:sldChg>
      <pc:sldChg chg="addSp delSp modSp add">
        <pc:chgData name="Kramer, Lou" userId="ccf4a742-d6a7-4658-a25f-d1c03bbf6ce4" providerId="ADAL" clId="{AB3F4E7A-074D-48F5-AACE-AD6766D962BA}" dt="2019-06-27T11:10:14.316" v="64" actId="1076"/>
        <pc:sldMkLst>
          <pc:docMk/>
          <pc:sldMk cId="945641821" sldId="550"/>
        </pc:sldMkLst>
        <pc:spChg chg="del">
          <ac:chgData name="Kramer, Lou" userId="ccf4a742-d6a7-4658-a25f-d1c03bbf6ce4" providerId="ADAL" clId="{AB3F4E7A-074D-48F5-AACE-AD6766D962BA}" dt="2019-06-27T11:09:16.494" v="9" actId="931"/>
          <ac:spMkLst>
            <pc:docMk/>
            <pc:sldMk cId="945641821" sldId="550"/>
            <ac:spMk id="2" creationId="{05311D27-1B2B-483A-A0DB-F661A42665A8}"/>
          </ac:spMkLst>
        </pc:spChg>
        <pc:spChg chg="add mod">
          <ac:chgData name="Kramer, Lou" userId="ccf4a742-d6a7-4658-a25f-d1c03bbf6ce4" providerId="ADAL" clId="{AB3F4E7A-074D-48F5-AACE-AD6766D962BA}" dt="2019-06-27T11:10:14.316" v="64" actId="1076"/>
          <ac:spMkLst>
            <pc:docMk/>
            <pc:sldMk cId="945641821" sldId="550"/>
            <ac:spMk id="6" creationId="{83B82A34-EF60-4193-BBFA-2639B25DEA2F}"/>
          </ac:spMkLst>
        </pc:spChg>
        <pc:picChg chg="add mod">
          <ac:chgData name="Kramer, Lou" userId="ccf4a742-d6a7-4658-a25f-d1c03bbf6ce4" providerId="ADAL" clId="{AB3F4E7A-074D-48F5-AACE-AD6766D962BA}" dt="2019-06-27T11:09:17.491" v="11" actId="962"/>
          <ac:picMkLst>
            <pc:docMk/>
            <pc:sldMk cId="945641821" sldId="550"/>
            <ac:picMk id="5" creationId="{69FF2495-84E6-437B-9C53-4059365C923A}"/>
          </ac:picMkLst>
        </pc:picChg>
      </pc:sldChg>
      <pc:sldChg chg="addSp delSp modSp add">
        <pc:chgData name="Kramer, Lou" userId="ccf4a742-d6a7-4658-a25f-d1c03bbf6ce4" providerId="ADAL" clId="{AB3F4E7A-074D-48F5-AACE-AD6766D962BA}" dt="2019-06-27T11:10:33.478" v="77" actId="20577"/>
        <pc:sldMkLst>
          <pc:docMk/>
          <pc:sldMk cId="3429224041" sldId="551"/>
        </pc:sldMkLst>
        <pc:spChg chg="add del mod">
          <ac:chgData name="Kramer, Lou" userId="ccf4a742-d6a7-4658-a25f-d1c03bbf6ce4" providerId="ADAL" clId="{AB3F4E7A-074D-48F5-AACE-AD6766D962BA}" dt="2019-06-27T11:10:21.099" v="67" actId="931"/>
          <ac:spMkLst>
            <pc:docMk/>
            <pc:sldMk cId="3429224041" sldId="551"/>
            <ac:spMk id="4" creationId="{183404A0-EC39-49DB-B3D5-8F2A3B775694}"/>
          </ac:spMkLst>
        </pc:spChg>
        <pc:spChg chg="mod">
          <ac:chgData name="Kramer, Lou" userId="ccf4a742-d6a7-4658-a25f-d1c03bbf6ce4" providerId="ADAL" clId="{AB3F4E7A-074D-48F5-AACE-AD6766D962BA}" dt="2019-06-27T11:10:33.478" v="77" actId="20577"/>
          <ac:spMkLst>
            <pc:docMk/>
            <pc:sldMk cId="3429224041" sldId="551"/>
            <ac:spMk id="6" creationId="{83B82A34-EF60-4193-BBFA-2639B25DEA2F}"/>
          </ac:spMkLst>
        </pc:spChg>
        <pc:picChg chg="del">
          <ac:chgData name="Kramer, Lou" userId="ccf4a742-d6a7-4658-a25f-d1c03bbf6ce4" providerId="ADAL" clId="{AB3F4E7A-074D-48F5-AACE-AD6766D962BA}" dt="2019-06-27T11:10:17.691" v="66" actId="478"/>
          <ac:picMkLst>
            <pc:docMk/>
            <pc:sldMk cId="3429224041" sldId="551"/>
            <ac:picMk id="5" creationId="{69FF2495-84E6-437B-9C53-4059365C923A}"/>
          </ac:picMkLst>
        </pc:picChg>
        <pc:picChg chg="add mod ord">
          <ac:chgData name="Kramer, Lou" userId="ccf4a742-d6a7-4658-a25f-d1c03bbf6ce4" providerId="ADAL" clId="{AB3F4E7A-074D-48F5-AACE-AD6766D962BA}" dt="2019-06-27T11:10:28.029" v="69" actId="167"/>
          <ac:picMkLst>
            <pc:docMk/>
            <pc:sldMk cId="3429224041" sldId="551"/>
            <ac:picMk id="8" creationId="{EC864F70-F655-4833-98EE-AA591E88E878}"/>
          </ac:picMkLst>
        </pc:picChg>
      </pc:sldChg>
      <pc:sldChg chg="addSp delSp modSp add">
        <pc:chgData name="Kramer, Lou" userId="ccf4a742-d6a7-4658-a25f-d1c03bbf6ce4" providerId="ADAL" clId="{AB3F4E7A-074D-48F5-AACE-AD6766D962BA}" dt="2019-06-27T11:10:48.205" v="90" actId="20577"/>
        <pc:sldMkLst>
          <pc:docMk/>
          <pc:sldMk cId="677981410" sldId="552"/>
        </pc:sldMkLst>
        <pc:spChg chg="add del mod">
          <ac:chgData name="Kramer, Lou" userId="ccf4a742-d6a7-4658-a25f-d1c03bbf6ce4" providerId="ADAL" clId="{AB3F4E7A-074D-48F5-AACE-AD6766D962BA}" dt="2019-06-27T11:10:41.542" v="80" actId="931"/>
          <ac:spMkLst>
            <pc:docMk/>
            <pc:sldMk cId="677981410" sldId="552"/>
            <ac:spMk id="4" creationId="{B014B27A-1B40-45E5-BC05-52A850D6113A}"/>
          </ac:spMkLst>
        </pc:spChg>
        <pc:spChg chg="mod">
          <ac:chgData name="Kramer, Lou" userId="ccf4a742-d6a7-4658-a25f-d1c03bbf6ce4" providerId="ADAL" clId="{AB3F4E7A-074D-48F5-AACE-AD6766D962BA}" dt="2019-06-27T11:10:48.205" v="90" actId="20577"/>
          <ac:spMkLst>
            <pc:docMk/>
            <pc:sldMk cId="677981410" sldId="552"/>
            <ac:spMk id="6" creationId="{83B82A34-EF60-4193-BBFA-2639B25DEA2F}"/>
          </ac:spMkLst>
        </pc:spChg>
        <pc:picChg chg="add mod ord">
          <ac:chgData name="Kramer, Lou" userId="ccf4a742-d6a7-4658-a25f-d1c03bbf6ce4" providerId="ADAL" clId="{AB3F4E7A-074D-48F5-AACE-AD6766D962BA}" dt="2019-06-27T11:10:43.740" v="83" actId="171"/>
          <ac:picMkLst>
            <pc:docMk/>
            <pc:sldMk cId="677981410" sldId="552"/>
            <ac:picMk id="7" creationId="{962EA3E5-5EAB-4D62-94DA-49AB476EB2CD}"/>
          </ac:picMkLst>
        </pc:picChg>
        <pc:picChg chg="del">
          <ac:chgData name="Kramer, Lou" userId="ccf4a742-d6a7-4658-a25f-d1c03bbf6ce4" providerId="ADAL" clId="{AB3F4E7A-074D-48F5-AACE-AD6766D962BA}" dt="2019-06-27T11:10:38.222" v="79" actId="478"/>
          <ac:picMkLst>
            <pc:docMk/>
            <pc:sldMk cId="677981410" sldId="552"/>
            <ac:picMk id="8" creationId="{EC864F70-F655-4833-98EE-AA591E88E87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FF2CE-BE14-A649-96D2-816497ADFBFF}" type="datetimeFigureOut">
              <a:rPr lang="en-US" smtClean="0"/>
              <a:t>7/15/2019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936549-D270-C642-9B80-6978D8BB6BEF}" type="slidenum">
              <a:rPr lang="en-US" smtClean="0"/>
              <a:t>‹#›</a:t>
            </a:fld>
            <a:endParaRPr lang="en-US"/>
          </a:p>
        </p:txBody>
      </p:sp>
    </p:spTree>
    <p:extLst>
      <p:ext uri="{BB962C8B-B14F-4D97-AF65-F5344CB8AC3E}">
        <p14:creationId xmlns:p14="http://schemas.microsoft.com/office/powerpoint/2010/main" val="154997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720p no cas</a:t>
            </a:r>
            <a:endParaRPr lang="en-DE"/>
          </a:p>
        </p:txBody>
      </p:sp>
      <p:sp>
        <p:nvSpPr>
          <p:cNvPr id="4" name="Slide Number Placeholder 3"/>
          <p:cNvSpPr>
            <a:spLocks noGrp="1"/>
          </p:cNvSpPr>
          <p:nvPr>
            <p:ph type="sldNum" sz="quarter" idx="5"/>
          </p:nvPr>
        </p:nvSpPr>
        <p:spPr/>
        <p:txBody>
          <a:bodyPr/>
          <a:lstStyle/>
          <a:p>
            <a:fld id="{F30282C7-CE64-6545-8B0B-3FD7178D3266}" type="slidenum">
              <a:rPr lang="en-US" smtClean="0"/>
              <a:pPr/>
              <a:t>81</a:t>
            </a:fld>
            <a:endParaRPr lang="en-US"/>
          </a:p>
        </p:txBody>
      </p:sp>
    </p:spTree>
    <p:extLst>
      <p:ext uri="{BB962C8B-B14F-4D97-AF65-F5344CB8AC3E}">
        <p14:creationId xmlns:p14="http://schemas.microsoft.com/office/powerpoint/2010/main" val="277254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720p cas</a:t>
            </a:r>
            <a:endParaRPr lang="en-DE"/>
          </a:p>
        </p:txBody>
      </p:sp>
      <p:sp>
        <p:nvSpPr>
          <p:cNvPr id="4" name="Slide Number Placeholder 3"/>
          <p:cNvSpPr>
            <a:spLocks noGrp="1"/>
          </p:cNvSpPr>
          <p:nvPr>
            <p:ph type="sldNum" sz="quarter" idx="5"/>
          </p:nvPr>
        </p:nvSpPr>
        <p:spPr/>
        <p:txBody>
          <a:bodyPr/>
          <a:lstStyle/>
          <a:p>
            <a:fld id="{F30282C7-CE64-6545-8B0B-3FD7178D3266}" type="slidenum">
              <a:rPr lang="en-US" smtClean="0"/>
              <a:pPr/>
              <a:t>82</a:t>
            </a:fld>
            <a:endParaRPr lang="en-US"/>
          </a:p>
        </p:txBody>
      </p:sp>
    </p:spTree>
    <p:extLst>
      <p:ext uri="{BB962C8B-B14F-4D97-AF65-F5344CB8AC3E}">
        <p14:creationId xmlns:p14="http://schemas.microsoft.com/office/powerpoint/2010/main" val="2998965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720p cas</a:t>
            </a:r>
            <a:endParaRPr lang="en-DE"/>
          </a:p>
        </p:txBody>
      </p:sp>
      <p:sp>
        <p:nvSpPr>
          <p:cNvPr id="4" name="Slide Number Placeholder 3"/>
          <p:cNvSpPr>
            <a:spLocks noGrp="1"/>
          </p:cNvSpPr>
          <p:nvPr>
            <p:ph type="sldNum" sz="quarter" idx="5"/>
          </p:nvPr>
        </p:nvSpPr>
        <p:spPr/>
        <p:txBody>
          <a:bodyPr/>
          <a:lstStyle/>
          <a:p>
            <a:fld id="{F30282C7-CE64-6545-8B0B-3FD7178D3266}" type="slidenum">
              <a:rPr lang="en-US" smtClean="0"/>
              <a:pPr/>
              <a:t>83</a:t>
            </a:fld>
            <a:endParaRPr lang="en-US"/>
          </a:p>
        </p:txBody>
      </p:sp>
    </p:spTree>
    <p:extLst>
      <p:ext uri="{BB962C8B-B14F-4D97-AF65-F5344CB8AC3E}">
        <p14:creationId xmlns:p14="http://schemas.microsoft.com/office/powerpoint/2010/main" val="19676416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Ryze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CA65A07-1899-174B-B8F0-033DF977BAF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B40B50-7511-2D4D-8E43-32749491822E}"/>
              </a:ext>
            </a:extLst>
          </p:cNvPr>
          <p:cNvSpPr>
            <a:spLocks noGrp="1"/>
          </p:cNvSpPr>
          <p:nvPr>
            <p:ph type="ctrTitle" hasCustomPrompt="1"/>
          </p:nvPr>
        </p:nvSpPr>
        <p:spPr>
          <a:xfrm>
            <a:off x="296085" y="2227263"/>
            <a:ext cx="5799916" cy="2387600"/>
          </a:xfrm>
        </p:spPr>
        <p:txBody>
          <a:bodyPr anchor="b">
            <a:normAutofit/>
          </a:bodyPr>
          <a:lstStyle>
            <a:lvl1pPr algn="l">
              <a:defRPr sz="4000" b="0" i="0">
                <a:latin typeface="Klavika Regular" panose="020B05060400000200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4AEA5B95-C49C-1940-95DB-223D234FDA62}"/>
              </a:ext>
            </a:extLst>
          </p:cNvPr>
          <p:cNvSpPr>
            <a:spLocks noGrp="1"/>
          </p:cNvSpPr>
          <p:nvPr>
            <p:ph type="subTitle" idx="1" hasCustomPrompt="1"/>
          </p:nvPr>
        </p:nvSpPr>
        <p:spPr>
          <a:xfrm>
            <a:off x="296085" y="4706938"/>
            <a:ext cx="5799915" cy="1655762"/>
          </a:xfrm>
        </p:spPr>
        <p:txBody>
          <a:bodyPr/>
          <a:lstStyle>
            <a:lvl1pPr marL="0" indent="0" algn="l">
              <a:buNone/>
              <a:defRPr sz="2400" b="0" i="0">
                <a:solidFill>
                  <a:schemeClr val="accent1"/>
                </a:solidFill>
                <a:latin typeface="Klavika Regular" panose="020B050604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C440ADBD-80AE-DE4E-91EC-B4D5B192C9C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6699" y="914400"/>
            <a:ext cx="1047957" cy="251460"/>
          </a:xfrm>
          <a:prstGeom prst="rect">
            <a:avLst/>
          </a:prstGeom>
        </p:spPr>
      </p:pic>
      <p:sp>
        <p:nvSpPr>
          <p:cNvPr id="5" name="Slide Number Placeholder 4">
            <a:extLst>
              <a:ext uri="{FF2B5EF4-FFF2-40B4-BE49-F238E27FC236}">
                <a16:creationId xmlns:a16="http://schemas.microsoft.com/office/drawing/2014/main" id="{F5E9DB70-D4B4-45EA-88BA-04266C4E9935}"/>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9" name="Footer Placeholder 4">
            <a:extLst>
              <a:ext uri="{FF2B5EF4-FFF2-40B4-BE49-F238E27FC236}">
                <a16:creationId xmlns:a16="http://schemas.microsoft.com/office/drawing/2014/main" id="{18AB0F81-6F73-4E2D-83FF-41DD306AD7FF}"/>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4040755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res Upd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8CA5-FE69-7146-9740-0441C70679F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9DAF6B56-01D6-364D-B4C9-8F64D0AAAE71}"/>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Table Placeholder 5">
            <a:extLst>
              <a:ext uri="{FF2B5EF4-FFF2-40B4-BE49-F238E27FC236}">
                <a16:creationId xmlns:a16="http://schemas.microsoft.com/office/drawing/2014/main" id="{E27397B2-5FCE-9E4D-B5D3-D8594C7B45BB}"/>
              </a:ext>
            </a:extLst>
          </p:cNvPr>
          <p:cNvSpPr>
            <a:spLocks noGrp="1"/>
          </p:cNvSpPr>
          <p:nvPr>
            <p:ph type="tbl" sz="quarter" idx="12" hasCustomPrompt="1"/>
          </p:nvPr>
        </p:nvSpPr>
        <p:spPr>
          <a:xfrm>
            <a:off x="266700" y="914400"/>
            <a:ext cx="5829300" cy="5448300"/>
          </a:xfrm>
        </p:spPr>
        <p:txBody>
          <a:bodyPr anchor="ctr"/>
          <a:lstStyle>
            <a:lvl1pPr marL="0" indent="0" algn="ctr">
              <a:buNone/>
              <a:defRPr/>
            </a:lvl1pPr>
          </a:lstStyle>
          <a:p>
            <a:r>
              <a:rPr lang="en-US" dirty="0"/>
              <a:t>Status table</a:t>
            </a:r>
          </a:p>
        </p:txBody>
      </p:sp>
      <p:sp>
        <p:nvSpPr>
          <p:cNvPr id="7" name="Table Placeholder 5">
            <a:extLst>
              <a:ext uri="{FF2B5EF4-FFF2-40B4-BE49-F238E27FC236}">
                <a16:creationId xmlns:a16="http://schemas.microsoft.com/office/drawing/2014/main" id="{2C595B1D-F7A0-BD49-AF22-F8A78A122584}"/>
              </a:ext>
            </a:extLst>
          </p:cNvPr>
          <p:cNvSpPr>
            <a:spLocks noGrp="1"/>
          </p:cNvSpPr>
          <p:nvPr>
            <p:ph type="tbl" sz="quarter" idx="13" hasCustomPrompt="1"/>
          </p:nvPr>
        </p:nvSpPr>
        <p:spPr>
          <a:xfrm>
            <a:off x="6286500" y="914400"/>
            <a:ext cx="5588876" cy="2538248"/>
          </a:xfrm>
        </p:spPr>
        <p:txBody>
          <a:bodyPr anchor="ctr"/>
          <a:lstStyle>
            <a:lvl1pPr marL="0" indent="0" algn="ctr">
              <a:buNone/>
              <a:defRPr/>
            </a:lvl1pPr>
          </a:lstStyle>
          <a:p>
            <a:r>
              <a:rPr lang="en-US" dirty="0"/>
              <a:t>Milestones table</a:t>
            </a:r>
          </a:p>
        </p:txBody>
      </p:sp>
      <p:sp>
        <p:nvSpPr>
          <p:cNvPr id="8" name="Table Placeholder 5">
            <a:extLst>
              <a:ext uri="{FF2B5EF4-FFF2-40B4-BE49-F238E27FC236}">
                <a16:creationId xmlns:a16="http://schemas.microsoft.com/office/drawing/2014/main" id="{53BEFBB3-DC90-4B4D-9846-C25C58BBAF0D}"/>
              </a:ext>
            </a:extLst>
          </p:cNvPr>
          <p:cNvSpPr>
            <a:spLocks noGrp="1"/>
          </p:cNvSpPr>
          <p:nvPr>
            <p:ph type="tbl" sz="quarter" idx="14" hasCustomPrompt="1"/>
          </p:nvPr>
        </p:nvSpPr>
        <p:spPr>
          <a:xfrm>
            <a:off x="6311462" y="3689315"/>
            <a:ext cx="5588876" cy="2673385"/>
          </a:xfrm>
        </p:spPr>
        <p:txBody>
          <a:bodyPr anchor="ctr"/>
          <a:lstStyle>
            <a:lvl1pPr marL="0" indent="0" algn="ctr">
              <a:buNone/>
              <a:defRPr/>
            </a:lvl1pPr>
          </a:lstStyle>
          <a:p>
            <a:r>
              <a:rPr lang="en-US" dirty="0"/>
              <a:t>Roadmap table</a:t>
            </a:r>
          </a:p>
        </p:txBody>
      </p:sp>
      <p:sp>
        <p:nvSpPr>
          <p:cNvPr id="9" name="Footer Placeholder 4">
            <a:extLst>
              <a:ext uri="{FF2B5EF4-FFF2-40B4-BE49-F238E27FC236}">
                <a16:creationId xmlns:a16="http://schemas.microsoft.com/office/drawing/2014/main" id="{9538D5A2-C9F9-4429-9CC2-35BC986D8F53}"/>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92637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ed List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3FF-76D2-344A-A522-D36162071C7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E19CDF75-3DB1-E344-A637-BCAA753403FA}"/>
              </a:ext>
            </a:extLst>
          </p:cNvPr>
          <p:cNvSpPr>
            <a:spLocks noGrp="1"/>
          </p:cNvSpPr>
          <p:nvPr>
            <p:ph sz="quarter" idx="11"/>
          </p:nvPr>
        </p:nvSpPr>
        <p:spPr>
          <a:xfrm>
            <a:off x="6096000" y="914400"/>
            <a:ext cx="5829300" cy="5318125"/>
          </a:xfrm>
          <a:prstGeom prst="rect">
            <a:avLst/>
          </a:prstGeom>
        </p:spPr>
        <p:txBody>
          <a:bodyPr/>
          <a:lstStyle>
            <a:lvl1pPr marL="0" indent="0">
              <a:buFont typeface="Wingdings" pitchFamily="2" charset="2"/>
              <a:buNone/>
              <a:defRPr/>
            </a:lvl1pPr>
            <a:lvl2pPr>
              <a:buFont typeface="+mj-lt"/>
              <a:buAutoNum type="alphaLcParenR"/>
              <a:defRPr/>
            </a:lvl2pPr>
            <a:lvl3pPr marL="1257300" indent="-342900">
              <a:buFont typeface="+mj-lt"/>
              <a:buAutoNum type="romanLcPeriod"/>
              <a:defRPr/>
            </a:lvl3pPr>
            <a:lvl4pPr marL="1714500" indent="-342900">
              <a:buFont typeface="+mj-lt"/>
              <a:buAutoNum type="alphaLcParenR"/>
              <a:defRPr/>
            </a:lvl4pPr>
            <a:lvl5pPr marL="2171700" indent="-342900">
              <a:buFont typeface="+mj-lt"/>
              <a:buAutoNum type="romanLcPeriod"/>
              <a:defRPr/>
            </a:lvl5pPr>
          </a:lstStyle>
          <a:p>
            <a:pPr lvl="0"/>
            <a:r>
              <a:rPr lang="en-US"/>
              <a:t>Click to edit Master text styles</a:t>
            </a:r>
          </a:p>
        </p:txBody>
      </p:sp>
      <p:sp>
        <p:nvSpPr>
          <p:cNvPr id="9" name="Content Placeholder 5">
            <a:extLst>
              <a:ext uri="{FF2B5EF4-FFF2-40B4-BE49-F238E27FC236}">
                <a16:creationId xmlns:a16="http://schemas.microsoft.com/office/drawing/2014/main" id="{8194ECFE-F64B-934A-8E18-4618E150D6E3}"/>
              </a:ext>
            </a:extLst>
          </p:cNvPr>
          <p:cNvSpPr>
            <a:spLocks noGrp="1"/>
          </p:cNvSpPr>
          <p:nvPr>
            <p:ph sz="quarter" idx="12"/>
          </p:nvPr>
        </p:nvSpPr>
        <p:spPr>
          <a:xfrm>
            <a:off x="266700" y="914400"/>
            <a:ext cx="5524501" cy="5318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2BD8C343-4411-A840-9E51-D9A0AD42BD3A}"/>
              </a:ext>
            </a:extLst>
          </p:cNvPr>
          <p:cNvSpPr>
            <a:spLocks noGrp="1"/>
          </p:cNvSpPr>
          <p:nvPr>
            <p:ph type="sldNum" sz="quarter" idx="14"/>
          </p:nvPr>
        </p:nvSpPr>
        <p:spPr/>
        <p:txBody>
          <a:bodyPr/>
          <a:lstStyle/>
          <a:p>
            <a:fld id="{9BC932D5-48D2-3F48-87E1-D925B9343798}" type="slidenum">
              <a:rPr lang="en-US" smtClean="0"/>
              <a:pPr/>
              <a:t>‹#›</a:t>
            </a:fld>
            <a:endParaRPr lang="en-US" dirty="0"/>
          </a:p>
        </p:txBody>
      </p:sp>
      <p:sp>
        <p:nvSpPr>
          <p:cNvPr id="7" name="Footer Placeholder 4">
            <a:extLst>
              <a:ext uri="{FF2B5EF4-FFF2-40B4-BE49-F238E27FC236}">
                <a16:creationId xmlns:a16="http://schemas.microsoft.com/office/drawing/2014/main" id="{2465B1FC-96AB-464B-928B-7E6517D8C2FF}"/>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717044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ed List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3FF-76D2-344A-A522-D36162071C7D}"/>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BF465933-45F1-654C-A75B-152F7D87A594}"/>
              </a:ext>
            </a:extLst>
          </p:cNvPr>
          <p:cNvSpPr>
            <a:spLocks noGrp="1"/>
          </p:cNvSpPr>
          <p:nvPr>
            <p:ph type="body" sz="quarter" idx="10"/>
          </p:nvPr>
        </p:nvSpPr>
        <p:spPr>
          <a:xfrm>
            <a:off x="266700" y="914400"/>
            <a:ext cx="5628774" cy="5318125"/>
          </a:xfrm>
          <a:prstGeom prst="rect">
            <a:avLst/>
          </a:prstGeom>
        </p:spPr>
        <p:txBody>
          <a:bodyPr/>
          <a:lstStyle>
            <a:lvl1pPr marL="457200" indent="-457200">
              <a:buClr>
                <a:schemeClr val="tx1"/>
              </a:buClr>
              <a:buFont typeface="+mj-lt"/>
              <a:buAutoNum type="arabicPeriod"/>
              <a:defRPr/>
            </a:lvl1pPr>
            <a:lvl2pPr marL="800100" indent="-342900">
              <a:buFont typeface="+mj-lt"/>
              <a:buAutoNum type="alphaLcParenR"/>
              <a:defRPr/>
            </a:lvl2pPr>
            <a:lvl3pPr marL="1257300" indent="-342900">
              <a:buFont typeface="+mj-lt"/>
              <a:buAutoNum type="romanLcPeriod"/>
              <a:defRPr/>
            </a:lvl3pPr>
            <a:lvl4pPr marL="1714500" indent="-342900">
              <a:buFont typeface="+mj-lt"/>
              <a:buAutoNum type="alphaLcParenR"/>
              <a:defRPr/>
            </a:lvl4pPr>
            <a:lvl5pPr marL="2171700" indent="-342900">
              <a:buFont typeface="+mj-lt"/>
              <a:buAutoNum type="romanL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E19CDF75-3DB1-E344-A637-BCAA753403FA}"/>
              </a:ext>
            </a:extLst>
          </p:cNvPr>
          <p:cNvSpPr>
            <a:spLocks noGrp="1"/>
          </p:cNvSpPr>
          <p:nvPr>
            <p:ph sz="quarter" idx="11"/>
          </p:nvPr>
        </p:nvSpPr>
        <p:spPr>
          <a:xfrm>
            <a:off x="6096000" y="914400"/>
            <a:ext cx="5829300" cy="5318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9B3663EF-F3CC-F64B-9704-800B52BBBEC3}"/>
              </a:ext>
            </a:extLst>
          </p:cNvPr>
          <p:cNvSpPr>
            <a:spLocks noGrp="1"/>
          </p:cNvSpPr>
          <p:nvPr>
            <p:ph type="sldNum" sz="quarter" idx="13"/>
          </p:nvPr>
        </p:nvSpPr>
        <p:spPr/>
        <p:txBody>
          <a:bodyPr/>
          <a:lstStyle/>
          <a:p>
            <a:fld id="{9BC932D5-48D2-3F48-87E1-D925B9343798}" type="slidenum">
              <a:rPr lang="en-US" smtClean="0"/>
              <a:pPr/>
              <a:t>‹#›</a:t>
            </a:fld>
            <a:endParaRPr lang="en-US" dirty="0"/>
          </a:p>
        </p:txBody>
      </p:sp>
      <p:sp>
        <p:nvSpPr>
          <p:cNvPr id="7" name="Footer Placeholder 4">
            <a:extLst>
              <a:ext uri="{FF2B5EF4-FFF2-40B4-BE49-F238E27FC236}">
                <a16:creationId xmlns:a16="http://schemas.microsoft.com/office/drawing/2014/main" id="{6E1B5C6D-DA99-4104-A1EC-5ADB06A8A7D5}"/>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31932249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0C29601-8E14-1541-82AD-257B4B0A10C0}"/>
              </a:ext>
            </a:extLst>
          </p:cNvPr>
          <p:cNvSpPr>
            <a:spLocks noGrp="1"/>
          </p:cNvSpPr>
          <p:nvPr>
            <p:ph type="pic" sz="quarter" idx="10"/>
          </p:nvPr>
        </p:nvSpPr>
        <p:spPr>
          <a:xfrm>
            <a:off x="0" y="0"/>
            <a:ext cx="12192000" cy="6362700"/>
          </a:xfrm>
          <a:prstGeom prst="rect">
            <a:avLst/>
          </a:prstGeom>
        </p:spPr>
        <p:txBody>
          <a:bodyPr anchor="ctr"/>
          <a:lstStyle>
            <a:lvl1pPr marL="0" indent="0" algn="ctr">
              <a:buNone/>
              <a:defRPr/>
            </a:lvl1pPr>
          </a:lstStyle>
          <a:p>
            <a:r>
              <a:rPr lang="en-US"/>
              <a:t>Click icon to add picture</a:t>
            </a:r>
          </a:p>
        </p:txBody>
      </p:sp>
      <p:pic>
        <p:nvPicPr>
          <p:cNvPr id="8" name="Picture 7">
            <a:extLst>
              <a:ext uri="{FF2B5EF4-FFF2-40B4-BE49-F238E27FC236}">
                <a16:creationId xmlns:a16="http://schemas.microsoft.com/office/drawing/2014/main" id="{4F89796F-A7CC-DA4D-8FA4-13039414A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68341" y="6467047"/>
            <a:ext cx="607178" cy="145694"/>
          </a:xfrm>
          <a:prstGeom prst="rect">
            <a:avLst/>
          </a:prstGeom>
        </p:spPr>
      </p:pic>
      <p:sp>
        <p:nvSpPr>
          <p:cNvPr id="9" name="Slide Number Placeholder 7">
            <a:extLst>
              <a:ext uri="{FF2B5EF4-FFF2-40B4-BE49-F238E27FC236}">
                <a16:creationId xmlns:a16="http://schemas.microsoft.com/office/drawing/2014/main" id="{7D08A998-BB55-5549-A6F4-5078643DD193}"/>
              </a:ext>
            </a:extLst>
          </p:cNvPr>
          <p:cNvSpPr>
            <a:spLocks noGrp="1"/>
          </p:cNvSpPr>
          <p:nvPr>
            <p:ph type="sldNum" sz="quarter" idx="4"/>
          </p:nvPr>
        </p:nvSpPr>
        <p:spPr>
          <a:xfrm>
            <a:off x="165204" y="6442742"/>
            <a:ext cx="345990" cy="204829"/>
          </a:xfrm>
          <a:prstGeom prst="rect">
            <a:avLst/>
          </a:prstGeom>
        </p:spPr>
        <p:txBody>
          <a:bodyPr vert="horz" lIns="91440" tIns="45720" rIns="91440" bIns="45720" rtlCol="0" anchor="ctr"/>
          <a:lstStyle>
            <a:lvl1pPr algn="ctr">
              <a:defRPr sz="800" b="0" i="0">
                <a:solidFill>
                  <a:schemeClr val="accent6">
                    <a:lumMod val="25000"/>
                    <a:lumOff val="75000"/>
                  </a:schemeClr>
                </a:solidFill>
                <a:latin typeface="Arial" panose="020B0604020202020204" pitchFamily="34" charset="0"/>
              </a:defRPr>
            </a:lvl1pPr>
          </a:lstStyle>
          <a:p>
            <a:fld id="{959A88F6-A667-2F47-A1AA-6AA2965AA51F}" type="slidenum">
              <a:rPr lang="en-US" smtClean="0"/>
              <a:pPr/>
              <a:t>‹#›</a:t>
            </a:fld>
            <a:endParaRPr lang="en-US" dirty="0"/>
          </a:p>
        </p:txBody>
      </p:sp>
    </p:spTree>
    <p:extLst>
      <p:ext uri="{BB962C8B-B14F-4D97-AF65-F5344CB8AC3E}">
        <p14:creationId xmlns:p14="http://schemas.microsoft.com/office/powerpoint/2010/main" val="150444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33D0-FC88-5E42-A8BB-579304789A7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9AD1504C-0BC7-734F-9382-7D7E38D05346}"/>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Text Placeholder 5">
            <a:extLst>
              <a:ext uri="{FF2B5EF4-FFF2-40B4-BE49-F238E27FC236}">
                <a16:creationId xmlns:a16="http://schemas.microsoft.com/office/drawing/2014/main" id="{4CDD44F1-8C4B-8646-A78E-876C714D4F3C}"/>
              </a:ext>
            </a:extLst>
          </p:cNvPr>
          <p:cNvSpPr>
            <a:spLocks noGrp="1"/>
          </p:cNvSpPr>
          <p:nvPr>
            <p:ph type="body" sz="quarter" idx="12" hasCustomPrompt="1"/>
          </p:nvPr>
        </p:nvSpPr>
        <p:spPr>
          <a:xfrm>
            <a:off x="266700" y="762000"/>
            <a:ext cx="11658600" cy="3048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7" name="Footer Placeholder 4">
            <a:extLst>
              <a:ext uri="{FF2B5EF4-FFF2-40B4-BE49-F238E27FC236}">
                <a16:creationId xmlns:a16="http://schemas.microsoft.com/office/drawing/2014/main" id="{E9FC1CD4-78B7-48CC-9720-4A1BF8898BEF}"/>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757671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TA/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CB7C-E352-4D4E-9F7F-46874DDECC08}"/>
              </a:ext>
            </a:extLst>
          </p:cNvPr>
          <p:cNvSpPr>
            <a:spLocks noGrp="1"/>
          </p:cNvSpPr>
          <p:nvPr>
            <p:ph type="title"/>
          </p:nvPr>
        </p:nvSpPr>
        <p:spPr>
          <a:xfrm>
            <a:off x="266700" y="2585545"/>
            <a:ext cx="11658600" cy="2885089"/>
          </a:xfrm>
        </p:spPr>
        <p:txBody>
          <a:bodyPr anchor="t">
            <a:noAutofit/>
          </a:bodyPr>
          <a:lstStyle>
            <a:lvl1pPr algn="ctr">
              <a:defRPr sz="5400"/>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DA4B7E99-3AC0-5F4E-A36B-6748C8484BAA}"/>
              </a:ext>
            </a:extLst>
          </p:cNvPr>
          <p:cNvSpPr>
            <a:spLocks noGrp="1"/>
          </p:cNvSpPr>
          <p:nvPr>
            <p:ph type="sldNum" sz="quarter" idx="11"/>
          </p:nvPr>
        </p:nvSpPr>
        <p:spPr/>
        <p:txBody>
          <a:bodyPr/>
          <a:lstStyle/>
          <a:p>
            <a:fld id="{9BC932D5-48D2-3F48-87E1-D925B9343798}" type="slidenum">
              <a:rPr lang="en-US" smtClean="0"/>
              <a:pPr/>
              <a:t>‹#›</a:t>
            </a:fld>
            <a:endParaRPr lang="en-US" dirty="0"/>
          </a:p>
        </p:txBody>
      </p:sp>
      <p:cxnSp>
        <p:nvCxnSpPr>
          <p:cNvPr id="5" name="Straight Connector 4">
            <a:extLst>
              <a:ext uri="{FF2B5EF4-FFF2-40B4-BE49-F238E27FC236}">
                <a16:creationId xmlns:a16="http://schemas.microsoft.com/office/drawing/2014/main" id="{73DA2AA2-7CAA-DB4D-A411-C5A9DCE28B0E}"/>
              </a:ext>
            </a:extLst>
          </p:cNvPr>
          <p:cNvCxnSpPr>
            <a:cxnSpLocks/>
          </p:cNvCxnSpPr>
          <p:nvPr userDrawn="1"/>
        </p:nvCxnSpPr>
        <p:spPr>
          <a:xfrm>
            <a:off x="4269358" y="2219644"/>
            <a:ext cx="3653285" cy="0"/>
          </a:xfrm>
          <a:prstGeom prst="line">
            <a:avLst/>
          </a:prstGeom>
          <a:ln w="25400">
            <a:gradFill flip="none" rotWithShape="1">
              <a:gsLst>
                <a:gs pos="0">
                  <a:schemeClr val="bg1"/>
                </a:gs>
                <a:gs pos="50000">
                  <a:schemeClr val="accent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44A96129-8937-EB4F-8225-3D6F7DD8356B}"/>
              </a:ext>
            </a:extLst>
          </p:cNvPr>
          <p:cNvPicPr>
            <a:picLocks noChangeAspect="1"/>
          </p:cNvPicPr>
          <p:nvPr userDrawn="1"/>
        </p:nvPicPr>
        <p:blipFill>
          <a:blip r:embed="rId2"/>
          <a:stretch>
            <a:fillRect/>
          </a:stretch>
        </p:blipFill>
        <p:spPr>
          <a:xfrm>
            <a:off x="5302469" y="1441254"/>
            <a:ext cx="1587062" cy="378638"/>
          </a:xfrm>
          <a:prstGeom prst="rect">
            <a:avLst/>
          </a:prstGeom>
        </p:spPr>
      </p:pic>
      <p:pic>
        <p:nvPicPr>
          <p:cNvPr id="7" name="Picture 6">
            <a:extLst>
              <a:ext uri="{FF2B5EF4-FFF2-40B4-BE49-F238E27FC236}">
                <a16:creationId xmlns:a16="http://schemas.microsoft.com/office/drawing/2014/main" id="{27AC8B01-0540-534A-95B4-E6012BC0E273}"/>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04051" y="1301288"/>
            <a:ext cx="2183898" cy="524032"/>
          </a:xfrm>
          <a:prstGeom prst="rect">
            <a:avLst/>
          </a:prstGeom>
        </p:spPr>
      </p:pic>
      <p:sp>
        <p:nvSpPr>
          <p:cNvPr id="8" name="Footer Placeholder 4">
            <a:extLst>
              <a:ext uri="{FF2B5EF4-FFF2-40B4-BE49-F238E27FC236}">
                <a16:creationId xmlns:a16="http://schemas.microsoft.com/office/drawing/2014/main" id="{E90C94A3-E685-466A-857B-466F7B2425EF}"/>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763745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MD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CF8A61-6742-A04D-B6E4-51D3C159EEF3}"/>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994EE500-C549-0C4F-9DE4-0FD4EA70D8EF}"/>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33381" y="2646126"/>
            <a:ext cx="6525239" cy="1565748"/>
          </a:xfrm>
          <a:prstGeom prst="rect">
            <a:avLst/>
          </a:prstGeom>
        </p:spPr>
      </p:pic>
    </p:spTree>
    <p:extLst>
      <p:ext uri="{BB962C8B-B14F-4D97-AF65-F5344CB8AC3E}">
        <p14:creationId xmlns:p14="http://schemas.microsoft.com/office/powerpoint/2010/main" val="407664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85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 Epyc">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0D186D-8DE8-AC46-A9E0-B397FE5397A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2B40B50-7511-2D4D-8E43-32749491822E}"/>
              </a:ext>
            </a:extLst>
          </p:cNvPr>
          <p:cNvSpPr>
            <a:spLocks noGrp="1"/>
          </p:cNvSpPr>
          <p:nvPr>
            <p:ph type="ctrTitle" hasCustomPrompt="1"/>
          </p:nvPr>
        </p:nvSpPr>
        <p:spPr>
          <a:xfrm>
            <a:off x="296085" y="2227263"/>
            <a:ext cx="5799916" cy="2387600"/>
          </a:xfrm>
        </p:spPr>
        <p:txBody>
          <a:bodyPr anchor="b">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4AEA5B95-C49C-1940-95DB-223D234FDA62}"/>
              </a:ext>
            </a:extLst>
          </p:cNvPr>
          <p:cNvSpPr>
            <a:spLocks noGrp="1"/>
          </p:cNvSpPr>
          <p:nvPr>
            <p:ph type="subTitle" idx="1" hasCustomPrompt="1"/>
          </p:nvPr>
        </p:nvSpPr>
        <p:spPr>
          <a:xfrm>
            <a:off x="296085" y="4706938"/>
            <a:ext cx="5799915" cy="1655762"/>
          </a:xfrm>
        </p:spPr>
        <p:txBody>
          <a:bodyPr/>
          <a:lstStyle>
            <a:lvl1pPr marL="0" indent="0" algn="l">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2EB22376-DAE0-3545-8185-5B49491CE7F6}"/>
              </a:ext>
            </a:extLst>
          </p:cNvPr>
          <p:cNvSpPr>
            <a:spLocks noGrp="1"/>
          </p:cNvSpPr>
          <p:nvPr>
            <p:ph type="ftr" sz="quarter" idx="11"/>
          </p:nvPr>
        </p:nvSpPr>
        <p:spPr/>
        <p:txBody>
          <a:bodyPr/>
          <a:lstStyle/>
          <a:p>
            <a:r>
              <a:rPr lang="en-US"/>
              <a:t>|   AMD Corporate Template   |   2018</a:t>
            </a:r>
          </a:p>
        </p:txBody>
      </p:sp>
      <p:sp>
        <p:nvSpPr>
          <p:cNvPr id="6" name="Slide Number Placeholder 5">
            <a:extLst>
              <a:ext uri="{FF2B5EF4-FFF2-40B4-BE49-F238E27FC236}">
                <a16:creationId xmlns:a16="http://schemas.microsoft.com/office/drawing/2014/main" id="{EE2901B1-207B-1142-BB4B-8B41DAD5823E}"/>
              </a:ext>
            </a:extLst>
          </p:cNvPr>
          <p:cNvSpPr>
            <a:spLocks noGrp="1"/>
          </p:cNvSpPr>
          <p:nvPr>
            <p:ph type="sldNum" sz="quarter" idx="12"/>
          </p:nvPr>
        </p:nvSpPr>
        <p:spPr/>
        <p:txBody>
          <a:bodyPr/>
          <a:lstStyle/>
          <a:p>
            <a:fld id="{9BC932D5-48D2-3F48-87E1-D925B9343798}" type="slidenum">
              <a:rPr lang="en-US" smtClean="0"/>
              <a:t>‹#›</a:t>
            </a:fld>
            <a:endParaRPr lang="en-US"/>
          </a:p>
        </p:txBody>
      </p:sp>
      <p:pic>
        <p:nvPicPr>
          <p:cNvPr id="10" name="Picture 9">
            <a:extLst>
              <a:ext uri="{FF2B5EF4-FFF2-40B4-BE49-F238E27FC236}">
                <a16:creationId xmlns:a16="http://schemas.microsoft.com/office/drawing/2014/main" id="{028EB0B4-BE9B-6045-85DD-E4E92F9F07A8}"/>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6699" y="914400"/>
            <a:ext cx="1047957" cy="251460"/>
          </a:xfrm>
          <a:prstGeom prst="rect">
            <a:avLst/>
          </a:prstGeom>
        </p:spPr>
      </p:pic>
    </p:spTree>
    <p:extLst>
      <p:ext uri="{BB962C8B-B14F-4D97-AF65-F5344CB8AC3E}">
        <p14:creationId xmlns:p14="http://schemas.microsoft.com/office/powerpoint/2010/main" val="3972196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13EF723-448C-B94B-BCE7-54F9F025C940}"/>
              </a:ext>
            </a:extLst>
          </p:cNvPr>
          <p:cNvSpPr>
            <a:spLocks noGrp="1"/>
          </p:cNvSpPr>
          <p:nvPr>
            <p:ph type="ftr" sz="quarter" idx="12"/>
          </p:nvPr>
        </p:nvSpPr>
        <p:spPr/>
        <p:txBody>
          <a:bodyPr/>
          <a:lstStyle/>
          <a:p>
            <a:r>
              <a:rPr lang="en-US"/>
              <a:t>|   AMD Corporate Template   |   2018</a:t>
            </a:r>
            <a:endParaRPr lang="en-US" dirty="0"/>
          </a:p>
        </p:txBody>
      </p:sp>
      <p:sp>
        <p:nvSpPr>
          <p:cNvPr id="8" name="Slide Number Placeholder 7">
            <a:extLst>
              <a:ext uri="{FF2B5EF4-FFF2-40B4-BE49-F238E27FC236}">
                <a16:creationId xmlns:a16="http://schemas.microsoft.com/office/drawing/2014/main" id="{3450A11A-1A58-7143-8498-A8D93E4E3E9E}"/>
              </a:ext>
            </a:extLst>
          </p:cNvPr>
          <p:cNvSpPr>
            <a:spLocks noGrp="1"/>
          </p:cNvSpPr>
          <p:nvPr>
            <p:ph type="sldNum" sz="quarter" idx="13"/>
          </p:nvPr>
        </p:nvSpPr>
        <p:spPr/>
        <p:txBody>
          <a:bodyPr/>
          <a:lstStyle/>
          <a:p>
            <a:fld id="{9BC932D5-48D2-3F48-87E1-D925B9343798}" type="slidenum">
              <a:rPr lang="en-US" smtClean="0"/>
              <a:pPr/>
              <a:t>‹#›</a:t>
            </a:fld>
            <a:endParaRPr lang="en-US" dirty="0"/>
          </a:p>
        </p:txBody>
      </p:sp>
      <p:sp>
        <p:nvSpPr>
          <p:cNvPr id="11" name="Text Placeholder 35">
            <a:extLst>
              <a:ext uri="{FF2B5EF4-FFF2-40B4-BE49-F238E27FC236}">
                <a16:creationId xmlns:a16="http://schemas.microsoft.com/office/drawing/2014/main" id="{325BA5CB-FF14-184D-9647-24BCE2ECBA5C}"/>
              </a:ext>
            </a:extLst>
          </p:cNvPr>
          <p:cNvSpPr>
            <a:spLocks noGrp="1"/>
          </p:cNvSpPr>
          <p:nvPr>
            <p:ph type="body" sz="quarter" idx="10" hasCustomPrompt="1"/>
          </p:nvPr>
        </p:nvSpPr>
        <p:spPr>
          <a:xfrm>
            <a:off x="266700" y="266700"/>
            <a:ext cx="11658600" cy="490904"/>
          </a:xfrm>
          <a:prstGeom prst="rect">
            <a:avLst/>
          </a:prstGeom>
        </p:spPr>
        <p:txBody>
          <a:bodyPr wrap="square" anchor="b" anchorCtr="0">
            <a:spAutoFit/>
          </a:bodyPr>
          <a:lstStyle>
            <a:lvl1pPr marL="0" indent="0" algn="l">
              <a:buNone/>
              <a:defRPr sz="2800" b="0" i="0" cap="all" baseline="0">
                <a:solidFill>
                  <a:schemeClr val="accent5"/>
                </a:solidFill>
                <a:latin typeface="Klavika Regular" panose="020B0506040000020004" pitchFamily="34" charset="0"/>
              </a:defRPr>
            </a:lvl1pPr>
            <a:lvl2pPr algn="r">
              <a:defRPr/>
            </a:lvl2pPr>
            <a:lvl3pPr algn="r">
              <a:defRPr/>
            </a:lvl3pPr>
            <a:lvl4pPr algn="r">
              <a:defRPr/>
            </a:lvl4pPr>
            <a:lvl5pPr algn="r">
              <a:defRPr/>
            </a:lvl5pPr>
          </a:lstStyle>
          <a:p>
            <a:pPr lvl="0"/>
            <a:r>
              <a:rPr lang="en-US" dirty="0"/>
              <a:t>Edit AGENDA TITLE</a:t>
            </a:r>
          </a:p>
        </p:txBody>
      </p:sp>
      <p:sp>
        <p:nvSpPr>
          <p:cNvPr id="14" name="Table Placeholder 5">
            <a:extLst>
              <a:ext uri="{FF2B5EF4-FFF2-40B4-BE49-F238E27FC236}">
                <a16:creationId xmlns:a16="http://schemas.microsoft.com/office/drawing/2014/main" id="{2A34FCEE-FF69-3A41-BF09-25D64E4CFAE9}"/>
              </a:ext>
            </a:extLst>
          </p:cNvPr>
          <p:cNvSpPr>
            <a:spLocks noGrp="1"/>
          </p:cNvSpPr>
          <p:nvPr>
            <p:ph type="tbl" sz="quarter" idx="11" hasCustomPrompt="1"/>
          </p:nvPr>
        </p:nvSpPr>
        <p:spPr>
          <a:xfrm>
            <a:off x="266700" y="1176704"/>
            <a:ext cx="11658600" cy="5185995"/>
          </a:xfrm>
        </p:spPr>
        <p:txBody>
          <a:bodyPr anchor="ctr"/>
          <a:lstStyle>
            <a:lvl1pPr marL="0" indent="0" algn="ctr">
              <a:buNone/>
              <a:defRPr b="0" i="0">
                <a:latin typeface="Klavika Regular" panose="020B0506040000020004" pitchFamily="34" charset="0"/>
              </a:defRPr>
            </a:lvl1pPr>
          </a:lstStyle>
          <a:p>
            <a:r>
              <a:rPr lang="en-US" dirty="0"/>
              <a:t>AGENDA ITEMS TABLE</a:t>
            </a:r>
          </a:p>
        </p:txBody>
      </p:sp>
      <p:sp>
        <p:nvSpPr>
          <p:cNvPr id="9" name="Text Placeholder 35">
            <a:extLst>
              <a:ext uri="{FF2B5EF4-FFF2-40B4-BE49-F238E27FC236}">
                <a16:creationId xmlns:a16="http://schemas.microsoft.com/office/drawing/2014/main" id="{9D71A59F-3D57-024A-8B8F-0DFC5FC95CC1}"/>
              </a:ext>
            </a:extLst>
          </p:cNvPr>
          <p:cNvSpPr>
            <a:spLocks noGrp="1"/>
          </p:cNvSpPr>
          <p:nvPr>
            <p:ph type="body" sz="quarter" idx="14" hasCustomPrompt="1"/>
          </p:nvPr>
        </p:nvSpPr>
        <p:spPr>
          <a:xfrm>
            <a:off x="266700" y="685800"/>
            <a:ext cx="11627589" cy="334108"/>
          </a:xfrm>
          <a:prstGeom prst="rect">
            <a:avLst/>
          </a:prstGeom>
        </p:spPr>
        <p:txBody>
          <a:bodyPr anchor="t">
            <a:normAutofit/>
          </a:bodyPr>
          <a:lstStyle>
            <a:lvl1pPr marL="0" indent="0" algn="l">
              <a:buNone/>
              <a:defRPr sz="1800" b="0" i="0" cap="all" baseline="0">
                <a:solidFill>
                  <a:schemeClr val="tx1"/>
                </a:solidFill>
                <a:latin typeface="Klavika Regular" panose="020B0506040000020004" pitchFamily="34" charset="0"/>
              </a:defRPr>
            </a:lvl1pPr>
            <a:lvl2pPr algn="r">
              <a:defRPr/>
            </a:lvl2pPr>
            <a:lvl3pPr algn="r">
              <a:defRPr/>
            </a:lvl3pPr>
            <a:lvl4pPr algn="r">
              <a:defRPr/>
            </a:lvl4pPr>
            <a:lvl5pPr algn="r">
              <a:defRPr/>
            </a:lvl5pPr>
          </a:lstStyle>
          <a:p>
            <a:pPr lvl="0"/>
            <a:r>
              <a:rPr lang="en-US" dirty="0"/>
              <a:t>Edit AGENDA SUBTITLE</a:t>
            </a:r>
          </a:p>
        </p:txBody>
      </p:sp>
    </p:spTree>
    <p:extLst>
      <p:ext uri="{BB962C8B-B14F-4D97-AF65-F5344CB8AC3E}">
        <p14:creationId xmlns:p14="http://schemas.microsoft.com/office/powerpoint/2010/main" val="30185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 Placeholder 35">
            <a:extLst>
              <a:ext uri="{FF2B5EF4-FFF2-40B4-BE49-F238E27FC236}">
                <a16:creationId xmlns:a16="http://schemas.microsoft.com/office/drawing/2014/main" id="{1B301FF3-3EDB-1949-9299-12F0D536D403}"/>
              </a:ext>
            </a:extLst>
          </p:cNvPr>
          <p:cNvSpPr>
            <a:spLocks noGrp="1"/>
          </p:cNvSpPr>
          <p:nvPr>
            <p:ph type="body" sz="quarter" idx="10" hasCustomPrompt="1"/>
          </p:nvPr>
        </p:nvSpPr>
        <p:spPr>
          <a:xfrm>
            <a:off x="266700" y="266700"/>
            <a:ext cx="11658600" cy="490904"/>
          </a:xfrm>
          <a:prstGeom prst="rect">
            <a:avLst/>
          </a:prstGeom>
        </p:spPr>
        <p:txBody>
          <a:bodyPr wrap="square" anchor="ctr" anchorCtr="0">
            <a:spAutoFit/>
          </a:bodyPr>
          <a:lstStyle>
            <a:lvl1pPr marL="0" indent="0" algn="l">
              <a:buNone/>
              <a:defRPr sz="2800" b="0" i="0" cap="all" baseline="0">
                <a:solidFill>
                  <a:schemeClr val="accent1"/>
                </a:solidFill>
                <a:latin typeface="Klavika Regular" panose="020B0506040000020004" pitchFamily="34" charset="0"/>
              </a:defRPr>
            </a:lvl1pPr>
            <a:lvl2pPr algn="r">
              <a:defRPr/>
            </a:lvl2pPr>
            <a:lvl3pPr algn="r">
              <a:defRPr/>
            </a:lvl3pPr>
            <a:lvl4pPr algn="r">
              <a:defRPr/>
            </a:lvl4pPr>
            <a:lvl5pPr algn="r">
              <a:defRPr/>
            </a:lvl5pPr>
          </a:lstStyle>
          <a:p>
            <a:pPr lvl="0"/>
            <a:r>
              <a:rPr lang="en-US" dirty="0"/>
              <a:t>Edit AGENDA TITLE</a:t>
            </a:r>
          </a:p>
        </p:txBody>
      </p:sp>
      <p:sp>
        <p:nvSpPr>
          <p:cNvPr id="8" name="Slide Number Placeholder 7">
            <a:extLst>
              <a:ext uri="{FF2B5EF4-FFF2-40B4-BE49-F238E27FC236}">
                <a16:creationId xmlns:a16="http://schemas.microsoft.com/office/drawing/2014/main" id="{3450A11A-1A58-7143-8498-A8D93E4E3E9E}"/>
              </a:ext>
            </a:extLst>
          </p:cNvPr>
          <p:cNvSpPr>
            <a:spLocks noGrp="1"/>
          </p:cNvSpPr>
          <p:nvPr>
            <p:ph type="sldNum" sz="quarter" idx="13"/>
          </p:nvPr>
        </p:nvSpPr>
        <p:spPr/>
        <p:txBody>
          <a:bodyPr/>
          <a:lstStyle/>
          <a:p>
            <a:fld id="{9BC932D5-48D2-3F48-87E1-D925B9343798}" type="slidenum">
              <a:rPr lang="en-US" smtClean="0"/>
              <a:pPr/>
              <a:t>‹#›</a:t>
            </a:fld>
            <a:endParaRPr lang="en-US" dirty="0"/>
          </a:p>
        </p:txBody>
      </p:sp>
      <p:sp>
        <p:nvSpPr>
          <p:cNvPr id="14" name="Text Placeholder 35">
            <a:extLst>
              <a:ext uri="{FF2B5EF4-FFF2-40B4-BE49-F238E27FC236}">
                <a16:creationId xmlns:a16="http://schemas.microsoft.com/office/drawing/2014/main" id="{6557FBB2-0CE7-174A-AB9C-F0F90524B125}"/>
              </a:ext>
            </a:extLst>
          </p:cNvPr>
          <p:cNvSpPr>
            <a:spLocks noGrp="1"/>
          </p:cNvSpPr>
          <p:nvPr>
            <p:ph type="body" sz="quarter" idx="14" hasCustomPrompt="1"/>
          </p:nvPr>
        </p:nvSpPr>
        <p:spPr>
          <a:xfrm>
            <a:off x="266700" y="685800"/>
            <a:ext cx="11627589" cy="334108"/>
          </a:xfrm>
          <a:prstGeom prst="rect">
            <a:avLst/>
          </a:prstGeom>
        </p:spPr>
        <p:txBody>
          <a:bodyPr anchor="t">
            <a:normAutofit/>
          </a:bodyPr>
          <a:lstStyle>
            <a:lvl1pPr marL="0" indent="0" algn="l">
              <a:buNone/>
              <a:defRPr sz="1800" b="0" i="0" cap="all" baseline="0">
                <a:solidFill>
                  <a:schemeClr val="tx1"/>
                </a:solidFill>
                <a:latin typeface="Klavika Regular" panose="020B0506040000020004" pitchFamily="34" charset="0"/>
              </a:defRPr>
            </a:lvl1pPr>
            <a:lvl2pPr algn="r">
              <a:defRPr/>
            </a:lvl2pPr>
            <a:lvl3pPr algn="r">
              <a:defRPr/>
            </a:lvl3pPr>
            <a:lvl4pPr algn="r">
              <a:defRPr/>
            </a:lvl4pPr>
            <a:lvl5pPr algn="r">
              <a:defRPr/>
            </a:lvl5pPr>
          </a:lstStyle>
          <a:p>
            <a:pPr lvl="0"/>
            <a:r>
              <a:rPr lang="en-US" dirty="0"/>
              <a:t>Edit AGENDA SUBTITLE</a:t>
            </a:r>
          </a:p>
        </p:txBody>
      </p:sp>
      <p:sp>
        <p:nvSpPr>
          <p:cNvPr id="13" name="Table Placeholder 5">
            <a:extLst>
              <a:ext uri="{FF2B5EF4-FFF2-40B4-BE49-F238E27FC236}">
                <a16:creationId xmlns:a16="http://schemas.microsoft.com/office/drawing/2014/main" id="{874F908C-C76E-C74E-9C57-83E1B036581E}"/>
              </a:ext>
            </a:extLst>
          </p:cNvPr>
          <p:cNvSpPr>
            <a:spLocks noGrp="1"/>
          </p:cNvSpPr>
          <p:nvPr>
            <p:ph type="tbl" sz="quarter" idx="11" hasCustomPrompt="1"/>
          </p:nvPr>
        </p:nvSpPr>
        <p:spPr>
          <a:xfrm>
            <a:off x="266700" y="1176704"/>
            <a:ext cx="11658600" cy="5185995"/>
          </a:xfrm>
        </p:spPr>
        <p:txBody>
          <a:bodyPr anchor="ctr"/>
          <a:lstStyle>
            <a:lvl1pPr marL="0" indent="0" algn="ctr">
              <a:buNone/>
              <a:defRPr b="0" i="0">
                <a:latin typeface="Klavika Regular" panose="020B0506040000020004" pitchFamily="34" charset="0"/>
              </a:defRPr>
            </a:lvl1pPr>
          </a:lstStyle>
          <a:p>
            <a:r>
              <a:rPr lang="en-US" dirty="0"/>
              <a:t>AGENDA ITEMS TABLE</a:t>
            </a:r>
          </a:p>
        </p:txBody>
      </p:sp>
      <p:sp>
        <p:nvSpPr>
          <p:cNvPr id="9" name="Footer Placeholder 4">
            <a:extLst>
              <a:ext uri="{FF2B5EF4-FFF2-40B4-BE49-F238E27FC236}">
                <a16:creationId xmlns:a16="http://schemas.microsoft.com/office/drawing/2014/main" id="{EB60F5CF-084B-44B1-A0EF-B26B9149FEBE}"/>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1955248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or Big Statem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F0CE0-7F69-FB4A-9B8E-F10F76E55358}"/>
              </a:ext>
            </a:extLst>
          </p:cNvPr>
          <p:cNvSpPr>
            <a:spLocks noGrp="1"/>
          </p:cNvSpPr>
          <p:nvPr>
            <p:ph type="title"/>
          </p:nvPr>
        </p:nvSpPr>
        <p:spPr>
          <a:xfrm>
            <a:off x="266700" y="2409911"/>
            <a:ext cx="11658600" cy="2022951"/>
          </a:xfrm>
        </p:spPr>
        <p:txBody>
          <a:bodyPr>
            <a:normAutofit/>
          </a:bodyPr>
          <a:lstStyle>
            <a:lvl1pPr>
              <a:defRPr sz="4000">
                <a:solidFill>
                  <a:schemeClr val="tx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A251FC32-6D03-804E-9C07-EF2DAA1CB8FE}"/>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7D72CE38-4723-3F43-9A3A-B95DCC821A8A}"/>
              </a:ext>
            </a:extLst>
          </p:cNvPr>
          <p:cNvSpPr>
            <a:spLocks noGrp="1"/>
          </p:cNvSpPr>
          <p:nvPr>
            <p:ph type="sldNum" sz="quarter" idx="11"/>
          </p:nvPr>
        </p:nvSpPr>
        <p:spPr/>
        <p:txBody>
          <a:bodyPr/>
          <a:lstStyle/>
          <a:p>
            <a:fld id="{9BC932D5-48D2-3F48-87E1-D925B9343798}" type="slidenum">
              <a:rPr lang="en-US" smtClean="0"/>
              <a:pPr/>
              <a:t>‹#›</a:t>
            </a:fld>
            <a:endParaRPr lang="en-US" dirty="0"/>
          </a:p>
        </p:txBody>
      </p:sp>
      <p:grpSp>
        <p:nvGrpSpPr>
          <p:cNvPr id="5" name="Group 4">
            <a:extLst>
              <a:ext uri="{FF2B5EF4-FFF2-40B4-BE49-F238E27FC236}">
                <a16:creationId xmlns:a16="http://schemas.microsoft.com/office/drawing/2014/main" id="{CE259C75-1326-0049-9079-2EACF57518A8}"/>
              </a:ext>
            </a:extLst>
          </p:cNvPr>
          <p:cNvGrpSpPr/>
          <p:nvPr userDrawn="1"/>
        </p:nvGrpSpPr>
        <p:grpSpPr>
          <a:xfrm>
            <a:off x="-2" y="2192866"/>
            <a:ext cx="10972802" cy="2472267"/>
            <a:chOff x="762000" y="2272108"/>
            <a:chExt cx="9967146" cy="2472267"/>
          </a:xfrm>
        </p:grpSpPr>
        <p:cxnSp>
          <p:nvCxnSpPr>
            <p:cNvPr id="6" name="Straight Connector 5">
              <a:extLst>
                <a:ext uri="{FF2B5EF4-FFF2-40B4-BE49-F238E27FC236}">
                  <a16:creationId xmlns:a16="http://schemas.microsoft.com/office/drawing/2014/main" id="{49F74DDF-2C0E-8D4D-BF00-BA75E9B8A158}"/>
                </a:ext>
              </a:extLst>
            </p:cNvPr>
            <p:cNvCxnSpPr>
              <a:cxnSpLocks/>
            </p:cNvCxnSpPr>
            <p:nvPr/>
          </p:nvCxnSpPr>
          <p:spPr>
            <a:xfrm>
              <a:off x="762000" y="2272108"/>
              <a:ext cx="9967146" cy="0"/>
            </a:xfrm>
            <a:prstGeom prst="line">
              <a:avLst/>
            </a:prstGeom>
            <a:ln w="25400">
              <a:gradFill flip="none" rotWithShape="1">
                <a:gsLst>
                  <a:gs pos="0">
                    <a:srgbClr val="000000">
                      <a:alpha val="0"/>
                    </a:srgbClr>
                  </a:gs>
                  <a:gs pos="49000">
                    <a:schemeClr val="accent5"/>
                  </a:gs>
                  <a:gs pos="100000">
                    <a:srgbClr val="0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E76B47-0289-0B42-B9FD-FCEC9F66B8B4}"/>
                </a:ext>
              </a:extLst>
            </p:cNvPr>
            <p:cNvCxnSpPr>
              <a:cxnSpLocks/>
            </p:cNvCxnSpPr>
            <p:nvPr/>
          </p:nvCxnSpPr>
          <p:spPr>
            <a:xfrm>
              <a:off x="762000" y="4744375"/>
              <a:ext cx="7552267" cy="0"/>
            </a:xfrm>
            <a:prstGeom prst="line">
              <a:avLst/>
            </a:prstGeom>
            <a:ln w="25400">
              <a:gradFill flip="none" rotWithShape="1">
                <a:gsLst>
                  <a:gs pos="0">
                    <a:srgbClr val="000000">
                      <a:alpha val="0"/>
                    </a:srgbClr>
                  </a:gs>
                  <a:gs pos="49000">
                    <a:schemeClr val="accent5"/>
                  </a:gs>
                  <a:gs pos="100000">
                    <a:srgbClr val="0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8" name="Text Placeholder 6">
            <a:extLst>
              <a:ext uri="{FF2B5EF4-FFF2-40B4-BE49-F238E27FC236}">
                <a16:creationId xmlns:a16="http://schemas.microsoft.com/office/drawing/2014/main" id="{1B6FB4DC-AE59-DC41-B79B-D83A58329A9D}"/>
              </a:ext>
            </a:extLst>
          </p:cNvPr>
          <p:cNvSpPr>
            <a:spLocks noGrp="1"/>
          </p:cNvSpPr>
          <p:nvPr>
            <p:ph type="body" sz="quarter" idx="12" hasCustomPrompt="1"/>
          </p:nvPr>
        </p:nvSpPr>
        <p:spPr>
          <a:xfrm>
            <a:off x="297711" y="4882179"/>
            <a:ext cx="8524875" cy="433557"/>
          </a:xfrm>
          <a:prstGeom prst="rect">
            <a:avLst/>
          </a:prstGeom>
        </p:spPr>
        <p:txBody>
          <a:bodyPr>
            <a:normAutofit/>
          </a:bodyPr>
          <a:lstStyle>
            <a:lvl1pPr marL="0" indent="0">
              <a:buNone/>
              <a:defRPr sz="1400">
                <a:solidFill>
                  <a:schemeClr val="tx1"/>
                </a:solidFill>
              </a:defRPr>
            </a:lvl1pPr>
          </a:lstStyle>
          <a:p>
            <a:pPr lvl="0"/>
            <a:r>
              <a:rPr lang="en-US" dirty="0"/>
              <a:t>SOURCE OR ATTRIBUTE</a:t>
            </a:r>
          </a:p>
        </p:txBody>
      </p:sp>
      <p:pic>
        <p:nvPicPr>
          <p:cNvPr id="12" name="Picture 11">
            <a:extLst>
              <a:ext uri="{FF2B5EF4-FFF2-40B4-BE49-F238E27FC236}">
                <a16:creationId xmlns:a16="http://schemas.microsoft.com/office/drawing/2014/main" id="{038CDAF8-2E7E-6943-B724-08CCE510BE3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6699" y="1695612"/>
            <a:ext cx="1047957" cy="251460"/>
          </a:xfrm>
          <a:prstGeom prst="rect">
            <a:avLst/>
          </a:prstGeom>
        </p:spPr>
      </p:pic>
    </p:spTree>
    <p:extLst>
      <p:ext uri="{BB962C8B-B14F-4D97-AF65-F5344CB8AC3E}">
        <p14:creationId xmlns:p14="http://schemas.microsoft.com/office/powerpoint/2010/main" val="1270266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84F54A-466C-9A44-A79F-A2059218399C}"/>
              </a:ext>
            </a:extLst>
          </p:cNvPr>
          <p:cNvCxnSpPr/>
          <p:nvPr userDrawn="1"/>
        </p:nvCxnSpPr>
        <p:spPr>
          <a:xfrm>
            <a:off x="8263223" y="2266790"/>
            <a:ext cx="3928777" cy="0"/>
          </a:xfrm>
          <a:prstGeom prst="line">
            <a:avLst/>
          </a:prstGeom>
          <a:ln w="50800" cmpd="sng">
            <a:gradFill flip="none" rotWithShape="1">
              <a:gsLst>
                <a:gs pos="0">
                  <a:schemeClr val="bg1">
                    <a:alpha val="0"/>
                  </a:schemeClr>
                </a:gs>
                <a:gs pos="99000">
                  <a:schemeClr val="accent5"/>
                </a:gs>
              </a:gsLst>
              <a:lin ang="10800000" scaled="1"/>
              <a:tileRect/>
            </a:gra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37486C0-381B-1442-8D76-9D48245992A7}"/>
              </a:ext>
            </a:extLst>
          </p:cNvPr>
          <p:cNvCxnSpPr/>
          <p:nvPr userDrawn="1"/>
        </p:nvCxnSpPr>
        <p:spPr>
          <a:xfrm>
            <a:off x="8263223" y="0"/>
            <a:ext cx="0" cy="6857999"/>
          </a:xfrm>
          <a:prstGeom prst="line">
            <a:avLst/>
          </a:prstGeom>
          <a:ln w="50800" cmpd="sng">
            <a:solidFill>
              <a:schemeClr val="accent5"/>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1" name="Picture Placeholder 2">
            <a:extLst>
              <a:ext uri="{FF2B5EF4-FFF2-40B4-BE49-F238E27FC236}">
                <a16:creationId xmlns:a16="http://schemas.microsoft.com/office/drawing/2014/main" id="{CF790F81-72AD-6143-8D43-F0771FD25A98}"/>
              </a:ext>
            </a:extLst>
          </p:cNvPr>
          <p:cNvSpPr>
            <a:spLocks noGrp="1"/>
          </p:cNvSpPr>
          <p:nvPr>
            <p:ph type="pic" sz="quarter" idx="10"/>
          </p:nvPr>
        </p:nvSpPr>
        <p:spPr>
          <a:xfrm>
            <a:off x="5849454" y="0"/>
            <a:ext cx="2272196" cy="5021263"/>
          </a:xfrm>
          <a:prstGeom prst="rect">
            <a:avLst/>
          </a:prstGeom>
        </p:spPr>
        <p:txBody>
          <a:bodyPr anchor="ctr"/>
          <a:lstStyle>
            <a:lvl1pPr marL="0" indent="0" algn="ctr">
              <a:buNone/>
              <a:defRPr/>
            </a:lvl1pPr>
          </a:lstStyle>
          <a:p>
            <a:endParaRPr lang="en-US"/>
          </a:p>
        </p:txBody>
      </p:sp>
      <p:sp>
        <p:nvSpPr>
          <p:cNvPr id="22" name="Picture Placeholder 2">
            <a:extLst>
              <a:ext uri="{FF2B5EF4-FFF2-40B4-BE49-F238E27FC236}">
                <a16:creationId xmlns:a16="http://schemas.microsoft.com/office/drawing/2014/main" id="{F3827A34-B545-D140-9A21-04493834AEF7}"/>
              </a:ext>
            </a:extLst>
          </p:cNvPr>
          <p:cNvSpPr>
            <a:spLocks noGrp="1"/>
          </p:cNvSpPr>
          <p:nvPr>
            <p:ph type="pic" sz="quarter" idx="11"/>
          </p:nvPr>
        </p:nvSpPr>
        <p:spPr>
          <a:xfrm>
            <a:off x="5849454" y="5287120"/>
            <a:ext cx="2272196" cy="1570880"/>
          </a:xfrm>
          <a:prstGeom prst="rect">
            <a:avLst/>
          </a:prstGeom>
        </p:spPr>
        <p:txBody>
          <a:bodyPr anchor="ctr"/>
          <a:lstStyle>
            <a:lvl1pPr marL="0" indent="0" algn="ctr">
              <a:buNone/>
              <a:defRPr/>
            </a:lvl1pPr>
          </a:lstStyle>
          <a:p>
            <a:endParaRPr lang="en-US"/>
          </a:p>
        </p:txBody>
      </p:sp>
      <p:sp>
        <p:nvSpPr>
          <p:cNvPr id="23" name="Picture Placeholder 2">
            <a:extLst>
              <a:ext uri="{FF2B5EF4-FFF2-40B4-BE49-F238E27FC236}">
                <a16:creationId xmlns:a16="http://schemas.microsoft.com/office/drawing/2014/main" id="{90D68985-D7CA-054E-86D0-EC3B9B70D152}"/>
              </a:ext>
            </a:extLst>
          </p:cNvPr>
          <p:cNvSpPr>
            <a:spLocks noGrp="1"/>
          </p:cNvSpPr>
          <p:nvPr>
            <p:ph type="pic" sz="quarter" idx="12"/>
          </p:nvPr>
        </p:nvSpPr>
        <p:spPr>
          <a:xfrm>
            <a:off x="8404797" y="0"/>
            <a:ext cx="2272196" cy="2107769"/>
          </a:xfrm>
          <a:prstGeom prst="rect">
            <a:avLst/>
          </a:prstGeom>
        </p:spPr>
        <p:txBody>
          <a:bodyPr anchor="ctr"/>
          <a:lstStyle>
            <a:lvl1pPr marL="0" indent="0" algn="ctr">
              <a:buNone/>
              <a:defRPr/>
            </a:lvl1pPr>
          </a:lstStyle>
          <a:p>
            <a:endParaRPr lang="en-US"/>
          </a:p>
        </p:txBody>
      </p:sp>
      <p:sp>
        <p:nvSpPr>
          <p:cNvPr id="24" name="Picture Placeholder 2">
            <a:extLst>
              <a:ext uri="{FF2B5EF4-FFF2-40B4-BE49-F238E27FC236}">
                <a16:creationId xmlns:a16="http://schemas.microsoft.com/office/drawing/2014/main" id="{3B540A0C-4798-4547-87A2-61A088E3C599}"/>
              </a:ext>
            </a:extLst>
          </p:cNvPr>
          <p:cNvSpPr>
            <a:spLocks noGrp="1"/>
          </p:cNvSpPr>
          <p:nvPr>
            <p:ph type="pic" sz="quarter" idx="13"/>
          </p:nvPr>
        </p:nvSpPr>
        <p:spPr>
          <a:xfrm>
            <a:off x="8404797" y="2402237"/>
            <a:ext cx="2272196" cy="4455762"/>
          </a:xfrm>
          <a:prstGeom prst="rect">
            <a:avLst/>
          </a:prstGeom>
        </p:spPr>
        <p:txBody>
          <a:bodyPr anchor="ctr"/>
          <a:lstStyle>
            <a:lvl1pPr marL="0" indent="0" algn="ctr">
              <a:buNone/>
              <a:defRPr/>
            </a:lvl1pPr>
          </a:lstStyle>
          <a:p>
            <a:endParaRPr lang="en-US"/>
          </a:p>
        </p:txBody>
      </p:sp>
      <p:sp>
        <p:nvSpPr>
          <p:cNvPr id="27" name="Title 3">
            <a:extLst>
              <a:ext uri="{FF2B5EF4-FFF2-40B4-BE49-F238E27FC236}">
                <a16:creationId xmlns:a16="http://schemas.microsoft.com/office/drawing/2014/main" id="{EFD1EF6E-11AE-F14B-8E88-BECBB06FBDD1}"/>
              </a:ext>
            </a:extLst>
          </p:cNvPr>
          <p:cNvSpPr>
            <a:spLocks noGrp="1"/>
          </p:cNvSpPr>
          <p:nvPr>
            <p:ph type="title"/>
          </p:nvPr>
        </p:nvSpPr>
        <p:spPr>
          <a:xfrm>
            <a:off x="266700" y="266700"/>
            <a:ext cx="4951195" cy="1841069"/>
          </a:xfrm>
          <a:prstGeom prst="rect">
            <a:avLst/>
          </a:prstGeom>
        </p:spPr>
        <p:txBody>
          <a:bodyPr anchor="b">
            <a:noAutofit/>
          </a:bodyPr>
          <a:lstStyle>
            <a:lvl1pPr>
              <a:defRPr sz="3200" b="0" i="0" cap="all" baseline="0">
                <a:solidFill>
                  <a:schemeClr val="accent5"/>
                </a:solidFill>
                <a:latin typeface="Klavika Regular" panose="020B0506040000020004" pitchFamily="34" charset="0"/>
              </a:defRPr>
            </a:lvl1pPr>
          </a:lstStyle>
          <a:p>
            <a:r>
              <a:rPr lang="en-US" dirty="0"/>
              <a:t>Click to edit Master title style</a:t>
            </a:r>
          </a:p>
        </p:txBody>
      </p:sp>
      <p:cxnSp>
        <p:nvCxnSpPr>
          <p:cNvPr id="28" name="Straight Connector 27">
            <a:extLst>
              <a:ext uri="{FF2B5EF4-FFF2-40B4-BE49-F238E27FC236}">
                <a16:creationId xmlns:a16="http://schemas.microsoft.com/office/drawing/2014/main" id="{E2FDB174-7BF4-0D46-BBC7-383DB339179A}"/>
              </a:ext>
            </a:extLst>
          </p:cNvPr>
          <p:cNvCxnSpPr/>
          <p:nvPr userDrawn="1"/>
        </p:nvCxnSpPr>
        <p:spPr>
          <a:xfrm>
            <a:off x="0" y="5171354"/>
            <a:ext cx="8263223" cy="0"/>
          </a:xfrm>
          <a:prstGeom prst="line">
            <a:avLst/>
          </a:prstGeom>
          <a:ln w="50800" cmpd="sng">
            <a:gradFill flip="none" rotWithShape="1">
              <a:gsLst>
                <a:gs pos="0">
                  <a:schemeClr val="bg1">
                    <a:alpha val="0"/>
                  </a:schemeClr>
                </a:gs>
                <a:gs pos="100000">
                  <a:schemeClr val="accent5"/>
                </a:gs>
              </a:gsLst>
              <a:lin ang="0" scaled="1"/>
              <a:tileRect/>
            </a:gra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9" name="Text Placeholder 7">
            <a:extLst>
              <a:ext uri="{FF2B5EF4-FFF2-40B4-BE49-F238E27FC236}">
                <a16:creationId xmlns:a16="http://schemas.microsoft.com/office/drawing/2014/main" id="{D65C0EBB-EEA6-3849-9F62-9E71F9806C4B}"/>
              </a:ext>
            </a:extLst>
          </p:cNvPr>
          <p:cNvSpPr>
            <a:spLocks noGrp="1"/>
          </p:cNvSpPr>
          <p:nvPr>
            <p:ph type="body" sz="quarter" idx="14"/>
          </p:nvPr>
        </p:nvSpPr>
        <p:spPr>
          <a:xfrm>
            <a:off x="266700" y="2266790"/>
            <a:ext cx="4951195" cy="275447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D14CD2ED-AB63-704A-86B5-E39290DAE7C5}"/>
              </a:ext>
            </a:extLst>
          </p:cNvPr>
          <p:cNvSpPr>
            <a:spLocks noGrp="1"/>
          </p:cNvSpPr>
          <p:nvPr>
            <p:ph type="ftr" sz="quarter" idx="15"/>
          </p:nvPr>
        </p:nvSpPr>
        <p:spPr/>
        <p:txBody>
          <a:bodyPr/>
          <a:lstStyle/>
          <a:p>
            <a:r>
              <a:rPr lang="en-US"/>
              <a:t>|   AMD Corporate Template   |   2018</a:t>
            </a:r>
            <a:endParaRPr lang="en-US" dirty="0"/>
          </a:p>
        </p:txBody>
      </p:sp>
      <p:sp>
        <p:nvSpPr>
          <p:cNvPr id="3" name="Slide Number Placeholder 2">
            <a:extLst>
              <a:ext uri="{FF2B5EF4-FFF2-40B4-BE49-F238E27FC236}">
                <a16:creationId xmlns:a16="http://schemas.microsoft.com/office/drawing/2014/main" id="{F99318D1-8901-4641-88C8-E4EF22EF0CED}"/>
              </a:ext>
            </a:extLst>
          </p:cNvPr>
          <p:cNvSpPr>
            <a:spLocks noGrp="1"/>
          </p:cNvSpPr>
          <p:nvPr>
            <p:ph type="sldNum" sz="quarter" idx="16"/>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20383845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up Picture and Content">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BE0472A0-F475-1945-B2FC-1F6488A2963C}"/>
              </a:ext>
            </a:extLst>
          </p:cNvPr>
          <p:cNvSpPr>
            <a:spLocks noGrp="1"/>
          </p:cNvSpPr>
          <p:nvPr>
            <p:ph type="body" sz="quarter" idx="10" hasCustomPrompt="1"/>
          </p:nvPr>
        </p:nvSpPr>
        <p:spPr>
          <a:xfrm>
            <a:off x="266700"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ONE</a:t>
            </a:r>
          </a:p>
        </p:txBody>
      </p:sp>
      <p:sp>
        <p:nvSpPr>
          <p:cNvPr id="24" name="Text Placeholder 3">
            <a:extLst>
              <a:ext uri="{FF2B5EF4-FFF2-40B4-BE49-F238E27FC236}">
                <a16:creationId xmlns:a16="http://schemas.microsoft.com/office/drawing/2014/main" id="{123B6D2F-DAAD-1348-9E52-909F728E9077}"/>
              </a:ext>
            </a:extLst>
          </p:cNvPr>
          <p:cNvSpPr>
            <a:spLocks noGrp="1"/>
          </p:cNvSpPr>
          <p:nvPr>
            <p:ph type="body" sz="quarter" idx="11" hasCustomPrompt="1"/>
          </p:nvPr>
        </p:nvSpPr>
        <p:spPr>
          <a:xfrm>
            <a:off x="4217462"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TWO</a:t>
            </a:r>
          </a:p>
        </p:txBody>
      </p:sp>
      <p:sp>
        <p:nvSpPr>
          <p:cNvPr id="25" name="Text Placeholder 3">
            <a:extLst>
              <a:ext uri="{FF2B5EF4-FFF2-40B4-BE49-F238E27FC236}">
                <a16:creationId xmlns:a16="http://schemas.microsoft.com/office/drawing/2014/main" id="{6D8CC37A-118C-6048-9F34-F887298875E9}"/>
              </a:ext>
            </a:extLst>
          </p:cNvPr>
          <p:cNvSpPr>
            <a:spLocks noGrp="1"/>
          </p:cNvSpPr>
          <p:nvPr>
            <p:ph type="body" sz="quarter" idx="12" hasCustomPrompt="1"/>
          </p:nvPr>
        </p:nvSpPr>
        <p:spPr>
          <a:xfrm>
            <a:off x="8168224"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THREE</a:t>
            </a:r>
          </a:p>
        </p:txBody>
      </p:sp>
      <p:sp>
        <p:nvSpPr>
          <p:cNvPr id="22" name="Picture Placeholder 2">
            <a:extLst>
              <a:ext uri="{FF2B5EF4-FFF2-40B4-BE49-F238E27FC236}">
                <a16:creationId xmlns:a16="http://schemas.microsoft.com/office/drawing/2014/main" id="{629CDEAC-1783-6242-BF32-8458EC2C292F}"/>
              </a:ext>
            </a:extLst>
          </p:cNvPr>
          <p:cNvSpPr>
            <a:spLocks noGrp="1"/>
          </p:cNvSpPr>
          <p:nvPr>
            <p:ph type="pic" sz="quarter" idx="16"/>
          </p:nvPr>
        </p:nvSpPr>
        <p:spPr>
          <a:xfrm>
            <a:off x="266700" y="1969160"/>
            <a:ext cx="3757076" cy="1717675"/>
          </a:xfrm>
          <a:prstGeom prst="rect">
            <a:avLst/>
          </a:prstGeom>
        </p:spPr>
        <p:txBody>
          <a:bodyPr anchor="ctr"/>
          <a:lstStyle>
            <a:lvl1pPr marL="0" indent="0" algn="ctr">
              <a:buNone/>
              <a:defRPr/>
            </a:lvl1pPr>
          </a:lstStyle>
          <a:p>
            <a:endParaRPr lang="en-US"/>
          </a:p>
        </p:txBody>
      </p:sp>
      <p:sp>
        <p:nvSpPr>
          <p:cNvPr id="26" name="Picture Placeholder 2">
            <a:extLst>
              <a:ext uri="{FF2B5EF4-FFF2-40B4-BE49-F238E27FC236}">
                <a16:creationId xmlns:a16="http://schemas.microsoft.com/office/drawing/2014/main" id="{C7CC4949-954B-9645-ABDF-4D9205ABFDB0}"/>
              </a:ext>
            </a:extLst>
          </p:cNvPr>
          <p:cNvSpPr>
            <a:spLocks noGrp="1"/>
          </p:cNvSpPr>
          <p:nvPr>
            <p:ph type="pic" sz="quarter" idx="17"/>
          </p:nvPr>
        </p:nvSpPr>
        <p:spPr>
          <a:xfrm>
            <a:off x="4217462" y="1969160"/>
            <a:ext cx="3757076" cy="1717675"/>
          </a:xfrm>
          <a:prstGeom prst="rect">
            <a:avLst/>
          </a:prstGeom>
        </p:spPr>
        <p:txBody>
          <a:bodyPr anchor="ctr"/>
          <a:lstStyle>
            <a:lvl1pPr marL="0" indent="0" algn="ctr">
              <a:buNone/>
              <a:defRPr/>
            </a:lvl1pPr>
          </a:lstStyle>
          <a:p>
            <a:endParaRPr lang="en-US"/>
          </a:p>
        </p:txBody>
      </p:sp>
      <p:sp>
        <p:nvSpPr>
          <p:cNvPr id="27" name="Picture Placeholder 2">
            <a:extLst>
              <a:ext uri="{FF2B5EF4-FFF2-40B4-BE49-F238E27FC236}">
                <a16:creationId xmlns:a16="http://schemas.microsoft.com/office/drawing/2014/main" id="{7CAD552D-B6A0-D54B-9CA5-E362B6E4F485}"/>
              </a:ext>
            </a:extLst>
          </p:cNvPr>
          <p:cNvSpPr>
            <a:spLocks noGrp="1"/>
          </p:cNvSpPr>
          <p:nvPr>
            <p:ph type="pic" sz="quarter" idx="18"/>
          </p:nvPr>
        </p:nvSpPr>
        <p:spPr>
          <a:xfrm>
            <a:off x="8168224" y="1950110"/>
            <a:ext cx="3757076" cy="1717675"/>
          </a:xfrm>
          <a:prstGeom prst="rect">
            <a:avLst/>
          </a:prstGeom>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8617BDB0-4812-3145-85E4-C3FF4E05FBD8}"/>
              </a:ext>
            </a:extLst>
          </p:cNvPr>
          <p:cNvSpPr>
            <a:spLocks noGrp="1"/>
          </p:cNvSpPr>
          <p:nvPr>
            <p:ph type="title"/>
          </p:nvPr>
        </p:nvSpPr>
        <p:spPr/>
        <p:txBody>
          <a:bodyPr/>
          <a:lstStyle>
            <a:lvl1pPr>
              <a:defRPr>
                <a:solidFill>
                  <a:schemeClr val="accent5"/>
                </a:solidFill>
              </a:defRPr>
            </a:lvl1pPr>
          </a:lstStyle>
          <a:p>
            <a:r>
              <a:rPr lang="en-US" dirty="0"/>
              <a:t>Click to edit Master title style</a:t>
            </a:r>
          </a:p>
        </p:txBody>
      </p:sp>
      <p:sp>
        <p:nvSpPr>
          <p:cNvPr id="4" name="Table Placeholder 3">
            <a:extLst>
              <a:ext uri="{FF2B5EF4-FFF2-40B4-BE49-F238E27FC236}">
                <a16:creationId xmlns:a16="http://schemas.microsoft.com/office/drawing/2014/main" id="{A058B6F3-1E50-7541-930D-88878D2F3598}"/>
              </a:ext>
            </a:extLst>
          </p:cNvPr>
          <p:cNvSpPr>
            <a:spLocks noGrp="1"/>
          </p:cNvSpPr>
          <p:nvPr>
            <p:ph type="tbl" sz="quarter" idx="19"/>
          </p:nvPr>
        </p:nvSpPr>
        <p:spPr>
          <a:xfrm>
            <a:off x="266700" y="3949700"/>
            <a:ext cx="11658599" cy="2146300"/>
          </a:xfrm>
        </p:spPr>
        <p:txBody>
          <a:bodyPr anchor="ctr"/>
          <a:lstStyle>
            <a:lvl1pPr marL="0" indent="0" algn="ctr">
              <a:buNone/>
              <a:defRPr/>
            </a:lvl1pPr>
          </a:lstStyle>
          <a:p>
            <a:endParaRPr lang="en-US" dirty="0"/>
          </a:p>
        </p:txBody>
      </p:sp>
      <p:sp>
        <p:nvSpPr>
          <p:cNvPr id="3" name="Footer Placeholder 2">
            <a:extLst>
              <a:ext uri="{FF2B5EF4-FFF2-40B4-BE49-F238E27FC236}">
                <a16:creationId xmlns:a16="http://schemas.microsoft.com/office/drawing/2014/main" id="{148463D7-8F56-964D-9BA0-DB5E5E5B95EF}"/>
              </a:ext>
            </a:extLst>
          </p:cNvPr>
          <p:cNvSpPr>
            <a:spLocks noGrp="1"/>
          </p:cNvSpPr>
          <p:nvPr>
            <p:ph type="ftr" sz="quarter" idx="20"/>
          </p:nvPr>
        </p:nvSpPr>
        <p:spPr/>
        <p:txBody>
          <a:bodyPr/>
          <a:lstStyle/>
          <a:p>
            <a:r>
              <a:rPr lang="en-US"/>
              <a:t>|   AMD Corporate Template   |   2018</a:t>
            </a:r>
            <a:endParaRPr lang="en-US" dirty="0"/>
          </a:p>
        </p:txBody>
      </p:sp>
      <p:sp>
        <p:nvSpPr>
          <p:cNvPr id="5" name="Slide Number Placeholder 4">
            <a:extLst>
              <a:ext uri="{FF2B5EF4-FFF2-40B4-BE49-F238E27FC236}">
                <a16:creationId xmlns:a16="http://schemas.microsoft.com/office/drawing/2014/main" id="{6143F2F1-B7A0-1445-8956-F798117B5E28}"/>
              </a:ext>
            </a:extLst>
          </p:cNvPr>
          <p:cNvSpPr>
            <a:spLocks noGrp="1"/>
          </p:cNvSpPr>
          <p:nvPr>
            <p:ph type="sldNum" sz="quarter" idx="21"/>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4151666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Table with Callout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839504D7-8996-7340-9EF2-96D8F3DA6EB0}"/>
              </a:ext>
            </a:extLst>
          </p:cNvPr>
          <p:cNvSpPr>
            <a:spLocks noGrp="1"/>
          </p:cNvSpPr>
          <p:nvPr>
            <p:ph sz="quarter" idx="14"/>
          </p:nvPr>
        </p:nvSpPr>
        <p:spPr>
          <a:xfrm>
            <a:off x="3619501" y="914400"/>
            <a:ext cx="8305800" cy="5448300"/>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2DE31BD-F080-6142-8555-FE89F233DD05}"/>
              </a:ext>
            </a:extLst>
          </p:cNvPr>
          <p:cNvSpPr>
            <a:spLocks noGrp="1"/>
          </p:cNvSpPr>
          <p:nvPr>
            <p:ph type="title"/>
          </p:nvPr>
        </p:nvSpPr>
        <p:spPr>
          <a:xfrm>
            <a:off x="266700" y="266700"/>
            <a:ext cx="11658600" cy="436259"/>
          </a:xfrm>
        </p:spPr>
        <p:txBody>
          <a:bodyPr/>
          <a:lstStyle>
            <a:lvl1pPr>
              <a:defRPr>
                <a:solidFill>
                  <a:schemeClr val="accent5"/>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9FDD5036-F78A-2040-9D0C-71FE497F3624}"/>
              </a:ext>
            </a:extLst>
          </p:cNvPr>
          <p:cNvSpPr>
            <a:spLocks noGrp="1"/>
          </p:cNvSpPr>
          <p:nvPr>
            <p:ph type="body" sz="quarter" idx="15"/>
          </p:nvPr>
        </p:nvSpPr>
        <p:spPr>
          <a:xfrm>
            <a:off x="266701" y="1174716"/>
            <a:ext cx="2996822" cy="1434220"/>
          </a:xfrm>
          <a:prstGeom prst="rect">
            <a:avLst/>
          </a:prstGeom>
        </p:spPr>
        <p:txBody>
          <a:bodyPr>
            <a:normAutofit/>
          </a:bodyPr>
          <a:lstStyle>
            <a:lvl1pPr marL="0" indent="0">
              <a:buNone/>
              <a:defRPr sz="2000">
                <a:solidFill>
                  <a:schemeClr val="tx1"/>
                </a:solidFill>
              </a:defRPr>
            </a:lvl1pPr>
          </a:lstStyle>
          <a:p>
            <a:pPr lvl="0"/>
            <a:r>
              <a:rPr lang="en-US" dirty="0"/>
              <a:t>Edit Master text styles</a:t>
            </a:r>
          </a:p>
        </p:txBody>
      </p:sp>
      <p:sp>
        <p:nvSpPr>
          <p:cNvPr id="16" name="Text Placeholder 2">
            <a:extLst>
              <a:ext uri="{FF2B5EF4-FFF2-40B4-BE49-F238E27FC236}">
                <a16:creationId xmlns:a16="http://schemas.microsoft.com/office/drawing/2014/main" id="{449074D6-4099-074E-AEC0-50D243D68553}"/>
              </a:ext>
            </a:extLst>
          </p:cNvPr>
          <p:cNvSpPr>
            <a:spLocks noGrp="1"/>
          </p:cNvSpPr>
          <p:nvPr>
            <p:ph type="body" sz="quarter" idx="16" hasCustomPrompt="1"/>
          </p:nvPr>
        </p:nvSpPr>
        <p:spPr>
          <a:xfrm>
            <a:off x="266700" y="3458873"/>
            <a:ext cx="2996822" cy="578334"/>
          </a:xfrm>
          <a:prstGeom prst="rect">
            <a:avLst/>
          </a:prstGeom>
        </p:spPr>
        <p:txBody>
          <a:bodyPr>
            <a:normAutofit/>
          </a:bodyPr>
          <a:lstStyle>
            <a:lvl1pPr marL="0" indent="0">
              <a:buNone/>
              <a:defRPr sz="4400" b="1" i="0" cap="all" baseline="0">
                <a:solidFill>
                  <a:schemeClr val="accent5"/>
                </a:solidFill>
                <a:latin typeface="Klavika Bold" panose="020B0806040000020004" pitchFamily="34" charset="0"/>
              </a:defRPr>
            </a:lvl1pPr>
          </a:lstStyle>
          <a:p>
            <a:pPr lvl="0"/>
            <a:r>
              <a:rPr lang="en-US" dirty="0"/>
              <a:t>XX%</a:t>
            </a:r>
          </a:p>
        </p:txBody>
      </p:sp>
      <p:sp>
        <p:nvSpPr>
          <p:cNvPr id="17" name="Text Placeholder 2">
            <a:extLst>
              <a:ext uri="{FF2B5EF4-FFF2-40B4-BE49-F238E27FC236}">
                <a16:creationId xmlns:a16="http://schemas.microsoft.com/office/drawing/2014/main" id="{F2DEA95D-6470-5E40-85F8-3913944B6C7C}"/>
              </a:ext>
            </a:extLst>
          </p:cNvPr>
          <p:cNvSpPr>
            <a:spLocks noGrp="1"/>
          </p:cNvSpPr>
          <p:nvPr>
            <p:ph type="body" sz="quarter" idx="17" hasCustomPrompt="1"/>
          </p:nvPr>
        </p:nvSpPr>
        <p:spPr>
          <a:xfrm>
            <a:off x="266701" y="4121148"/>
            <a:ext cx="2996822" cy="501533"/>
          </a:xfrm>
          <a:prstGeom prst="rect">
            <a:avLst/>
          </a:prstGeom>
        </p:spPr>
        <p:txBody>
          <a:bodyPr>
            <a:noAutofit/>
          </a:bodyPr>
          <a:lstStyle>
            <a:lvl1pPr marL="0" indent="0">
              <a:buNone/>
              <a:defRPr sz="1800" cap="all" baseline="0">
                <a:solidFill>
                  <a:schemeClr val="tx1"/>
                </a:solidFill>
              </a:defRPr>
            </a:lvl1pPr>
          </a:lstStyle>
          <a:p>
            <a:pPr lvl="0"/>
            <a:r>
              <a:rPr lang="en-US" dirty="0"/>
              <a:t>EDIT MASTER TEXT STYLES</a:t>
            </a:r>
          </a:p>
        </p:txBody>
      </p:sp>
      <p:sp>
        <p:nvSpPr>
          <p:cNvPr id="18" name="Text Placeholder 2">
            <a:extLst>
              <a:ext uri="{FF2B5EF4-FFF2-40B4-BE49-F238E27FC236}">
                <a16:creationId xmlns:a16="http://schemas.microsoft.com/office/drawing/2014/main" id="{AB80E459-CCDB-E448-9B79-EBEA83FE11FE}"/>
              </a:ext>
            </a:extLst>
          </p:cNvPr>
          <p:cNvSpPr>
            <a:spLocks noGrp="1"/>
          </p:cNvSpPr>
          <p:nvPr>
            <p:ph type="body" sz="quarter" idx="18" hasCustomPrompt="1"/>
          </p:nvPr>
        </p:nvSpPr>
        <p:spPr>
          <a:xfrm>
            <a:off x="266700" y="4856532"/>
            <a:ext cx="2996822" cy="578334"/>
          </a:xfrm>
          <a:prstGeom prst="rect">
            <a:avLst/>
          </a:prstGeom>
        </p:spPr>
        <p:txBody>
          <a:bodyPr>
            <a:normAutofit/>
          </a:bodyPr>
          <a:lstStyle>
            <a:lvl1pPr marL="0" indent="0">
              <a:buNone/>
              <a:defRPr sz="4400" b="1" i="0" cap="all" baseline="0">
                <a:solidFill>
                  <a:schemeClr val="accent5"/>
                </a:solidFill>
                <a:latin typeface="Klavika Bold" panose="020B0806040000020004" pitchFamily="34" charset="0"/>
              </a:defRPr>
            </a:lvl1pPr>
          </a:lstStyle>
          <a:p>
            <a:pPr lvl="0"/>
            <a:r>
              <a:rPr lang="en-US" dirty="0"/>
              <a:t>XX%</a:t>
            </a:r>
          </a:p>
        </p:txBody>
      </p:sp>
      <p:sp>
        <p:nvSpPr>
          <p:cNvPr id="21" name="Text Placeholder 2">
            <a:extLst>
              <a:ext uri="{FF2B5EF4-FFF2-40B4-BE49-F238E27FC236}">
                <a16:creationId xmlns:a16="http://schemas.microsoft.com/office/drawing/2014/main" id="{C55A9135-AFAA-E148-9174-E4C19E103EAE}"/>
              </a:ext>
            </a:extLst>
          </p:cNvPr>
          <p:cNvSpPr>
            <a:spLocks noGrp="1"/>
          </p:cNvSpPr>
          <p:nvPr>
            <p:ph type="body" sz="quarter" idx="19" hasCustomPrompt="1"/>
          </p:nvPr>
        </p:nvSpPr>
        <p:spPr>
          <a:xfrm>
            <a:off x="266701" y="5518807"/>
            <a:ext cx="2996822" cy="501533"/>
          </a:xfrm>
          <a:prstGeom prst="rect">
            <a:avLst/>
          </a:prstGeom>
        </p:spPr>
        <p:txBody>
          <a:bodyPr>
            <a:noAutofit/>
          </a:bodyPr>
          <a:lstStyle>
            <a:lvl1pPr marL="0" indent="0">
              <a:buNone/>
              <a:defRPr sz="1800" cap="all" baseline="0">
                <a:solidFill>
                  <a:schemeClr val="tx1"/>
                </a:solidFill>
              </a:defRPr>
            </a:lvl1pPr>
          </a:lstStyle>
          <a:p>
            <a:pPr lvl="0"/>
            <a:r>
              <a:rPr lang="en-US" dirty="0"/>
              <a:t>EDIT MASTER TEXT STYLES</a:t>
            </a:r>
          </a:p>
        </p:txBody>
      </p:sp>
      <p:sp>
        <p:nvSpPr>
          <p:cNvPr id="4" name="Footer Placeholder 3">
            <a:extLst>
              <a:ext uri="{FF2B5EF4-FFF2-40B4-BE49-F238E27FC236}">
                <a16:creationId xmlns:a16="http://schemas.microsoft.com/office/drawing/2014/main" id="{52AB50A6-9E2C-1B48-9684-AE1E51EE10C0}"/>
              </a:ext>
            </a:extLst>
          </p:cNvPr>
          <p:cNvSpPr>
            <a:spLocks noGrp="1"/>
          </p:cNvSpPr>
          <p:nvPr>
            <p:ph type="ftr" sz="quarter" idx="20"/>
          </p:nvPr>
        </p:nvSpPr>
        <p:spPr/>
        <p:txBody>
          <a:bodyPr/>
          <a:lstStyle/>
          <a:p>
            <a:r>
              <a:rPr lang="en-US"/>
              <a:t>|   AMD Corporate Template   |   2018</a:t>
            </a:r>
            <a:endParaRPr lang="en-US" dirty="0"/>
          </a:p>
        </p:txBody>
      </p:sp>
      <p:sp>
        <p:nvSpPr>
          <p:cNvPr id="5" name="Slide Number Placeholder 4">
            <a:extLst>
              <a:ext uri="{FF2B5EF4-FFF2-40B4-BE49-F238E27FC236}">
                <a16:creationId xmlns:a16="http://schemas.microsoft.com/office/drawing/2014/main" id="{6F25D493-5050-254B-80EE-E5BAA8651349}"/>
              </a:ext>
            </a:extLst>
          </p:cNvPr>
          <p:cNvSpPr>
            <a:spLocks noGrp="1"/>
          </p:cNvSpPr>
          <p:nvPr>
            <p:ph type="sldNum" sz="quarter" idx="21"/>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1594747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duct 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3A3D-E4FC-4C4D-AA53-C5A6D8F5116E}"/>
              </a:ext>
            </a:extLst>
          </p:cNvPr>
          <p:cNvSpPr>
            <a:spLocks noGrp="1"/>
          </p:cNvSpPr>
          <p:nvPr>
            <p:ph type="title"/>
          </p:nvPr>
        </p:nvSpPr>
        <p:spPr/>
        <p:txBody>
          <a:bodyPr/>
          <a:lstStyle>
            <a:lvl1pPr>
              <a:defRPr>
                <a:solidFill>
                  <a:schemeClr val="accent5"/>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7C12AA98-0D7F-4A40-A347-C841093653ED}"/>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0552E43B-83EF-874B-A0F4-DA30DAE9C3EB}"/>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Picture Placeholder 5">
            <a:extLst>
              <a:ext uri="{FF2B5EF4-FFF2-40B4-BE49-F238E27FC236}">
                <a16:creationId xmlns:a16="http://schemas.microsoft.com/office/drawing/2014/main" id="{0EBD956E-82B8-644B-9943-1C81BBF1CAFE}"/>
              </a:ext>
            </a:extLst>
          </p:cNvPr>
          <p:cNvSpPr>
            <a:spLocks noGrp="1"/>
          </p:cNvSpPr>
          <p:nvPr>
            <p:ph type="pic" sz="quarter" idx="12" hasCustomPrompt="1"/>
          </p:nvPr>
        </p:nvSpPr>
        <p:spPr>
          <a:xfrm>
            <a:off x="266700" y="914400"/>
            <a:ext cx="5829300" cy="5448300"/>
          </a:xfrm>
        </p:spPr>
        <p:txBody>
          <a:bodyPr anchor="ctr"/>
          <a:lstStyle>
            <a:lvl1pPr marL="0" indent="0" algn="ctr">
              <a:buNone/>
              <a:defRPr/>
            </a:lvl1pPr>
          </a:lstStyle>
          <a:p>
            <a:r>
              <a:rPr lang="en-US" dirty="0"/>
              <a:t>Product Picture</a:t>
            </a:r>
          </a:p>
        </p:txBody>
      </p:sp>
      <p:sp>
        <p:nvSpPr>
          <p:cNvPr id="8" name="Table Placeholder 7">
            <a:extLst>
              <a:ext uri="{FF2B5EF4-FFF2-40B4-BE49-F238E27FC236}">
                <a16:creationId xmlns:a16="http://schemas.microsoft.com/office/drawing/2014/main" id="{ACB04B48-1620-0845-9615-CC2B91B34E9F}"/>
              </a:ext>
            </a:extLst>
          </p:cNvPr>
          <p:cNvSpPr>
            <a:spLocks noGrp="1"/>
          </p:cNvSpPr>
          <p:nvPr>
            <p:ph type="tbl" sz="quarter" idx="13" hasCustomPrompt="1"/>
          </p:nvPr>
        </p:nvSpPr>
        <p:spPr>
          <a:xfrm>
            <a:off x="6326188" y="914400"/>
            <a:ext cx="5599112" cy="5448300"/>
          </a:xfrm>
        </p:spPr>
        <p:txBody>
          <a:bodyPr anchor="ctr"/>
          <a:lstStyle>
            <a:lvl1pPr marL="0" indent="0" algn="ctr">
              <a:buNone/>
              <a:defRPr/>
            </a:lvl1pPr>
          </a:lstStyle>
          <a:p>
            <a:r>
              <a:rPr lang="en-US" dirty="0"/>
              <a:t>Product features list</a:t>
            </a:r>
          </a:p>
        </p:txBody>
      </p:sp>
    </p:spTree>
    <p:extLst>
      <p:ext uri="{BB962C8B-B14F-4D97-AF65-F5344CB8AC3E}">
        <p14:creationId xmlns:p14="http://schemas.microsoft.com/office/powerpoint/2010/main" val="4173377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C9CD-CEB4-6749-878D-F8E61EC7FB62}"/>
              </a:ext>
            </a:extLst>
          </p:cNvPr>
          <p:cNvSpPr>
            <a:spLocks noGrp="1"/>
          </p:cNvSpPr>
          <p:nvPr>
            <p:ph type="title"/>
          </p:nvPr>
        </p:nvSpPr>
        <p:spPr/>
        <p:txBody>
          <a:bodyPr/>
          <a:lstStyle>
            <a:lvl1pPr>
              <a:defRPr>
                <a:solidFill>
                  <a:schemeClr val="accent5"/>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BDC00CF4-3647-9142-A97E-5B77428DAD21}"/>
              </a:ext>
            </a:extLst>
          </p:cNvPr>
          <p:cNvSpPr>
            <a:spLocks noGrp="1"/>
          </p:cNvSpPr>
          <p:nvPr>
            <p:ph sz="quarter" idx="10"/>
          </p:nvPr>
        </p:nvSpPr>
        <p:spPr>
          <a:xfrm>
            <a:off x="266700" y="914400"/>
            <a:ext cx="11658600" cy="54483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ABD6A8F2-94B1-9E4C-90B8-875D6B180F0C}"/>
              </a:ext>
            </a:extLst>
          </p:cNvPr>
          <p:cNvSpPr>
            <a:spLocks noGrp="1"/>
          </p:cNvSpPr>
          <p:nvPr>
            <p:ph type="ftr" sz="quarter" idx="11"/>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94E889B6-A0D8-F246-951C-FE4F9EBCDDCA}"/>
              </a:ext>
            </a:extLst>
          </p:cNvPr>
          <p:cNvSpPr>
            <a:spLocks noGrp="1"/>
          </p:cNvSpPr>
          <p:nvPr>
            <p:ph type="sldNum" sz="quarter" idx="12"/>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2987892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9" name="Picture Placeholder 8">
            <a:extLst>
              <a:ext uri="{FF2B5EF4-FFF2-40B4-BE49-F238E27FC236}">
                <a16:creationId xmlns:a16="http://schemas.microsoft.com/office/drawing/2014/main" id="{30020CC3-51C8-F741-BD32-2904D6558348}"/>
              </a:ext>
            </a:extLst>
          </p:cNvPr>
          <p:cNvSpPr>
            <a:spLocks noGrp="1"/>
          </p:cNvSpPr>
          <p:nvPr>
            <p:ph type="pic" sz="quarter" idx="11"/>
          </p:nvPr>
        </p:nvSpPr>
        <p:spPr>
          <a:xfrm>
            <a:off x="6509981" y="266700"/>
            <a:ext cx="5415319" cy="6000285"/>
          </a:xfrm>
          <a:prstGeom prst="rect">
            <a:avLst/>
          </a:prstGeom>
        </p:spPr>
        <p:txBody>
          <a:bodyPr anchor="ctr"/>
          <a:lstStyle>
            <a:lvl1pPr marL="0" indent="0" algn="ctr">
              <a:buNone/>
              <a:defRPr/>
            </a:lvl1pPr>
          </a:lstStyle>
          <a:p>
            <a:endParaRPr lang="en-US"/>
          </a:p>
        </p:txBody>
      </p:sp>
      <p:sp>
        <p:nvSpPr>
          <p:cNvPr id="20" name="Text Placeholder 2">
            <a:extLst>
              <a:ext uri="{FF2B5EF4-FFF2-40B4-BE49-F238E27FC236}">
                <a16:creationId xmlns:a16="http://schemas.microsoft.com/office/drawing/2014/main" id="{F1DF5726-1147-D34E-80F1-0936FC4C4A3C}"/>
              </a:ext>
            </a:extLst>
          </p:cNvPr>
          <p:cNvSpPr>
            <a:spLocks noGrp="1"/>
          </p:cNvSpPr>
          <p:nvPr>
            <p:ph type="body" sz="quarter" idx="14"/>
          </p:nvPr>
        </p:nvSpPr>
        <p:spPr>
          <a:xfrm>
            <a:off x="266700" y="914400"/>
            <a:ext cx="6001060" cy="5352585"/>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3">
            <a:extLst>
              <a:ext uri="{FF2B5EF4-FFF2-40B4-BE49-F238E27FC236}">
                <a16:creationId xmlns:a16="http://schemas.microsoft.com/office/drawing/2014/main" id="{DCBC74F1-D998-184C-95A9-D7C31AB27659}"/>
              </a:ext>
            </a:extLst>
          </p:cNvPr>
          <p:cNvSpPr>
            <a:spLocks noGrp="1"/>
          </p:cNvSpPr>
          <p:nvPr>
            <p:ph type="title"/>
          </p:nvPr>
        </p:nvSpPr>
        <p:spPr>
          <a:xfrm>
            <a:off x="266700" y="266701"/>
            <a:ext cx="6001060" cy="419100"/>
          </a:xfrm>
          <a:prstGeom prst="rect">
            <a:avLst/>
          </a:prstGeom>
        </p:spPr>
        <p:txBody>
          <a:bodyPr>
            <a:noAutofit/>
          </a:bodyPr>
          <a:lstStyle>
            <a:lvl1pPr algn="l">
              <a:defRPr sz="2800" b="0" i="0" cap="none" baseline="0">
                <a:solidFill>
                  <a:schemeClr val="accent5"/>
                </a:solidFill>
                <a:latin typeface="Klavika Regular" panose="020B0506040000020004"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87A78D97-F662-1E44-969F-124AA219F814}"/>
              </a:ext>
            </a:extLst>
          </p:cNvPr>
          <p:cNvSpPr>
            <a:spLocks noGrp="1"/>
          </p:cNvSpPr>
          <p:nvPr>
            <p:ph type="ftr" sz="quarter" idx="15"/>
          </p:nvPr>
        </p:nvSpPr>
        <p:spPr/>
        <p:txBody>
          <a:bodyPr/>
          <a:lstStyle/>
          <a:p>
            <a:r>
              <a:rPr lang="en-US"/>
              <a:t>|   AMD Corporate Template   |   2018</a:t>
            </a:r>
            <a:endParaRPr lang="en-US" dirty="0"/>
          </a:p>
        </p:txBody>
      </p:sp>
      <p:sp>
        <p:nvSpPr>
          <p:cNvPr id="3" name="Slide Number Placeholder 2">
            <a:extLst>
              <a:ext uri="{FF2B5EF4-FFF2-40B4-BE49-F238E27FC236}">
                <a16:creationId xmlns:a16="http://schemas.microsoft.com/office/drawing/2014/main" id="{F189EFD3-6613-3F4D-AF4C-47BEFE8A6448}"/>
              </a:ext>
            </a:extLst>
          </p:cNvPr>
          <p:cNvSpPr>
            <a:spLocks noGrp="1"/>
          </p:cNvSpPr>
          <p:nvPr>
            <p:ph type="sldNum" sz="quarter" idx="16"/>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2026149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res Upd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8CA5-FE69-7146-9740-0441C70679F4}"/>
              </a:ext>
            </a:extLst>
          </p:cNvPr>
          <p:cNvSpPr>
            <a:spLocks noGrp="1"/>
          </p:cNvSpPr>
          <p:nvPr>
            <p:ph type="title"/>
          </p:nvPr>
        </p:nvSpPr>
        <p:spPr/>
        <p:txBody>
          <a:bodyPr/>
          <a:lstStyle>
            <a:lvl1pPr>
              <a:defRPr>
                <a:solidFill>
                  <a:schemeClr val="accent5"/>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80E1DDBB-5B3F-9C43-ABDD-32B1A0ABA8EC}"/>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9DAF6B56-01D6-364D-B4C9-8F64D0AAAE71}"/>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Table Placeholder 5">
            <a:extLst>
              <a:ext uri="{FF2B5EF4-FFF2-40B4-BE49-F238E27FC236}">
                <a16:creationId xmlns:a16="http://schemas.microsoft.com/office/drawing/2014/main" id="{E27397B2-5FCE-9E4D-B5D3-D8594C7B45BB}"/>
              </a:ext>
            </a:extLst>
          </p:cNvPr>
          <p:cNvSpPr>
            <a:spLocks noGrp="1"/>
          </p:cNvSpPr>
          <p:nvPr>
            <p:ph type="tbl" sz="quarter" idx="12" hasCustomPrompt="1"/>
          </p:nvPr>
        </p:nvSpPr>
        <p:spPr>
          <a:xfrm>
            <a:off x="266700" y="914400"/>
            <a:ext cx="5829300" cy="5448300"/>
          </a:xfrm>
        </p:spPr>
        <p:txBody>
          <a:bodyPr anchor="ctr"/>
          <a:lstStyle>
            <a:lvl1pPr marL="0" indent="0" algn="ctr">
              <a:buNone/>
              <a:defRPr/>
            </a:lvl1pPr>
          </a:lstStyle>
          <a:p>
            <a:r>
              <a:rPr lang="en-US" dirty="0"/>
              <a:t>Status table</a:t>
            </a:r>
          </a:p>
        </p:txBody>
      </p:sp>
      <p:sp>
        <p:nvSpPr>
          <p:cNvPr id="7" name="Table Placeholder 5">
            <a:extLst>
              <a:ext uri="{FF2B5EF4-FFF2-40B4-BE49-F238E27FC236}">
                <a16:creationId xmlns:a16="http://schemas.microsoft.com/office/drawing/2014/main" id="{2C595B1D-F7A0-BD49-AF22-F8A78A122584}"/>
              </a:ext>
            </a:extLst>
          </p:cNvPr>
          <p:cNvSpPr>
            <a:spLocks noGrp="1"/>
          </p:cNvSpPr>
          <p:nvPr>
            <p:ph type="tbl" sz="quarter" idx="13" hasCustomPrompt="1"/>
          </p:nvPr>
        </p:nvSpPr>
        <p:spPr>
          <a:xfrm>
            <a:off x="6286500" y="914400"/>
            <a:ext cx="5588876" cy="2538248"/>
          </a:xfrm>
        </p:spPr>
        <p:txBody>
          <a:bodyPr anchor="ctr"/>
          <a:lstStyle>
            <a:lvl1pPr marL="0" indent="0" algn="ctr">
              <a:buNone/>
              <a:defRPr/>
            </a:lvl1pPr>
          </a:lstStyle>
          <a:p>
            <a:r>
              <a:rPr lang="en-US" dirty="0"/>
              <a:t>Milestones table</a:t>
            </a:r>
          </a:p>
        </p:txBody>
      </p:sp>
      <p:sp>
        <p:nvSpPr>
          <p:cNvPr id="8" name="Table Placeholder 5">
            <a:extLst>
              <a:ext uri="{FF2B5EF4-FFF2-40B4-BE49-F238E27FC236}">
                <a16:creationId xmlns:a16="http://schemas.microsoft.com/office/drawing/2014/main" id="{53BEFBB3-DC90-4B4D-9846-C25C58BBAF0D}"/>
              </a:ext>
            </a:extLst>
          </p:cNvPr>
          <p:cNvSpPr>
            <a:spLocks noGrp="1"/>
          </p:cNvSpPr>
          <p:nvPr>
            <p:ph type="tbl" sz="quarter" idx="14" hasCustomPrompt="1"/>
          </p:nvPr>
        </p:nvSpPr>
        <p:spPr>
          <a:xfrm>
            <a:off x="6311462" y="3689315"/>
            <a:ext cx="5588876" cy="2673385"/>
          </a:xfrm>
        </p:spPr>
        <p:txBody>
          <a:bodyPr anchor="ctr"/>
          <a:lstStyle>
            <a:lvl1pPr marL="0" indent="0" algn="ctr">
              <a:buNone/>
              <a:defRPr/>
            </a:lvl1pPr>
          </a:lstStyle>
          <a:p>
            <a:r>
              <a:rPr lang="en-US" dirty="0"/>
              <a:t>Roadmap table</a:t>
            </a:r>
          </a:p>
        </p:txBody>
      </p:sp>
    </p:spTree>
    <p:extLst>
      <p:ext uri="{BB962C8B-B14F-4D97-AF65-F5344CB8AC3E}">
        <p14:creationId xmlns:p14="http://schemas.microsoft.com/office/powerpoint/2010/main" val="2423727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ed List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3FF-76D2-344A-A522-D36162071C7D}"/>
              </a:ext>
            </a:extLst>
          </p:cNvPr>
          <p:cNvSpPr>
            <a:spLocks noGrp="1"/>
          </p:cNvSpPr>
          <p:nvPr>
            <p:ph type="title"/>
          </p:nvPr>
        </p:nvSpPr>
        <p:spPr/>
        <p:txBody>
          <a:bodyPr/>
          <a:lstStyle>
            <a:lvl1pPr>
              <a:defRPr>
                <a:solidFill>
                  <a:schemeClr val="accent5"/>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E19CDF75-3DB1-E344-A637-BCAA753403FA}"/>
              </a:ext>
            </a:extLst>
          </p:cNvPr>
          <p:cNvSpPr>
            <a:spLocks noGrp="1"/>
          </p:cNvSpPr>
          <p:nvPr>
            <p:ph sz="quarter" idx="11"/>
          </p:nvPr>
        </p:nvSpPr>
        <p:spPr>
          <a:xfrm>
            <a:off x="6096000" y="914400"/>
            <a:ext cx="5829300" cy="5318125"/>
          </a:xfrm>
          <a:prstGeom prst="rect">
            <a:avLst/>
          </a:prstGeom>
        </p:spPr>
        <p:txBody>
          <a:bodyPr/>
          <a:lstStyle>
            <a:lvl1pPr marL="0" indent="0">
              <a:buFont typeface="Wingdings" pitchFamily="2" charset="2"/>
              <a:buNone/>
              <a:defRPr/>
            </a:lvl1pPr>
            <a:lvl2pPr>
              <a:buFont typeface="+mj-lt"/>
              <a:buAutoNum type="alphaLcParenR"/>
              <a:defRPr/>
            </a:lvl2pPr>
            <a:lvl3pPr marL="1257300" indent="-342900">
              <a:buFont typeface="+mj-lt"/>
              <a:buAutoNum type="romanLcPeriod"/>
              <a:defRPr/>
            </a:lvl3pPr>
            <a:lvl4pPr marL="1714500" indent="-342900">
              <a:buFont typeface="+mj-lt"/>
              <a:buAutoNum type="alphaLcParenR"/>
              <a:defRPr/>
            </a:lvl4pPr>
            <a:lvl5pPr marL="2171700" indent="-342900">
              <a:buFont typeface="+mj-lt"/>
              <a:buAutoNum type="romanLcPeriod"/>
              <a:defRPr/>
            </a:lvl5pPr>
          </a:lstStyle>
          <a:p>
            <a:pPr lvl="0"/>
            <a:r>
              <a:rPr lang="en-US" dirty="0"/>
              <a:t>Edit Master text styles</a:t>
            </a:r>
          </a:p>
        </p:txBody>
      </p:sp>
      <p:sp>
        <p:nvSpPr>
          <p:cNvPr id="9" name="Content Placeholder 5">
            <a:extLst>
              <a:ext uri="{FF2B5EF4-FFF2-40B4-BE49-F238E27FC236}">
                <a16:creationId xmlns:a16="http://schemas.microsoft.com/office/drawing/2014/main" id="{8194ECFE-F64B-934A-8E18-4618E150D6E3}"/>
              </a:ext>
            </a:extLst>
          </p:cNvPr>
          <p:cNvSpPr>
            <a:spLocks noGrp="1"/>
          </p:cNvSpPr>
          <p:nvPr>
            <p:ph sz="quarter" idx="12"/>
          </p:nvPr>
        </p:nvSpPr>
        <p:spPr>
          <a:xfrm>
            <a:off x="266700" y="914400"/>
            <a:ext cx="5524501" cy="53181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B5FB0EE8-6435-264E-A214-FAA949F9B2E2}"/>
              </a:ext>
            </a:extLst>
          </p:cNvPr>
          <p:cNvSpPr>
            <a:spLocks noGrp="1"/>
          </p:cNvSpPr>
          <p:nvPr>
            <p:ph type="ftr" sz="quarter" idx="13"/>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2BD8C343-4411-A840-9E51-D9A0AD42BD3A}"/>
              </a:ext>
            </a:extLst>
          </p:cNvPr>
          <p:cNvSpPr>
            <a:spLocks noGrp="1"/>
          </p:cNvSpPr>
          <p:nvPr>
            <p:ph type="sldNum" sz="quarter" idx="14"/>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2901675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umbered List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3FF-76D2-344A-A522-D36162071C7D}"/>
              </a:ext>
            </a:extLst>
          </p:cNvPr>
          <p:cNvSpPr>
            <a:spLocks noGrp="1"/>
          </p:cNvSpPr>
          <p:nvPr>
            <p:ph type="title"/>
          </p:nvPr>
        </p:nvSpPr>
        <p:spPr/>
        <p:txBody>
          <a:bodyPr/>
          <a:lstStyle>
            <a:lvl1pPr>
              <a:defRPr>
                <a:solidFill>
                  <a:schemeClr val="accent5"/>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F465933-45F1-654C-A75B-152F7D87A594}"/>
              </a:ext>
            </a:extLst>
          </p:cNvPr>
          <p:cNvSpPr>
            <a:spLocks noGrp="1"/>
          </p:cNvSpPr>
          <p:nvPr>
            <p:ph type="body" sz="quarter" idx="10"/>
          </p:nvPr>
        </p:nvSpPr>
        <p:spPr>
          <a:xfrm>
            <a:off x="266700" y="914400"/>
            <a:ext cx="5628774" cy="5318125"/>
          </a:xfrm>
          <a:prstGeom prst="rect">
            <a:avLst/>
          </a:prstGeom>
        </p:spPr>
        <p:txBody>
          <a:bodyPr/>
          <a:lstStyle>
            <a:lvl1pPr marL="457200" indent="-457200">
              <a:buClr>
                <a:schemeClr val="tx1"/>
              </a:buClr>
              <a:buFont typeface="+mj-lt"/>
              <a:buAutoNum type="arabicPeriod"/>
              <a:defRPr/>
            </a:lvl1pPr>
            <a:lvl2pPr marL="800100" indent="-342900">
              <a:buFont typeface="+mj-lt"/>
              <a:buAutoNum type="alphaLcParenR"/>
              <a:defRPr/>
            </a:lvl2pPr>
            <a:lvl3pPr marL="1257300" indent="-342900">
              <a:buFont typeface="+mj-lt"/>
              <a:buAutoNum type="romanLcPeriod"/>
              <a:defRPr/>
            </a:lvl3pPr>
            <a:lvl4pPr marL="1714500" indent="-342900">
              <a:buFont typeface="+mj-lt"/>
              <a:buAutoNum type="alphaLcParenR"/>
              <a:defRPr/>
            </a:lvl4pPr>
            <a:lvl5pPr marL="2171700" indent="-342900">
              <a:buFont typeface="+mj-lt"/>
              <a:buAutoNum type="romanL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E19CDF75-3DB1-E344-A637-BCAA753403FA}"/>
              </a:ext>
            </a:extLst>
          </p:cNvPr>
          <p:cNvSpPr>
            <a:spLocks noGrp="1"/>
          </p:cNvSpPr>
          <p:nvPr>
            <p:ph sz="quarter" idx="11"/>
          </p:nvPr>
        </p:nvSpPr>
        <p:spPr>
          <a:xfrm>
            <a:off x="6096000" y="914400"/>
            <a:ext cx="5829300" cy="53181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C952B01E-563A-8140-B030-CA8FB4027D0A}"/>
              </a:ext>
            </a:extLst>
          </p:cNvPr>
          <p:cNvSpPr>
            <a:spLocks noGrp="1"/>
          </p:cNvSpPr>
          <p:nvPr>
            <p:ph type="ftr" sz="quarter" idx="12"/>
          </p:nvPr>
        </p:nvSpPr>
        <p:spPr/>
        <p:txBody>
          <a:bodyPr/>
          <a:lstStyle/>
          <a:p>
            <a:r>
              <a:rPr lang="en-US"/>
              <a:t>|   AMD Corporate Template   |   2018</a:t>
            </a:r>
            <a:endParaRPr lang="en-US" dirty="0"/>
          </a:p>
        </p:txBody>
      </p:sp>
      <p:sp>
        <p:nvSpPr>
          <p:cNvPr id="5" name="Slide Number Placeholder 4">
            <a:extLst>
              <a:ext uri="{FF2B5EF4-FFF2-40B4-BE49-F238E27FC236}">
                <a16:creationId xmlns:a16="http://schemas.microsoft.com/office/drawing/2014/main" id="{8578AEB6-7639-0047-BC7E-ACAC29E60312}"/>
              </a:ext>
            </a:extLst>
          </p:cNvPr>
          <p:cNvSpPr>
            <a:spLocks noGrp="1"/>
          </p:cNvSpPr>
          <p:nvPr>
            <p:ph type="sldNum" sz="quarter" idx="13"/>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386288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or Big Statem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F0CE0-7F69-FB4A-9B8E-F10F76E55358}"/>
              </a:ext>
            </a:extLst>
          </p:cNvPr>
          <p:cNvSpPr>
            <a:spLocks noGrp="1"/>
          </p:cNvSpPr>
          <p:nvPr>
            <p:ph type="title"/>
          </p:nvPr>
        </p:nvSpPr>
        <p:spPr>
          <a:xfrm>
            <a:off x="266700" y="2409911"/>
            <a:ext cx="11658600" cy="2022951"/>
          </a:xfrm>
        </p:spPr>
        <p:txBody>
          <a:bodyPr>
            <a:normAutofit/>
          </a:bodyPr>
          <a:lstStyle>
            <a:lvl1pPr>
              <a:defRPr sz="4000" b="0" i="0">
                <a:solidFill>
                  <a:schemeClr val="tx1"/>
                </a:solidFill>
                <a:latin typeface="Klavika Regular" panose="020B0506040000020004" pitchFamily="34" charset="0"/>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7D72CE38-4723-3F43-9A3A-B95DCC821A8A}"/>
              </a:ext>
            </a:extLst>
          </p:cNvPr>
          <p:cNvSpPr>
            <a:spLocks noGrp="1"/>
          </p:cNvSpPr>
          <p:nvPr>
            <p:ph type="sldNum" sz="quarter" idx="11"/>
          </p:nvPr>
        </p:nvSpPr>
        <p:spPr/>
        <p:txBody>
          <a:bodyPr/>
          <a:lstStyle/>
          <a:p>
            <a:fld id="{9BC932D5-48D2-3F48-87E1-D925B9343798}" type="slidenum">
              <a:rPr lang="en-US" smtClean="0"/>
              <a:pPr/>
              <a:t>‹#›</a:t>
            </a:fld>
            <a:endParaRPr lang="en-US" dirty="0"/>
          </a:p>
        </p:txBody>
      </p:sp>
      <p:grpSp>
        <p:nvGrpSpPr>
          <p:cNvPr id="5" name="Group 4">
            <a:extLst>
              <a:ext uri="{FF2B5EF4-FFF2-40B4-BE49-F238E27FC236}">
                <a16:creationId xmlns:a16="http://schemas.microsoft.com/office/drawing/2014/main" id="{CE259C75-1326-0049-9079-2EACF57518A8}"/>
              </a:ext>
            </a:extLst>
          </p:cNvPr>
          <p:cNvGrpSpPr/>
          <p:nvPr userDrawn="1"/>
        </p:nvGrpSpPr>
        <p:grpSpPr>
          <a:xfrm>
            <a:off x="-2" y="2192866"/>
            <a:ext cx="10972802" cy="2472267"/>
            <a:chOff x="762000" y="2272108"/>
            <a:chExt cx="9967146" cy="2472267"/>
          </a:xfrm>
        </p:grpSpPr>
        <p:cxnSp>
          <p:nvCxnSpPr>
            <p:cNvPr id="6" name="Straight Connector 5">
              <a:extLst>
                <a:ext uri="{FF2B5EF4-FFF2-40B4-BE49-F238E27FC236}">
                  <a16:creationId xmlns:a16="http://schemas.microsoft.com/office/drawing/2014/main" id="{49F74DDF-2C0E-8D4D-BF00-BA75E9B8A158}"/>
                </a:ext>
              </a:extLst>
            </p:cNvPr>
            <p:cNvCxnSpPr>
              <a:cxnSpLocks/>
            </p:cNvCxnSpPr>
            <p:nvPr/>
          </p:nvCxnSpPr>
          <p:spPr>
            <a:xfrm>
              <a:off x="762000" y="2272108"/>
              <a:ext cx="9967146" cy="0"/>
            </a:xfrm>
            <a:prstGeom prst="line">
              <a:avLst/>
            </a:prstGeom>
            <a:ln w="25400">
              <a:gradFill flip="none" rotWithShape="1">
                <a:gsLst>
                  <a:gs pos="0">
                    <a:schemeClr val="bg1"/>
                  </a:gs>
                  <a:gs pos="48000">
                    <a:schemeClr val="accent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E76B47-0289-0B42-B9FD-FCEC9F66B8B4}"/>
                </a:ext>
              </a:extLst>
            </p:cNvPr>
            <p:cNvCxnSpPr>
              <a:cxnSpLocks/>
            </p:cNvCxnSpPr>
            <p:nvPr/>
          </p:nvCxnSpPr>
          <p:spPr>
            <a:xfrm>
              <a:off x="762000" y="4744375"/>
              <a:ext cx="7552267" cy="0"/>
            </a:xfrm>
            <a:prstGeom prst="line">
              <a:avLst/>
            </a:prstGeom>
            <a:ln w="25400">
              <a:gradFill flip="none" rotWithShape="1">
                <a:gsLst>
                  <a:gs pos="0">
                    <a:schemeClr val="bg1"/>
                  </a:gs>
                  <a:gs pos="48000">
                    <a:schemeClr val="accent1"/>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8" name="Text Placeholder 6">
            <a:extLst>
              <a:ext uri="{FF2B5EF4-FFF2-40B4-BE49-F238E27FC236}">
                <a16:creationId xmlns:a16="http://schemas.microsoft.com/office/drawing/2014/main" id="{1B6FB4DC-AE59-DC41-B79B-D83A58329A9D}"/>
              </a:ext>
            </a:extLst>
          </p:cNvPr>
          <p:cNvSpPr>
            <a:spLocks noGrp="1"/>
          </p:cNvSpPr>
          <p:nvPr>
            <p:ph type="body" sz="quarter" idx="12" hasCustomPrompt="1"/>
          </p:nvPr>
        </p:nvSpPr>
        <p:spPr>
          <a:xfrm>
            <a:off x="297711" y="4882179"/>
            <a:ext cx="8524875" cy="433557"/>
          </a:xfrm>
          <a:prstGeom prst="rect">
            <a:avLst/>
          </a:prstGeom>
        </p:spPr>
        <p:txBody>
          <a:bodyPr>
            <a:normAutofit/>
          </a:bodyPr>
          <a:lstStyle>
            <a:lvl1pPr marL="0" indent="0">
              <a:buNone/>
              <a:defRPr sz="1400" b="0" i="0">
                <a:solidFill>
                  <a:schemeClr val="tx1"/>
                </a:solidFill>
                <a:latin typeface="Klavika Regular" panose="020B0506040000020004" pitchFamily="34" charset="0"/>
              </a:defRPr>
            </a:lvl1pPr>
          </a:lstStyle>
          <a:p>
            <a:pPr lvl="0"/>
            <a:r>
              <a:rPr lang="en-US" dirty="0"/>
              <a:t>SOURCE OR ATTRIBUTE</a:t>
            </a:r>
          </a:p>
        </p:txBody>
      </p:sp>
      <p:pic>
        <p:nvPicPr>
          <p:cNvPr id="12" name="Picture 11">
            <a:extLst>
              <a:ext uri="{FF2B5EF4-FFF2-40B4-BE49-F238E27FC236}">
                <a16:creationId xmlns:a16="http://schemas.microsoft.com/office/drawing/2014/main" id="{2C29686C-F9E5-2B4D-8B98-39F1DADE1C0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6699" y="1695612"/>
            <a:ext cx="1047957" cy="251460"/>
          </a:xfrm>
          <a:prstGeom prst="rect">
            <a:avLst/>
          </a:prstGeom>
        </p:spPr>
      </p:pic>
      <p:sp>
        <p:nvSpPr>
          <p:cNvPr id="10" name="Footer Placeholder 4">
            <a:extLst>
              <a:ext uri="{FF2B5EF4-FFF2-40B4-BE49-F238E27FC236}">
                <a16:creationId xmlns:a16="http://schemas.microsoft.com/office/drawing/2014/main" id="{5B4DA43E-65FD-48FC-B46D-B59531721FBD}"/>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4518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0C29601-8E14-1541-82AD-257B4B0A10C0}"/>
              </a:ext>
            </a:extLst>
          </p:cNvPr>
          <p:cNvSpPr>
            <a:spLocks noGrp="1"/>
          </p:cNvSpPr>
          <p:nvPr>
            <p:ph type="pic" sz="quarter" idx="10"/>
          </p:nvPr>
        </p:nvSpPr>
        <p:spPr>
          <a:xfrm>
            <a:off x="0" y="0"/>
            <a:ext cx="12192000" cy="6362700"/>
          </a:xfrm>
          <a:prstGeom prst="rect">
            <a:avLst/>
          </a:prstGeom>
        </p:spPr>
        <p:txBody>
          <a:bodyPr anchor="ctr"/>
          <a:lstStyle>
            <a:lvl1pPr marL="0" indent="0" algn="ctr">
              <a:buNone/>
              <a:defRPr/>
            </a:lvl1pPr>
          </a:lstStyle>
          <a:p>
            <a:endParaRPr lang="en-US"/>
          </a:p>
        </p:txBody>
      </p:sp>
      <p:pic>
        <p:nvPicPr>
          <p:cNvPr id="8" name="Picture 7">
            <a:extLst>
              <a:ext uri="{FF2B5EF4-FFF2-40B4-BE49-F238E27FC236}">
                <a16:creationId xmlns:a16="http://schemas.microsoft.com/office/drawing/2014/main" id="{4F89796F-A7CC-DA4D-8FA4-13039414A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68341" y="6467047"/>
            <a:ext cx="607178" cy="145694"/>
          </a:xfrm>
          <a:prstGeom prst="rect">
            <a:avLst/>
          </a:prstGeom>
        </p:spPr>
      </p:pic>
      <p:sp>
        <p:nvSpPr>
          <p:cNvPr id="9" name="Slide Number Placeholder 7">
            <a:extLst>
              <a:ext uri="{FF2B5EF4-FFF2-40B4-BE49-F238E27FC236}">
                <a16:creationId xmlns:a16="http://schemas.microsoft.com/office/drawing/2014/main" id="{7D08A998-BB55-5549-A6F4-5078643DD193}"/>
              </a:ext>
            </a:extLst>
          </p:cNvPr>
          <p:cNvSpPr>
            <a:spLocks noGrp="1"/>
          </p:cNvSpPr>
          <p:nvPr>
            <p:ph type="sldNum" sz="quarter" idx="4"/>
          </p:nvPr>
        </p:nvSpPr>
        <p:spPr>
          <a:xfrm>
            <a:off x="165204" y="6442742"/>
            <a:ext cx="345990" cy="204829"/>
          </a:xfrm>
          <a:prstGeom prst="rect">
            <a:avLst/>
          </a:prstGeom>
        </p:spPr>
        <p:txBody>
          <a:bodyPr vert="horz" lIns="91440" tIns="45720" rIns="91440" bIns="45720" rtlCol="0" anchor="ctr"/>
          <a:lstStyle>
            <a:lvl1pPr algn="ctr">
              <a:defRPr sz="800" b="0" i="0">
                <a:solidFill>
                  <a:schemeClr val="accent6">
                    <a:lumMod val="25000"/>
                    <a:lumOff val="75000"/>
                  </a:schemeClr>
                </a:solidFill>
                <a:latin typeface="Arial" panose="020B0604020202020204" pitchFamily="34" charset="0"/>
              </a:defRPr>
            </a:lvl1pPr>
          </a:lstStyle>
          <a:p>
            <a:fld id="{959A88F6-A667-2F47-A1AA-6AA2965AA51F}" type="slidenum">
              <a:rPr lang="en-US" smtClean="0"/>
              <a:pPr/>
              <a:t>‹#›</a:t>
            </a:fld>
            <a:endParaRPr lang="en-US" dirty="0"/>
          </a:p>
        </p:txBody>
      </p:sp>
    </p:spTree>
    <p:extLst>
      <p:ext uri="{BB962C8B-B14F-4D97-AF65-F5344CB8AC3E}">
        <p14:creationId xmlns:p14="http://schemas.microsoft.com/office/powerpoint/2010/main" val="8659249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33D0-FC88-5E42-A8BB-579304789A7E}"/>
              </a:ext>
            </a:extLst>
          </p:cNvPr>
          <p:cNvSpPr>
            <a:spLocks noGrp="1"/>
          </p:cNvSpPr>
          <p:nvPr>
            <p:ph type="title"/>
          </p:nvPr>
        </p:nvSpPr>
        <p:spPr/>
        <p:txBody>
          <a:bodyPr/>
          <a:lstStyle>
            <a:lvl1pPr>
              <a:defRPr>
                <a:solidFill>
                  <a:schemeClr val="accent5"/>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89BECA3B-F6B1-F94C-83C9-1B64CFA85903}"/>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9AD1504C-0BC7-734F-9382-7D7E38D05346}"/>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Text Placeholder 5">
            <a:extLst>
              <a:ext uri="{FF2B5EF4-FFF2-40B4-BE49-F238E27FC236}">
                <a16:creationId xmlns:a16="http://schemas.microsoft.com/office/drawing/2014/main" id="{4CDD44F1-8C4B-8646-A78E-876C714D4F3C}"/>
              </a:ext>
            </a:extLst>
          </p:cNvPr>
          <p:cNvSpPr>
            <a:spLocks noGrp="1"/>
          </p:cNvSpPr>
          <p:nvPr>
            <p:ph type="body" sz="quarter" idx="12" hasCustomPrompt="1"/>
          </p:nvPr>
        </p:nvSpPr>
        <p:spPr>
          <a:xfrm>
            <a:off x="266700" y="762000"/>
            <a:ext cx="11658600" cy="3048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1683841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TA/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CB7C-E352-4D4E-9F7F-46874DDECC08}"/>
              </a:ext>
            </a:extLst>
          </p:cNvPr>
          <p:cNvSpPr>
            <a:spLocks noGrp="1"/>
          </p:cNvSpPr>
          <p:nvPr>
            <p:ph type="title"/>
          </p:nvPr>
        </p:nvSpPr>
        <p:spPr>
          <a:xfrm>
            <a:off x="266700" y="2585545"/>
            <a:ext cx="11658600" cy="2885089"/>
          </a:xfrm>
        </p:spPr>
        <p:txBody>
          <a:bodyPr anchor="t">
            <a:noAutofit/>
          </a:bodyPr>
          <a:lstStyle>
            <a:lvl1pPr algn="ctr">
              <a:defRPr sz="5400"/>
            </a:lvl1pPr>
          </a:lstStyle>
          <a:p>
            <a:r>
              <a:rPr lang="en-US" dirty="0"/>
              <a:t>Click to edit Master title style</a:t>
            </a:r>
          </a:p>
        </p:txBody>
      </p:sp>
      <p:sp>
        <p:nvSpPr>
          <p:cNvPr id="3" name="Footer Placeholder 2">
            <a:extLst>
              <a:ext uri="{FF2B5EF4-FFF2-40B4-BE49-F238E27FC236}">
                <a16:creationId xmlns:a16="http://schemas.microsoft.com/office/drawing/2014/main" id="{2DD1C1B2-D9CD-BA40-B008-1FA02FE2FF84}"/>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DA4B7E99-3AC0-5F4E-A36B-6748C8484BAA}"/>
              </a:ext>
            </a:extLst>
          </p:cNvPr>
          <p:cNvSpPr>
            <a:spLocks noGrp="1"/>
          </p:cNvSpPr>
          <p:nvPr>
            <p:ph type="sldNum" sz="quarter" idx="11"/>
          </p:nvPr>
        </p:nvSpPr>
        <p:spPr/>
        <p:txBody>
          <a:bodyPr/>
          <a:lstStyle/>
          <a:p>
            <a:fld id="{9BC932D5-48D2-3F48-87E1-D925B9343798}" type="slidenum">
              <a:rPr lang="en-US" smtClean="0"/>
              <a:pPr/>
              <a:t>‹#›</a:t>
            </a:fld>
            <a:endParaRPr lang="en-US" dirty="0"/>
          </a:p>
        </p:txBody>
      </p:sp>
      <p:cxnSp>
        <p:nvCxnSpPr>
          <p:cNvPr id="5" name="Straight Connector 4">
            <a:extLst>
              <a:ext uri="{FF2B5EF4-FFF2-40B4-BE49-F238E27FC236}">
                <a16:creationId xmlns:a16="http://schemas.microsoft.com/office/drawing/2014/main" id="{73DA2AA2-7CAA-DB4D-A411-C5A9DCE28B0E}"/>
              </a:ext>
            </a:extLst>
          </p:cNvPr>
          <p:cNvCxnSpPr>
            <a:cxnSpLocks/>
          </p:cNvCxnSpPr>
          <p:nvPr userDrawn="1"/>
        </p:nvCxnSpPr>
        <p:spPr>
          <a:xfrm>
            <a:off x="4269358" y="2219644"/>
            <a:ext cx="3653285" cy="0"/>
          </a:xfrm>
          <a:prstGeom prst="line">
            <a:avLst/>
          </a:prstGeom>
          <a:ln w="25400">
            <a:gradFill flip="none" rotWithShape="1">
              <a:gsLst>
                <a:gs pos="0">
                  <a:schemeClr val="bg1"/>
                </a:gs>
                <a:gs pos="49000">
                  <a:schemeClr val="accent5"/>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DA35966-E804-8C40-8D91-1A840B8D2C6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04051" y="1301288"/>
            <a:ext cx="2183898" cy="524032"/>
          </a:xfrm>
          <a:prstGeom prst="rect">
            <a:avLst/>
          </a:prstGeom>
        </p:spPr>
      </p:pic>
    </p:spTree>
    <p:extLst>
      <p:ext uri="{BB962C8B-B14F-4D97-AF65-F5344CB8AC3E}">
        <p14:creationId xmlns:p14="http://schemas.microsoft.com/office/powerpoint/2010/main" val="2918436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MD Log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15552B-92CC-0341-9D3C-157AA64FF20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42D6DA44-05E6-6F4A-B783-A3C22A45ECB3}"/>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33381" y="2646126"/>
            <a:ext cx="6525239" cy="1565748"/>
          </a:xfrm>
          <a:prstGeom prst="rect">
            <a:avLst/>
          </a:prstGeom>
        </p:spPr>
      </p:pic>
    </p:spTree>
    <p:extLst>
      <p:ext uri="{BB962C8B-B14F-4D97-AF65-F5344CB8AC3E}">
        <p14:creationId xmlns:p14="http://schemas.microsoft.com/office/powerpoint/2010/main" val="1403466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7548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 Rade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E8455E-4707-1F4E-A839-2AEE3A5D073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5A3A32C6-863F-8F44-BCF2-E4AAF9A3ACD8}"/>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6699" y="914400"/>
            <a:ext cx="1047957" cy="251460"/>
          </a:xfrm>
          <a:prstGeom prst="rect">
            <a:avLst/>
          </a:prstGeom>
        </p:spPr>
      </p:pic>
      <p:sp>
        <p:nvSpPr>
          <p:cNvPr id="2" name="Title 1">
            <a:extLst>
              <a:ext uri="{FF2B5EF4-FFF2-40B4-BE49-F238E27FC236}">
                <a16:creationId xmlns:a16="http://schemas.microsoft.com/office/drawing/2014/main" id="{32B40B50-7511-2D4D-8E43-32749491822E}"/>
              </a:ext>
            </a:extLst>
          </p:cNvPr>
          <p:cNvSpPr>
            <a:spLocks noGrp="1"/>
          </p:cNvSpPr>
          <p:nvPr>
            <p:ph type="ctrTitle" hasCustomPrompt="1"/>
          </p:nvPr>
        </p:nvSpPr>
        <p:spPr>
          <a:xfrm>
            <a:off x="296085" y="2227263"/>
            <a:ext cx="5799916" cy="2387600"/>
          </a:xfrm>
        </p:spPr>
        <p:txBody>
          <a:bodyPr anchor="b">
            <a:norm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4AEA5B95-C49C-1940-95DB-223D234FDA62}"/>
              </a:ext>
            </a:extLst>
          </p:cNvPr>
          <p:cNvSpPr>
            <a:spLocks noGrp="1"/>
          </p:cNvSpPr>
          <p:nvPr>
            <p:ph type="subTitle" idx="1" hasCustomPrompt="1"/>
          </p:nvPr>
        </p:nvSpPr>
        <p:spPr>
          <a:xfrm>
            <a:off x="296085" y="4706938"/>
            <a:ext cx="5799915" cy="1655762"/>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2EB22376-DAE0-3545-8185-5B49491CE7F6}"/>
              </a:ext>
            </a:extLst>
          </p:cNvPr>
          <p:cNvSpPr>
            <a:spLocks noGrp="1"/>
          </p:cNvSpPr>
          <p:nvPr>
            <p:ph type="ftr" sz="quarter" idx="11"/>
          </p:nvPr>
        </p:nvSpPr>
        <p:spPr/>
        <p:txBody>
          <a:bodyPr/>
          <a:lstStyle/>
          <a:p>
            <a:r>
              <a:rPr lang="en-US"/>
              <a:t>|   AMD Corporate Template   |   2018</a:t>
            </a:r>
          </a:p>
        </p:txBody>
      </p:sp>
      <p:sp>
        <p:nvSpPr>
          <p:cNvPr id="6" name="Slide Number Placeholder 5">
            <a:extLst>
              <a:ext uri="{FF2B5EF4-FFF2-40B4-BE49-F238E27FC236}">
                <a16:creationId xmlns:a16="http://schemas.microsoft.com/office/drawing/2014/main" id="{EE2901B1-207B-1142-BB4B-8B41DAD5823E}"/>
              </a:ext>
            </a:extLst>
          </p:cNvPr>
          <p:cNvSpPr>
            <a:spLocks noGrp="1"/>
          </p:cNvSpPr>
          <p:nvPr>
            <p:ph type="sldNum" sz="quarter" idx="12"/>
          </p:nvPr>
        </p:nvSpPr>
        <p:spPr/>
        <p:txBody>
          <a:bodyPr/>
          <a:lstStyle/>
          <a:p>
            <a:fld id="{9BC932D5-48D2-3F48-87E1-D925B9343798}" type="slidenum">
              <a:rPr lang="en-US" smtClean="0"/>
              <a:t>‹#›</a:t>
            </a:fld>
            <a:endParaRPr lang="en-US"/>
          </a:p>
        </p:txBody>
      </p:sp>
    </p:spTree>
    <p:extLst>
      <p:ext uri="{BB962C8B-B14F-4D97-AF65-F5344CB8AC3E}">
        <p14:creationId xmlns:p14="http://schemas.microsoft.com/office/powerpoint/2010/main" val="3502470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13EF723-448C-B94B-BCE7-54F9F025C940}"/>
              </a:ext>
            </a:extLst>
          </p:cNvPr>
          <p:cNvSpPr>
            <a:spLocks noGrp="1"/>
          </p:cNvSpPr>
          <p:nvPr>
            <p:ph type="ftr" sz="quarter" idx="12"/>
          </p:nvPr>
        </p:nvSpPr>
        <p:spPr/>
        <p:txBody>
          <a:bodyPr/>
          <a:lstStyle/>
          <a:p>
            <a:r>
              <a:rPr lang="en-US"/>
              <a:t>|   AMD Corporate Template   |   2018</a:t>
            </a:r>
            <a:endParaRPr lang="en-US" dirty="0"/>
          </a:p>
        </p:txBody>
      </p:sp>
      <p:sp>
        <p:nvSpPr>
          <p:cNvPr id="8" name="Slide Number Placeholder 7">
            <a:extLst>
              <a:ext uri="{FF2B5EF4-FFF2-40B4-BE49-F238E27FC236}">
                <a16:creationId xmlns:a16="http://schemas.microsoft.com/office/drawing/2014/main" id="{3450A11A-1A58-7143-8498-A8D93E4E3E9E}"/>
              </a:ext>
            </a:extLst>
          </p:cNvPr>
          <p:cNvSpPr>
            <a:spLocks noGrp="1"/>
          </p:cNvSpPr>
          <p:nvPr>
            <p:ph type="sldNum" sz="quarter" idx="13"/>
          </p:nvPr>
        </p:nvSpPr>
        <p:spPr/>
        <p:txBody>
          <a:bodyPr/>
          <a:lstStyle/>
          <a:p>
            <a:fld id="{9BC932D5-48D2-3F48-87E1-D925B9343798}" type="slidenum">
              <a:rPr lang="en-US" smtClean="0"/>
              <a:pPr/>
              <a:t>‹#›</a:t>
            </a:fld>
            <a:endParaRPr lang="en-US" dirty="0"/>
          </a:p>
        </p:txBody>
      </p:sp>
      <p:sp>
        <p:nvSpPr>
          <p:cNvPr id="13" name="Text Placeholder 35">
            <a:extLst>
              <a:ext uri="{FF2B5EF4-FFF2-40B4-BE49-F238E27FC236}">
                <a16:creationId xmlns:a16="http://schemas.microsoft.com/office/drawing/2014/main" id="{BC461D80-ACA5-D14E-A76E-4CD74C7A8C6F}"/>
              </a:ext>
            </a:extLst>
          </p:cNvPr>
          <p:cNvSpPr>
            <a:spLocks noGrp="1"/>
          </p:cNvSpPr>
          <p:nvPr>
            <p:ph type="body" sz="quarter" idx="10" hasCustomPrompt="1"/>
          </p:nvPr>
        </p:nvSpPr>
        <p:spPr>
          <a:xfrm>
            <a:off x="266700" y="266700"/>
            <a:ext cx="11658600" cy="490904"/>
          </a:xfrm>
          <a:prstGeom prst="rect">
            <a:avLst/>
          </a:prstGeom>
        </p:spPr>
        <p:txBody>
          <a:bodyPr wrap="square" anchor="b" anchorCtr="0">
            <a:spAutoFit/>
          </a:bodyPr>
          <a:lstStyle>
            <a:lvl1pPr marL="0" indent="0" algn="l">
              <a:buNone/>
              <a:defRPr sz="2800" b="0" i="0" cap="all" baseline="0">
                <a:solidFill>
                  <a:schemeClr val="accent3"/>
                </a:solidFill>
                <a:latin typeface="Klavika Regular" panose="020B0506040000020004" pitchFamily="34" charset="0"/>
              </a:defRPr>
            </a:lvl1pPr>
            <a:lvl2pPr algn="r">
              <a:defRPr/>
            </a:lvl2pPr>
            <a:lvl3pPr algn="r">
              <a:defRPr/>
            </a:lvl3pPr>
            <a:lvl4pPr algn="r">
              <a:defRPr/>
            </a:lvl4pPr>
            <a:lvl5pPr algn="r">
              <a:defRPr/>
            </a:lvl5pPr>
          </a:lstStyle>
          <a:p>
            <a:pPr lvl="0"/>
            <a:r>
              <a:rPr lang="en-US" dirty="0"/>
              <a:t>Edit AGENDA TITLE</a:t>
            </a:r>
          </a:p>
        </p:txBody>
      </p:sp>
      <p:sp>
        <p:nvSpPr>
          <p:cNvPr id="10" name="Table Placeholder 5">
            <a:extLst>
              <a:ext uri="{FF2B5EF4-FFF2-40B4-BE49-F238E27FC236}">
                <a16:creationId xmlns:a16="http://schemas.microsoft.com/office/drawing/2014/main" id="{20697304-9B7B-9142-81FB-560251861C78}"/>
              </a:ext>
            </a:extLst>
          </p:cNvPr>
          <p:cNvSpPr>
            <a:spLocks noGrp="1"/>
          </p:cNvSpPr>
          <p:nvPr>
            <p:ph type="tbl" sz="quarter" idx="11" hasCustomPrompt="1"/>
          </p:nvPr>
        </p:nvSpPr>
        <p:spPr>
          <a:xfrm>
            <a:off x="266700" y="1176704"/>
            <a:ext cx="11658600" cy="5185995"/>
          </a:xfrm>
        </p:spPr>
        <p:txBody>
          <a:bodyPr anchor="ctr"/>
          <a:lstStyle>
            <a:lvl1pPr marL="0" indent="0" algn="ctr">
              <a:buNone/>
              <a:defRPr b="0" i="0">
                <a:latin typeface="Klavika Regular" panose="020B0506040000020004" pitchFamily="34" charset="0"/>
              </a:defRPr>
            </a:lvl1pPr>
          </a:lstStyle>
          <a:p>
            <a:r>
              <a:rPr lang="en-US" dirty="0"/>
              <a:t>AGENDA ITEMS TABLE</a:t>
            </a:r>
          </a:p>
        </p:txBody>
      </p:sp>
      <p:sp>
        <p:nvSpPr>
          <p:cNvPr id="9" name="Text Placeholder 35">
            <a:extLst>
              <a:ext uri="{FF2B5EF4-FFF2-40B4-BE49-F238E27FC236}">
                <a16:creationId xmlns:a16="http://schemas.microsoft.com/office/drawing/2014/main" id="{EE58699D-F3E0-434E-A9D1-227317DBD4E3}"/>
              </a:ext>
            </a:extLst>
          </p:cNvPr>
          <p:cNvSpPr>
            <a:spLocks noGrp="1"/>
          </p:cNvSpPr>
          <p:nvPr>
            <p:ph type="body" sz="quarter" idx="14" hasCustomPrompt="1"/>
          </p:nvPr>
        </p:nvSpPr>
        <p:spPr>
          <a:xfrm>
            <a:off x="266700" y="685800"/>
            <a:ext cx="11627589" cy="334108"/>
          </a:xfrm>
          <a:prstGeom prst="rect">
            <a:avLst/>
          </a:prstGeom>
        </p:spPr>
        <p:txBody>
          <a:bodyPr anchor="t">
            <a:normAutofit/>
          </a:bodyPr>
          <a:lstStyle>
            <a:lvl1pPr marL="0" indent="0" algn="l">
              <a:buNone/>
              <a:defRPr sz="1800" b="0" i="0" cap="all" baseline="0">
                <a:solidFill>
                  <a:schemeClr val="tx1"/>
                </a:solidFill>
                <a:latin typeface="Klavika Regular" panose="020B0506040000020004" pitchFamily="34" charset="0"/>
              </a:defRPr>
            </a:lvl1pPr>
            <a:lvl2pPr algn="r">
              <a:defRPr/>
            </a:lvl2pPr>
            <a:lvl3pPr algn="r">
              <a:defRPr/>
            </a:lvl3pPr>
            <a:lvl4pPr algn="r">
              <a:defRPr/>
            </a:lvl4pPr>
            <a:lvl5pPr algn="r">
              <a:defRPr/>
            </a:lvl5pPr>
          </a:lstStyle>
          <a:p>
            <a:pPr lvl="0"/>
            <a:r>
              <a:rPr lang="en-US" dirty="0"/>
              <a:t>Edit AGENDA SUBTITLE</a:t>
            </a:r>
          </a:p>
        </p:txBody>
      </p:sp>
    </p:spTree>
    <p:extLst>
      <p:ext uri="{BB962C8B-B14F-4D97-AF65-F5344CB8AC3E}">
        <p14:creationId xmlns:p14="http://schemas.microsoft.com/office/powerpoint/2010/main" val="1456067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Quote or Big Statem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F0CE0-7F69-FB4A-9B8E-F10F76E55358}"/>
              </a:ext>
            </a:extLst>
          </p:cNvPr>
          <p:cNvSpPr>
            <a:spLocks noGrp="1"/>
          </p:cNvSpPr>
          <p:nvPr>
            <p:ph type="title"/>
          </p:nvPr>
        </p:nvSpPr>
        <p:spPr>
          <a:xfrm>
            <a:off x="266700" y="2409911"/>
            <a:ext cx="11658600" cy="2022951"/>
          </a:xfrm>
        </p:spPr>
        <p:txBody>
          <a:bodyPr>
            <a:normAutofit/>
          </a:bodyPr>
          <a:lstStyle>
            <a:lvl1pPr>
              <a:defRPr sz="4000">
                <a:solidFill>
                  <a:schemeClr val="tx1"/>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A251FC32-6D03-804E-9C07-EF2DAA1CB8FE}"/>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7D72CE38-4723-3F43-9A3A-B95DCC821A8A}"/>
              </a:ext>
            </a:extLst>
          </p:cNvPr>
          <p:cNvSpPr>
            <a:spLocks noGrp="1"/>
          </p:cNvSpPr>
          <p:nvPr>
            <p:ph type="sldNum" sz="quarter" idx="11"/>
          </p:nvPr>
        </p:nvSpPr>
        <p:spPr/>
        <p:txBody>
          <a:bodyPr/>
          <a:lstStyle/>
          <a:p>
            <a:fld id="{9BC932D5-48D2-3F48-87E1-D925B9343798}" type="slidenum">
              <a:rPr lang="en-US" smtClean="0"/>
              <a:pPr/>
              <a:t>‹#›</a:t>
            </a:fld>
            <a:endParaRPr lang="en-US" dirty="0"/>
          </a:p>
        </p:txBody>
      </p:sp>
      <p:grpSp>
        <p:nvGrpSpPr>
          <p:cNvPr id="5" name="Group 4">
            <a:extLst>
              <a:ext uri="{FF2B5EF4-FFF2-40B4-BE49-F238E27FC236}">
                <a16:creationId xmlns:a16="http://schemas.microsoft.com/office/drawing/2014/main" id="{CE259C75-1326-0049-9079-2EACF57518A8}"/>
              </a:ext>
            </a:extLst>
          </p:cNvPr>
          <p:cNvGrpSpPr/>
          <p:nvPr userDrawn="1"/>
        </p:nvGrpSpPr>
        <p:grpSpPr>
          <a:xfrm>
            <a:off x="-2" y="2192866"/>
            <a:ext cx="10972802" cy="2472267"/>
            <a:chOff x="762000" y="2272108"/>
            <a:chExt cx="9967146" cy="2472267"/>
          </a:xfrm>
        </p:grpSpPr>
        <p:cxnSp>
          <p:nvCxnSpPr>
            <p:cNvPr id="6" name="Straight Connector 5">
              <a:extLst>
                <a:ext uri="{FF2B5EF4-FFF2-40B4-BE49-F238E27FC236}">
                  <a16:creationId xmlns:a16="http://schemas.microsoft.com/office/drawing/2014/main" id="{49F74DDF-2C0E-8D4D-BF00-BA75E9B8A158}"/>
                </a:ext>
              </a:extLst>
            </p:cNvPr>
            <p:cNvCxnSpPr>
              <a:cxnSpLocks/>
            </p:cNvCxnSpPr>
            <p:nvPr/>
          </p:nvCxnSpPr>
          <p:spPr>
            <a:xfrm>
              <a:off x="762000" y="2272108"/>
              <a:ext cx="9967146" cy="0"/>
            </a:xfrm>
            <a:prstGeom prst="line">
              <a:avLst/>
            </a:prstGeom>
            <a:ln w="25400">
              <a:gradFill flip="none" rotWithShape="1">
                <a:gsLst>
                  <a:gs pos="0">
                    <a:schemeClr val="bg1"/>
                  </a:gs>
                  <a:gs pos="49000">
                    <a:schemeClr val="accent3"/>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9E76B47-0289-0B42-B9FD-FCEC9F66B8B4}"/>
                </a:ext>
              </a:extLst>
            </p:cNvPr>
            <p:cNvCxnSpPr>
              <a:cxnSpLocks/>
            </p:cNvCxnSpPr>
            <p:nvPr/>
          </p:nvCxnSpPr>
          <p:spPr>
            <a:xfrm>
              <a:off x="762000" y="4744375"/>
              <a:ext cx="7552267" cy="0"/>
            </a:xfrm>
            <a:prstGeom prst="line">
              <a:avLst/>
            </a:prstGeom>
            <a:ln w="25400">
              <a:gradFill flip="none" rotWithShape="1">
                <a:gsLst>
                  <a:gs pos="0">
                    <a:schemeClr val="bg1"/>
                  </a:gs>
                  <a:gs pos="49000">
                    <a:schemeClr val="accent3"/>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8" name="Text Placeholder 6">
            <a:extLst>
              <a:ext uri="{FF2B5EF4-FFF2-40B4-BE49-F238E27FC236}">
                <a16:creationId xmlns:a16="http://schemas.microsoft.com/office/drawing/2014/main" id="{1B6FB4DC-AE59-DC41-B79B-D83A58329A9D}"/>
              </a:ext>
            </a:extLst>
          </p:cNvPr>
          <p:cNvSpPr>
            <a:spLocks noGrp="1"/>
          </p:cNvSpPr>
          <p:nvPr>
            <p:ph type="body" sz="quarter" idx="12" hasCustomPrompt="1"/>
          </p:nvPr>
        </p:nvSpPr>
        <p:spPr>
          <a:xfrm>
            <a:off x="297711" y="4882179"/>
            <a:ext cx="8524875" cy="433557"/>
          </a:xfrm>
          <a:prstGeom prst="rect">
            <a:avLst/>
          </a:prstGeom>
        </p:spPr>
        <p:txBody>
          <a:bodyPr>
            <a:normAutofit/>
          </a:bodyPr>
          <a:lstStyle>
            <a:lvl1pPr marL="0" indent="0">
              <a:buNone/>
              <a:defRPr sz="1400">
                <a:solidFill>
                  <a:schemeClr val="tx1"/>
                </a:solidFill>
              </a:defRPr>
            </a:lvl1pPr>
          </a:lstStyle>
          <a:p>
            <a:pPr lvl="0"/>
            <a:r>
              <a:rPr lang="en-US" dirty="0"/>
              <a:t>SOURCE OR ATTRIBUTE</a:t>
            </a:r>
          </a:p>
        </p:txBody>
      </p:sp>
      <p:pic>
        <p:nvPicPr>
          <p:cNvPr id="14" name="Picture 13">
            <a:extLst>
              <a:ext uri="{FF2B5EF4-FFF2-40B4-BE49-F238E27FC236}">
                <a16:creationId xmlns:a16="http://schemas.microsoft.com/office/drawing/2014/main" id="{E5B323EE-0D7F-D941-BF4F-B221E917534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66699" y="1695612"/>
            <a:ext cx="1047957" cy="251460"/>
          </a:xfrm>
          <a:prstGeom prst="rect">
            <a:avLst/>
          </a:prstGeom>
        </p:spPr>
      </p:pic>
    </p:spTree>
    <p:extLst>
      <p:ext uri="{BB962C8B-B14F-4D97-AF65-F5344CB8AC3E}">
        <p14:creationId xmlns:p14="http://schemas.microsoft.com/office/powerpoint/2010/main" val="3175803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84F54A-466C-9A44-A79F-A2059218399C}"/>
              </a:ext>
            </a:extLst>
          </p:cNvPr>
          <p:cNvCxnSpPr/>
          <p:nvPr userDrawn="1"/>
        </p:nvCxnSpPr>
        <p:spPr>
          <a:xfrm>
            <a:off x="8263223" y="2266790"/>
            <a:ext cx="3928777" cy="0"/>
          </a:xfrm>
          <a:prstGeom prst="line">
            <a:avLst/>
          </a:prstGeom>
          <a:ln w="50800" cmpd="sng">
            <a:gradFill flip="none" rotWithShape="1">
              <a:gsLst>
                <a:gs pos="0">
                  <a:schemeClr val="bg1">
                    <a:alpha val="0"/>
                  </a:schemeClr>
                </a:gs>
                <a:gs pos="99000">
                  <a:schemeClr val="accent3"/>
                </a:gs>
              </a:gsLst>
              <a:lin ang="10800000" scaled="1"/>
              <a:tileRect/>
            </a:gra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37486C0-381B-1442-8D76-9D48245992A7}"/>
              </a:ext>
            </a:extLst>
          </p:cNvPr>
          <p:cNvCxnSpPr/>
          <p:nvPr userDrawn="1"/>
        </p:nvCxnSpPr>
        <p:spPr>
          <a:xfrm>
            <a:off x="8263223" y="0"/>
            <a:ext cx="0" cy="6857999"/>
          </a:xfrm>
          <a:prstGeom prst="line">
            <a:avLst/>
          </a:prstGeom>
          <a:ln w="50800" cmpd="sng">
            <a:solidFill>
              <a:schemeClr val="accent3"/>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1" name="Picture Placeholder 2">
            <a:extLst>
              <a:ext uri="{FF2B5EF4-FFF2-40B4-BE49-F238E27FC236}">
                <a16:creationId xmlns:a16="http://schemas.microsoft.com/office/drawing/2014/main" id="{CF790F81-72AD-6143-8D43-F0771FD25A98}"/>
              </a:ext>
            </a:extLst>
          </p:cNvPr>
          <p:cNvSpPr>
            <a:spLocks noGrp="1"/>
          </p:cNvSpPr>
          <p:nvPr>
            <p:ph type="pic" sz="quarter" idx="10"/>
          </p:nvPr>
        </p:nvSpPr>
        <p:spPr>
          <a:xfrm>
            <a:off x="5849454" y="0"/>
            <a:ext cx="2272196" cy="5021263"/>
          </a:xfrm>
          <a:prstGeom prst="rect">
            <a:avLst/>
          </a:prstGeom>
        </p:spPr>
        <p:txBody>
          <a:bodyPr anchor="ctr"/>
          <a:lstStyle>
            <a:lvl1pPr marL="0" indent="0" algn="ctr">
              <a:buNone/>
              <a:defRPr/>
            </a:lvl1pPr>
          </a:lstStyle>
          <a:p>
            <a:endParaRPr lang="en-US"/>
          </a:p>
        </p:txBody>
      </p:sp>
      <p:sp>
        <p:nvSpPr>
          <p:cNvPr id="22" name="Picture Placeholder 2">
            <a:extLst>
              <a:ext uri="{FF2B5EF4-FFF2-40B4-BE49-F238E27FC236}">
                <a16:creationId xmlns:a16="http://schemas.microsoft.com/office/drawing/2014/main" id="{F3827A34-B545-D140-9A21-04493834AEF7}"/>
              </a:ext>
            </a:extLst>
          </p:cNvPr>
          <p:cNvSpPr>
            <a:spLocks noGrp="1"/>
          </p:cNvSpPr>
          <p:nvPr>
            <p:ph type="pic" sz="quarter" idx="11"/>
          </p:nvPr>
        </p:nvSpPr>
        <p:spPr>
          <a:xfrm>
            <a:off x="5849454" y="5287120"/>
            <a:ext cx="2272196" cy="1570880"/>
          </a:xfrm>
          <a:prstGeom prst="rect">
            <a:avLst/>
          </a:prstGeom>
        </p:spPr>
        <p:txBody>
          <a:bodyPr anchor="ctr"/>
          <a:lstStyle>
            <a:lvl1pPr marL="0" indent="0" algn="ctr">
              <a:buNone/>
              <a:defRPr/>
            </a:lvl1pPr>
          </a:lstStyle>
          <a:p>
            <a:endParaRPr lang="en-US"/>
          </a:p>
        </p:txBody>
      </p:sp>
      <p:sp>
        <p:nvSpPr>
          <p:cNvPr id="23" name="Picture Placeholder 2">
            <a:extLst>
              <a:ext uri="{FF2B5EF4-FFF2-40B4-BE49-F238E27FC236}">
                <a16:creationId xmlns:a16="http://schemas.microsoft.com/office/drawing/2014/main" id="{90D68985-D7CA-054E-86D0-EC3B9B70D152}"/>
              </a:ext>
            </a:extLst>
          </p:cNvPr>
          <p:cNvSpPr>
            <a:spLocks noGrp="1"/>
          </p:cNvSpPr>
          <p:nvPr>
            <p:ph type="pic" sz="quarter" idx="12"/>
          </p:nvPr>
        </p:nvSpPr>
        <p:spPr>
          <a:xfrm>
            <a:off x="8404797" y="0"/>
            <a:ext cx="2272196" cy="2107769"/>
          </a:xfrm>
          <a:prstGeom prst="rect">
            <a:avLst/>
          </a:prstGeom>
        </p:spPr>
        <p:txBody>
          <a:bodyPr anchor="ctr"/>
          <a:lstStyle>
            <a:lvl1pPr marL="0" indent="0" algn="ctr">
              <a:buNone/>
              <a:defRPr/>
            </a:lvl1pPr>
          </a:lstStyle>
          <a:p>
            <a:endParaRPr lang="en-US"/>
          </a:p>
        </p:txBody>
      </p:sp>
      <p:sp>
        <p:nvSpPr>
          <p:cNvPr id="24" name="Picture Placeholder 2">
            <a:extLst>
              <a:ext uri="{FF2B5EF4-FFF2-40B4-BE49-F238E27FC236}">
                <a16:creationId xmlns:a16="http://schemas.microsoft.com/office/drawing/2014/main" id="{3B540A0C-4798-4547-87A2-61A088E3C599}"/>
              </a:ext>
            </a:extLst>
          </p:cNvPr>
          <p:cNvSpPr>
            <a:spLocks noGrp="1"/>
          </p:cNvSpPr>
          <p:nvPr>
            <p:ph type="pic" sz="quarter" idx="13"/>
          </p:nvPr>
        </p:nvSpPr>
        <p:spPr>
          <a:xfrm>
            <a:off x="8404797" y="2402237"/>
            <a:ext cx="2272196" cy="4455762"/>
          </a:xfrm>
          <a:prstGeom prst="rect">
            <a:avLst/>
          </a:prstGeom>
        </p:spPr>
        <p:txBody>
          <a:bodyPr anchor="ctr"/>
          <a:lstStyle>
            <a:lvl1pPr marL="0" indent="0" algn="ctr">
              <a:buNone/>
              <a:defRPr/>
            </a:lvl1pPr>
          </a:lstStyle>
          <a:p>
            <a:endParaRPr lang="en-US"/>
          </a:p>
        </p:txBody>
      </p:sp>
      <p:sp>
        <p:nvSpPr>
          <p:cNvPr id="27" name="Title 3">
            <a:extLst>
              <a:ext uri="{FF2B5EF4-FFF2-40B4-BE49-F238E27FC236}">
                <a16:creationId xmlns:a16="http://schemas.microsoft.com/office/drawing/2014/main" id="{EFD1EF6E-11AE-F14B-8E88-BECBB06FBDD1}"/>
              </a:ext>
            </a:extLst>
          </p:cNvPr>
          <p:cNvSpPr>
            <a:spLocks noGrp="1"/>
          </p:cNvSpPr>
          <p:nvPr>
            <p:ph type="title"/>
          </p:nvPr>
        </p:nvSpPr>
        <p:spPr>
          <a:xfrm>
            <a:off x="266700" y="266700"/>
            <a:ext cx="4951195" cy="1841069"/>
          </a:xfrm>
          <a:prstGeom prst="rect">
            <a:avLst/>
          </a:prstGeom>
        </p:spPr>
        <p:txBody>
          <a:bodyPr anchor="b">
            <a:noAutofit/>
          </a:bodyPr>
          <a:lstStyle>
            <a:lvl1pPr>
              <a:defRPr sz="3200" b="0" i="0" cap="all" baseline="0">
                <a:solidFill>
                  <a:schemeClr val="accent3"/>
                </a:solidFill>
                <a:latin typeface="Klavika Regular" panose="020B0506040000020004" pitchFamily="34" charset="0"/>
              </a:defRPr>
            </a:lvl1pPr>
          </a:lstStyle>
          <a:p>
            <a:r>
              <a:rPr lang="en-US" dirty="0"/>
              <a:t>Click to edit Master title style</a:t>
            </a:r>
          </a:p>
        </p:txBody>
      </p:sp>
      <p:cxnSp>
        <p:nvCxnSpPr>
          <p:cNvPr id="28" name="Straight Connector 27">
            <a:extLst>
              <a:ext uri="{FF2B5EF4-FFF2-40B4-BE49-F238E27FC236}">
                <a16:creationId xmlns:a16="http://schemas.microsoft.com/office/drawing/2014/main" id="{E2FDB174-7BF4-0D46-BBC7-383DB339179A}"/>
              </a:ext>
            </a:extLst>
          </p:cNvPr>
          <p:cNvCxnSpPr/>
          <p:nvPr userDrawn="1"/>
        </p:nvCxnSpPr>
        <p:spPr>
          <a:xfrm>
            <a:off x="0" y="5171354"/>
            <a:ext cx="8263223" cy="0"/>
          </a:xfrm>
          <a:prstGeom prst="line">
            <a:avLst/>
          </a:prstGeom>
          <a:ln w="50800" cmpd="sng">
            <a:gradFill flip="none" rotWithShape="1">
              <a:gsLst>
                <a:gs pos="0">
                  <a:schemeClr val="bg1">
                    <a:alpha val="0"/>
                  </a:schemeClr>
                </a:gs>
                <a:gs pos="100000">
                  <a:schemeClr val="accent3"/>
                </a:gs>
              </a:gsLst>
              <a:lin ang="0" scaled="1"/>
              <a:tileRect/>
            </a:gra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9" name="Text Placeholder 7">
            <a:extLst>
              <a:ext uri="{FF2B5EF4-FFF2-40B4-BE49-F238E27FC236}">
                <a16:creationId xmlns:a16="http://schemas.microsoft.com/office/drawing/2014/main" id="{D65C0EBB-EEA6-3849-9F62-9E71F9806C4B}"/>
              </a:ext>
            </a:extLst>
          </p:cNvPr>
          <p:cNvSpPr>
            <a:spLocks noGrp="1"/>
          </p:cNvSpPr>
          <p:nvPr>
            <p:ph type="body" sz="quarter" idx="14"/>
          </p:nvPr>
        </p:nvSpPr>
        <p:spPr>
          <a:xfrm>
            <a:off x="266700" y="2266790"/>
            <a:ext cx="4951195" cy="2754473"/>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D14CD2ED-AB63-704A-86B5-E39290DAE7C5}"/>
              </a:ext>
            </a:extLst>
          </p:cNvPr>
          <p:cNvSpPr>
            <a:spLocks noGrp="1"/>
          </p:cNvSpPr>
          <p:nvPr>
            <p:ph type="ftr" sz="quarter" idx="15"/>
          </p:nvPr>
        </p:nvSpPr>
        <p:spPr/>
        <p:txBody>
          <a:bodyPr/>
          <a:lstStyle/>
          <a:p>
            <a:r>
              <a:rPr lang="en-US"/>
              <a:t>|   AMD Corporate Template   |   2018</a:t>
            </a:r>
            <a:endParaRPr lang="en-US" dirty="0"/>
          </a:p>
        </p:txBody>
      </p:sp>
      <p:sp>
        <p:nvSpPr>
          <p:cNvPr id="3" name="Slide Number Placeholder 2">
            <a:extLst>
              <a:ext uri="{FF2B5EF4-FFF2-40B4-BE49-F238E27FC236}">
                <a16:creationId xmlns:a16="http://schemas.microsoft.com/office/drawing/2014/main" id="{F99318D1-8901-4641-88C8-E4EF22EF0CED}"/>
              </a:ext>
            </a:extLst>
          </p:cNvPr>
          <p:cNvSpPr>
            <a:spLocks noGrp="1"/>
          </p:cNvSpPr>
          <p:nvPr>
            <p:ph type="sldNum" sz="quarter" idx="16"/>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36166958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up Picture and Content">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BE0472A0-F475-1945-B2FC-1F6488A2963C}"/>
              </a:ext>
            </a:extLst>
          </p:cNvPr>
          <p:cNvSpPr>
            <a:spLocks noGrp="1"/>
          </p:cNvSpPr>
          <p:nvPr>
            <p:ph type="body" sz="quarter" idx="10" hasCustomPrompt="1"/>
          </p:nvPr>
        </p:nvSpPr>
        <p:spPr>
          <a:xfrm>
            <a:off x="266700"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ONE</a:t>
            </a:r>
          </a:p>
        </p:txBody>
      </p:sp>
      <p:sp>
        <p:nvSpPr>
          <p:cNvPr id="24" name="Text Placeholder 3">
            <a:extLst>
              <a:ext uri="{FF2B5EF4-FFF2-40B4-BE49-F238E27FC236}">
                <a16:creationId xmlns:a16="http://schemas.microsoft.com/office/drawing/2014/main" id="{123B6D2F-DAAD-1348-9E52-909F728E9077}"/>
              </a:ext>
            </a:extLst>
          </p:cNvPr>
          <p:cNvSpPr>
            <a:spLocks noGrp="1"/>
          </p:cNvSpPr>
          <p:nvPr>
            <p:ph type="body" sz="quarter" idx="11" hasCustomPrompt="1"/>
          </p:nvPr>
        </p:nvSpPr>
        <p:spPr>
          <a:xfrm>
            <a:off x="4217462"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TWO</a:t>
            </a:r>
          </a:p>
        </p:txBody>
      </p:sp>
      <p:sp>
        <p:nvSpPr>
          <p:cNvPr id="25" name="Text Placeholder 3">
            <a:extLst>
              <a:ext uri="{FF2B5EF4-FFF2-40B4-BE49-F238E27FC236}">
                <a16:creationId xmlns:a16="http://schemas.microsoft.com/office/drawing/2014/main" id="{6D8CC37A-118C-6048-9F34-F887298875E9}"/>
              </a:ext>
            </a:extLst>
          </p:cNvPr>
          <p:cNvSpPr>
            <a:spLocks noGrp="1"/>
          </p:cNvSpPr>
          <p:nvPr>
            <p:ph type="body" sz="quarter" idx="12" hasCustomPrompt="1"/>
          </p:nvPr>
        </p:nvSpPr>
        <p:spPr>
          <a:xfrm>
            <a:off x="8168224"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THREE</a:t>
            </a:r>
          </a:p>
        </p:txBody>
      </p:sp>
      <p:sp>
        <p:nvSpPr>
          <p:cNvPr id="22" name="Picture Placeholder 2">
            <a:extLst>
              <a:ext uri="{FF2B5EF4-FFF2-40B4-BE49-F238E27FC236}">
                <a16:creationId xmlns:a16="http://schemas.microsoft.com/office/drawing/2014/main" id="{629CDEAC-1783-6242-BF32-8458EC2C292F}"/>
              </a:ext>
            </a:extLst>
          </p:cNvPr>
          <p:cNvSpPr>
            <a:spLocks noGrp="1"/>
          </p:cNvSpPr>
          <p:nvPr>
            <p:ph type="pic" sz="quarter" idx="16"/>
          </p:nvPr>
        </p:nvSpPr>
        <p:spPr>
          <a:xfrm>
            <a:off x="266700" y="1969160"/>
            <a:ext cx="3757076" cy="1717675"/>
          </a:xfrm>
          <a:prstGeom prst="rect">
            <a:avLst/>
          </a:prstGeom>
        </p:spPr>
        <p:txBody>
          <a:bodyPr anchor="ctr"/>
          <a:lstStyle>
            <a:lvl1pPr marL="0" indent="0" algn="ctr">
              <a:buNone/>
              <a:defRPr/>
            </a:lvl1pPr>
          </a:lstStyle>
          <a:p>
            <a:endParaRPr lang="en-US"/>
          </a:p>
        </p:txBody>
      </p:sp>
      <p:sp>
        <p:nvSpPr>
          <p:cNvPr id="26" name="Picture Placeholder 2">
            <a:extLst>
              <a:ext uri="{FF2B5EF4-FFF2-40B4-BE49-F238E27FC236}">
                <a16:creationId xmlns:a16="http://schemas.microsoft.com/office/drawing/2014/main" id="{C7CC4949-954B-9645-ABDF-4D9205ABFDB0}"/>
              </a:ext>
            </a:extLst>
          </p:cNvPr>
          <p:cNvSpPr>
            <a:spLocks noGrp="1"/>
          </p:cNvSpPr>
          <p:nvPr>
            <p:ph type="pic" sz="quarter" idx="17"/>
          </p:nvPr>
        </p:nvSpPr>
        <p:spPr>
          <a:xfrm>
            <a:off x="4217462" y="1969160"/>
            <a:ext cx="3757076" cy="1717675"/>
          </a:xfrm>
          <a:prstGeom prst="rect">
            <a:avLst/>
          </a:prstGeom>
        </p:spPr>
        <p:txBody>
          <a:bodyPr anchor="ctr"/>
          <a:lstStyle>
            <a:lvl1pPr marL="0" indent="0" algn="ctr">
              <a:buNone/>
              <a:defRPr/>
            </a:lvl1pPr>
          </a:lstStyle>
          <a:p>
            <a:endParaRPr lang="en-US"/>
          </a:p>
        </p:txBody>
      </p:sp>
      <p:sp>
        <p:nvSpPr>
          <p:cNvPr id="27" name="Picture Placeholder 2">
            <a:extLst>
              <a:ext uri="{FF2B5EF4-FFF2-40B4-BE49-F238E27FC236}">
                <a16:creationId xmlns:a16="http://schemas.microsoft.com/office/drawing/2014/main" id="{7CAD552D-B6A0-D54B-9CA5-E362B6E4F485}"/>
              </a:ext>
            </a:extLst>
          </p:cNvPr>
          <p:cNvSpPr>
            <a:spLocks noGrp="1"/>
          </p:cNvSpPr>
          <p:nvPr>
            <p:ph type="pic" sz="quarter" idx="18"/>
          </p:nvPr>
        </p:nvSpPr>
        <p:spPr>
          <a:xfrm>
            <a:off x="8168224" y="1950110"/>
            <a:ext cx="3757076" cy="1717675"/>
          </a:xfrm>
          <a:prstGeom prst="rect">
            <a:avLst/>
          </a:prstGeom>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8617BDB0-4812-3145-85E4-C3FF4E05FBD8}"/>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4" name="Table Placeholder 3">
            <a:extLst>
              <a:ext uri="{FF2B5EF4-FFF2-40B4-BE49-F238E27FC236}">
                <a16:creationId xmlns:a16="http://schemas.microsoft.com/office/drawing/2014/main" id="{A058B6F3-1E50-7541-930D-88878D2F3598}"/>
              </a:ext>
            </a:extLst>
          </p:cNvPr>
          <p:cNvSpPr>
            <a:spLocks noGrp="1"/>
          </p:cNvSpPr>
          <p:nvPr>
            <p:ph type="tbl" sz="quarter" idx="19"/>
          </p:nvPr>
        </p:nvSpPr>
        <p:spPr>
          <a:xfrm>
            <a:off x="266700" y="3949700"/>
            <a:ext cx="11658599" cy="2146300"/>
          </a:xfrm>
        </p:spPr>
        <p:txBody>
          <a:bodyPr anchor="ctr"/>
          <a:lstStyle>
            <a:lvl1pPr marL="0" indent="0" algn="ctr">
              <a:buNone/>
              <a:defRPr/>
            </a:lvl1pPr>
          </a:lstStyle>
          <a:p>
            <a:endParaRPr lang="en-US" dirty="0"/>
          </a:p>
        </p:txBody>
      </p:sp>
      <p:sp>
        <p:nvSpPr>
          <p:cNvPr id="3" name="Footer Placeholder 2">
            <a:extLst>
              <a:ext uri="{FF2B5EF4-FFF2-40B4-BE49-F238E27FC236}">
                <a16:creationId xmlns:a16="http://schemas.microsoft.com/office/drawing/2014/main" id="{148463D7-8F56-964D-9BA0-DB5E5E5B95EF}"/>
              </a:ext>
            </a:extLst>
          </p:cNvPr>
          <p:cNvSpPr>
            <a:spLocks noGrp="1"/>
          </p:cNvSpPr>
          <p:nvPr>
            <p:ph type="ftr" sz="quarter" idx="20"/>
          </p:nvPr>
        </p:nvSpPr>
        <p:spPr/>
        <p:txBody>
          <a:bodyPr/>
          <a:lstStyle/>
          <a:p>
            <a:r>
              <a:rPr lang="en-US"/>
              <a:t>|   AMD Corporate Template   |   2018</a:t>
            </a:r>
            <a:endParaRPr lang="en-US" dirty="0"/>
          </a:p>
        </p:txBody>
      </p:sp>
      <p:sp>
        <p:nvSpPr>
          <p:cNvPr id="5" name="Slide Number Placeholder 4">
            <a:extLst>
              <a:ext uri="{FF2B5EF4-FFF2-40B4-BE49-F238E27FC236}">
                <a16:creationId xmlns:a16="http://schemas.microsoft.com/office/drawing/2014/main" id="{6143F2F1-B7A0-1445-8956-F798117B5E28}"/>
              </a:ext>
            </a:extLst>
          </p:cNvPr>
          <p:cNvSpPr>
            <a:spLocks noGrp="1"/>
          </p:cNvSpPr>
          <p:nvPr>
            <p:ph type="sldNum" sz="quarter" idx="21"/>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1443568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cxnSp>
        <p:nvCxnSpPr>
          <p:cNvPr id="19" name="Straight Connector 18">
            <a:extLst>
              <a:ext uri="{FF2B5EF4-FFF2-40B4-BE49-F238E27FC236}">
                <a16:creationId xmlns:a16="http://schemas.microsoft.com/office/drawing/2014/main" id="{4F84F54A-466C-9A44-A79F-A2059218399C}"/>
              </a:ext>
            </a:extLst>
          </p:cNvPr>
          <p:cNvCxnSpPr/>
          <p:nvPr userDrawn="1"/>
        </p:nvCxnSpPr>
        <p:spPr>
          <a:xfrm>
            <a:off x="8263223" y="2266790"/>
            <a:ext cx="3928777" cy="0"/>
          </a:xfrm>
          <a:prstGeom prst="line">
            <a:avLst/>
          </a:prstGeom>
          <a:ln w="50800" cmpd="sng">
            <a:gradFill flip="none" rotWithShape="1">
              <a:gsLst>
                <a:gs pos="0">
                  <a:schemeClr val="bg1">
                    <a:alpha val="0"/>
                  </a:schemeClr>
                </a:gs>
                <a:gs pos="100000">
                  <a:schemeClr val="accent1"/>
                </a:gs>
              </a:gsLst>
              <a:lin ang="10800000" scaled="1"/>
              <a:tileRect/>
            </a:gra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37486C0-381B-1442-8D76-9D48245992A7}"/>
              </a:ext>
            </a:extLst>
          </p:cNvPr>
          <p:cNvCxnSpPr/>
          <p:nvPr userDrawn="1"/>
        </p:nvCxnSpPr>
        <p:spPr>
          <a:xfrm>
            <a:off x="8263223" y="0"/>
            <a:ext cx="0" cy="6857999"/>
          </a:xfrm>
          <a:prstGeom prst="line">
            <a:avLst/>
          </a:prstGeom>
          <a:ln w="50800" cmpd="sng">
            <a:solidFill>
              <a:schemeClr val="accent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1" name="Picture Placeholder 2">
            <a:extLst>
              <a:ext uri="{FF2B5EF4-FFF2-40B4-BE49-F238E27FC236}">
                <a16:creationId xmlns:a16="http://schemas.microsoft.com/office/drawing/2014/main" id="{CF790F81-72AD-6143-8D43-F0771FD25A98}"/>
              </a:ext>
            </a:extLst>
          </p:cNvPr>
          <p:cNvSpPr>
            <a:spLocks noGrp="1"/>
          </p:cNvSpPr>
          <p:nvPr>
            <p:ph type="pic" sz="quarter" idx="10"/>
          </p:nvPr>
        </p:nvSpPr>
        <p:spPr>
          <a:xfrm>
            <a:off x="5849454" y="0"/>
            <a:ext cx="2272196" cy="5021263"/>
          </a:xfrm>
          <a:prstGeom prst="rect">
            <a:avLst/>
          </a:prstGeom>
        </p:spPr>
        <p:txBody>
          <a:bodyPr anchor="ctr"/>
          <a:lstStyle>
            <a:lvl1pPr marL="0" indent="0" algn="ctr">
              <a:buNone/>
              <a:defRPr/>
            </a:lvl1pPr>
          </a:lstStyle>
          <a:p>
            <a:r>
              <a:rPr lang="en-US"/>
              <a:t>Click icon to add picture</a:t>
            </a:r>
          </a:p>
        </p:txBody>
      </p:sp>
      <p:sp>
        <p:nvSpPr>
          <p:cNvPr id="22" name="Picture Placeholder 2">
            <a:extLst>
              <a:ext uri="{FF2B5EF4-FFF2-40B4-BE49-F238E27FC236}">
                <a16:creationId xmlns:a16="http://schemas.microsoft.com/office/drawing/2014/main" id="{F3827A34-B545-D140-9A21-04493834AEF7}"/>
              </a:ext>
            </a:extLst>
          </p:cNvPr>
          <p:cNvSpPr>
            <a:spLocks noGrp="1"/>
          </p:cNvSpPr>
          <p:nvPr>
            <p:ph type="pic" sz="quarter" idx="11"/>
          </p:nvPr>
        </p:nvSpPr>
        <p:spPr>
          <a:xfrm>
            <a:off x="5849454" y="5287120"/>
            <a:ext cx="2272196" cy="1570880"/>
          </a:xfrm>
          <a:prstGeom prst="rect">
            <a:avLst/>
          </a:prstGeom>
        </p:spPr>
        <p:txBody>
          <a:bodyPr anchor="ctr"/>
          <a:lstStyle>
            <a:lvl1pPr marL="0" indent="0" algn="ctr">
              <a:buNone/>
              <a:defRPr/>
            </a:lvl1pPr>
          </a:lstStyle>
          <a:p>
            <a:r>
              <a:rPr lang="en-US"/>
              <a:t>Click icon to add picture</a:t>
            </a:r>
          </a:p>
        </p:txBody>
      </p:sp>
      <p:sp>
        <p:nvSpPr>
          <p:cNvPr id="23" name="Picture Placeholder 2">
            <a:extLst>
              <a:ext uri="{FF2B5EF4-FFF2-40B4-BE49-F238E27FC236}">
                <a16:creationId xmlns:a16="http://schemas.microsoft.com/office/drawing/2014/main" id="{90D68985-D7CA-054E-86D0-EC3B9B70D152}"/>
              </a:ext>
            </a:extLst>
          </p:cNvPr>
          <p:cNvSpPr>
            <a:spLocks noGrp="1"/>
          </p:cNvSpPr>
          <p:nvPr>
            <p:ph type="pic" sz="quarter" idx="12"/>
          </p:nvPr>
        </p:nvSpPr>
        <p:spPr>
          <a:xfrm>
            <a:off x="8404797" y="0"/>
            <a:ext cx="2272196" cy="2107769"/>
          </a:xfrm>
          <a:prstGeom prst="rect">
            <a:avLst/>
          </a:prstGeom>
        </p:spPr>
        <p:txBody>
          <a:bodyPr anchor="ctr"/>
          <a:lstStyle>
            <a:lvl1pPr marL="0" indent="0" algn="ctr">
              <a:buNone/>
              <a:defRPr/>
            </a:lvl1pPr>
          </a:lstStyle>
          <a:p>
            <a:r>
              <a:rPr lang="en-US"/>
              <a:t>Click icon to add picture</a:t>
            </a:r>
          </a:p>
        </p:txBody>
      </p:sp>
      <p:sp>
        <p:nvSpPr>
          <p:cNvPr id="24" name="Picture Placeholder 2">
            <a:extLst>
              <a:ext uri="{FF2B5EF4-FFF2-40B4-BE49-F238E27FC236}">
                <a16:creationId xmlns:a16="http://schemas.microsoft.com/office/drawing/2014/main" id="{3B540A0C-4798-4547-87A2-61A088E3C599}"/>
              </a:ext>
            </a:extLst>
          </p:cNvPr>
          <p:cNvSpPr>
            <a:spLocks noGrp="1"/>
          </p:cNvSpPr>
          <p:nvPr>
            <p:ph type="pic" sz="quarter" idx="13"/>
          </p:nvPr>
        </p:nvSpPr>
        <p:spPr>
          <a:xfrm>
            <a:off x="8404797" y="2402237"/>
            <a:ext cx="2272196" cy="4455762"/>
          </a:xfrm>
          <a:prstGeom prst="rect">
            <a:avLst/>
          </a:prstGeom>
        </p:spPr>
        <p:txBody>
          <a:bodyPr anchor="ctr"/>
          <a:lstStyle>
            <a:lvl1pPr marL="0" indent="0" algn="ctr">
              <a:buNone/>
              <a:defRPr/>
            </a:lvl1pPr>
          </a:lstStyle>
          <a:p>
            <a:r>
              <a:rPr lang="en-US"/>
              <a:t>Click icon to add picture</a:t>
            </a:r>
          </a:p>
        </p:txBody>
      </p:sp>
      <p:sp>
        <p:nvSpPr>
          <p:cNvPr id="27" name="Title 3">
            <a:extLst>
              <a:ext uri="{FF2B5EF4-FFF2-40B4-BE49-F238E27FC236}">
                <a16:creationId xmlns:a16="http://schemas.microsoft.com/office/drawing/2014/main" id="{EFD1EF6E-11AE-F14B-8E88-BECBB06FBDD1}"/>
              </a:ext>
            </a:extLst>
          </p:cNvPr>
          <p:cNvSpPr>
            <a:spLocks noGrp="1"/>
          </p:cNvSpPr>
          <p:nvPr>
            <p:ph type="title"/>
          </p:nvPr>
        </p:nvSpPr>
        <p:spPr>
          <a:xfrm>
            <a:off x="266701" y="266700"/>
            <a:ext cx="5266194" cy="1841069"/>
          </a:xfrm>
          <a:prstGeom prst="rect">
            <a:avLst/>
          </a:prstGeom>
        </p:spPr>
        <p:txBody>
          <a:bodyPr anchor="b">
            <a:noAutofit/>
          </a:bodyPr>
          <a:lstStyle>
            <a:lvl1pPr>
              <a:defRPr sz="3200" b="0" i="0" cap="all" baseline="0">
                <a:solidFill>
                  <a:schemeClr val="accent1"/>
                </a:solidFill>
                <a:latin typeface="Klavika Regular" panose="020B0506040000020004" pitchFamily="34" charset="0"/>
              </a:defRPr>
            </a:lvl1pPr>
          </a:lstStyle>
          <a:p>
            <a:r>
              <a:rPr lang="en-US"/>
              <a:t>Click to edit Master title style</a:t>
            </a:r>
            <a:endParaRPr lang="en-US" dirty="0"/>
          </a:p>
        </p:txBody>
      </p:sp>
      <p:cxnSp>
        <p:nvCxnSpPr>
          <p:cNvPr id="28" name="Straight Connector 27">
            <a:extLst>
              <a:ext uri="{FF2B5EF4-FFF2-40B4-BE49-F238E27FC236}">
                <a16:creationId xmlns:a16="http://schemas.microsoft.com/office/drawing/2014/main" id="{E2FDB174-7BF4-0D46-BBC7-383DB339179A}"/>
              </a:ext>
            </a:extLst>
          </p:cNvPr>
          <p:cNvCxnSpPr/>
          <p:nvPr userDrawn="1"/>
        </p:nvCxnSpPr>
        <p:spPr>
          <a:xfrm>
            <a:off x="0" y="5171354"/>
            <a:ext cx="8263223" cy="0"/>
          </a:xfrm>
          <a:prstGeom prst="line">
            <a:avLst/>
          </a:prstGeom>
          <a:ln w="50800" cmpd="sng">
            <a:gradFill flip="none" rotWithShape="1">
              <a:gsLst>
                <a:gs pos="0">
                  <a:schemeClr val="bg1">
                    <a:alpha val="0"/>
                  </a:schemeClr>
                </a:gs>
                <a:gs pos="100000">
                  <a:schemeClr val="accent1"/>
                </a:gs>
              </a:gsLst>
              <a:lin ang="0" scaled="1"/>
              <a:tileRect/>
            </a:gra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29" name="Text Placeholder 7">
            <a:extLst>
              <a:ext uri="{FF2B5EF4-FFF2-40B4-BE49-F238E27FC236}">
                <a16:creationId xmlns:a16="http://schemas.microsoft.com/office/drawing/2014/main" id="{D65C0EBB-EEA6-3849-9F62-9E71F9806C4B}"/>
              </a:ext>
            </a:extLst>
          </p:cNvPr>
          <p:cNvSpPr>
            <a:spLocks noGrp="1"/>
          </p:cNvSpPr>
          <p:nvPr>
            <p:ph type="body" sz="quarter" idx="14"/>
          </p:nvPr>
        </p:nvSpPr>
        <p:spPr>
          <a:xfrm>
            <a:off x="266701" y="2266790"/>
            <a:ext cx="5266194" cy="2754473"/>
          </a:xfrm>
          <a:prstGeom prst="rect">
            <a:avLst/>
          </a:prstGeom>
        </p:spPr>
        <p:txBody>
          <a:bodyPr/>
          <a:lstStyle>
            <a:lvl1pPr>
              <a:defRPr b="0" i="0">
                <a:latin typeface="Klavika Regular" panose="020B0506040000020004" pitchFamily="34" charset="0"/>
              </a:defRPr>
            </a:lvl1pPr>
            <a:lvl2pPr>
              <a:defRPr b="0" i="0">
                <a:latin typeface="Klavika Regular" panose="020B0506040000020004" pitchFamily="34" charset="0"/>
              </a:defRPr>
            </a:lvl2pPr>
            <a:lvl3pPr>
              <a:defRPr b="0" i="0">
                <a:latin typeface="Klavika Regular" panose="020B0506040000020004" pitchFamily="34" charset="0"/>
              </a:defRPr>
            </a:lvl3pPr>
            <a:lvl4pPr>
              <a:defRPr b="0" i="0">
                <a:latin typeface="Klavika Regular" panose="020B0506040000020004" pitchFamily="34" charset="0"/>
              </a:defRPr>
            </a:lvl4pPr>
            <a:lvl5pPr>
              <a:defRPr b="0" i="0">
                <a:latin typeface="Klavika Regular" panose="020B050604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F99318D1-8901-4641-88C8-E4EF22EF0CED}"/>
              </a:ext>
            </a:extLst>
          </p:cNvPr>
          <p:cNvSpPr>
            <a:spLocks noGrp="1"/>
          </p:cNvSpPr>
          <p:nvPr>
            <p:ph type="sldNum" sz="quarter" idx="16"/>
          </p:nvPr>
        </p:nvSpPr>
        <p:spPr/>
        <p:txBody>
          <a:bodyPr/>
          <a:lstStyle/>
          <a:p>
            <a:fld id="{9BC932D5-48D2-3F48-87E1-D925B9343798}" type="slidenum">
              <a:rPr lang="en-US" smtClean="0"/>
              <a:pPr/>
              <a:t>‹#›</a:t>
            </a:fld>
            <a:endParaRPr lang="en-US" dirty="0"/>
          </a:p>
        </p:txBody>
      </p:sp>
      <p:sp>
        <p:nvSpPr>
          <p:cNvPr id="13" name="Footer Placeholder 4">
            <a:extLst>
              <a:ext uri="{FF2B5EF4-FFF2-40B4-BE49-F238E27FC236}">
                <a16:creationId xmlns:a16="http://schemas.microsoft.com/office/drawing/2014/main" id="{B35CAB39-3556-4D13-8192-3DB1D5D675D3}"/>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824050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Table with Callout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839504D7-8996-7340-9EF2-96D8F3DA6EB0}"/>
              </a:ext>
            </a:extLst>
          </p:cNvPr>
          <p:cNvSpPr>
            <a:spLocks noGrp="1"/>
          </p:cNvSpPr>
          <p:nvPr>
            <p:ph sz="quarter" idx="14"/>
          </p:nvPr>
        </p:nvSpPr>
        <p:spPr>
          <a:xfrm>
            <a:off x="3619501" y="914400"/>
            <a:ext cx="8305800" cy="5448300"/>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2DE31BD-F080-6142-8555-FE89F233DD05}"/>
              </a:ext>
            </a:extLst>
          </p:cNvPr>
          <p:cNvSpPr>
            <a:spLocks noGrp="1"/>
          </p:cNvSpPr>
          <p:nvPr>
            <p:ph type="title"/>
          </p:nvPr>
        </p:nvSpPr>
        <p:spPr>
          <a:xfrm>
            <a:off x="266700" y="266700"/>
            <a:ext cx="11658600" cy="436259"/>
          </a:xfrm>
        </p:spPr>
        <p:txBody>
          <a:bodyPr/>
          <a:lstStyle>
            <a:lvl1pPr>
              <a:defRPr>
                <a:solidFill>
                  <a:schemeClr val="accent3"/>
                </a:solidFill>
              </a:defRPr>
            </a:lvl1pPr>
          </a:lstStyle>
          <a:p>
            <a:r>
              <a:rPr lang="en-US" dirty="0"/>
              <a:t>Click to edit Master title style</a:t>
            </a:r>
          </a:p>
        </p:txBody>
      </p:sp>
      <p:sp>
        <p:nvSpPr>
          <p:cNvPr id="12" name="Text Placeholder 2">
            <a:extLst>
              <a:ext uri="{FF2B5EF4-FFF2-40B4-BE49-F238E27FC236}">
                <a16:creationId xmlns:a16="http://schemas.microsoft.com/office/drawing/2014/main" id="{9FDD5036-F78A-2040-9D0C-71FE497F3624}"/>
              </a:ext>
            </a:extLst>
          </p:cNvPr>
          <p:cNvSpPr>
            <a:spLocks noGrp="1"/>
          </p:cNvSpPr>
          <p:nvPr>
            <p:ph type="body" sz="quarter" idx="15"/>
          </p:nvPr>
        </p:nvSpPr>
        <p:spPr>
          <a:xfrm>
            <a:off x="266701" y="1175494"/>
            <a:ext cx="2996822" cy="1434220"/>
          </a:xfrm>
          <a:prstGeom prst="rect">
            <a:avLst/>
          </a:prstGeom>
        </p:spPr>
        <p:txBody>
          <a:bodyPr>
            <a:normAutofit/>
          </a:bodyPr>
          <a:lstStyle>
            <a:lvl1pPr marL="0" indent="0">
              <a:buNone/>
              <a:defRPr sz="2000">
                <a:solidFill>
                  <a:schemeClr val="tx1"/>
                </a:solidFill>
              </a:defRPr>
            </a:lvl1pPr>
          </a:lstStyle>
          <a:p>
            <a:pPr lvl="0"/>
            <a:r>
              <a:rPr lang="en-US" dirty="0"/>
              <a:t>Edit Master text styles</a:t>
            </a:r>
          </a:p>
        </p:txBody>
      </p:sp>
      <p:sp>
        <p:nvSpPr>
          <p:cNvPr id="16" name="Text Placeholder 2">
            <a:extLst>
              <a:ext uri="{FF2B5EF4-FFF2-40B4-BE49-F238E27FC236}">
                <a16:creationId xmlns:a16="http://schemas.microsoft.com/office/drawing/2014/main" id="{449074D6-4099-074E-AEC0-50D243D68553}"/>
              </a:ext>
            </a:extLst>
          </p:cNvPr>
          <p:cNvSpPr>
            <a:spLocks noGrp="1"/>
          </p:cNvSpPr>
          <p:nvPr>
            <p:ph type="body" sz="quarter" idx="16" hasCustomPrompt="1"/>
          </p:nvPr>
        </p:nvSpPr>
        <p:spPr>
          <a:xfrm>
            <a:off x="266700" y="3458873"/>
            <a:ext cx="2996822" cy="578334"/>
          </a:xfrm>
          <a:prstGeom prst="rect">
            <a:avLst/>
          </a:prstGeom>
        </p:spPr>
        <p:txBody>
          <a:bodyPr>
            <a:normAutofit/>
          </a:bodyPr>
          <a:lstStyle>
            <a:lvl1pPr marL="0" indent="0">
              <a:buNone/>
              <a:defRPr sz="4400" b="1" i="0" cap="all" baseline="0">
                <a:solidFill>
                  <a:schemeClr val="accent3"/>
                </a:solidFill>
                <a:latin typeface="Klavika Bold" panose="020B0806040000020004" pitchFamily="34" charset="0"/>
              </a:defRPr>
            </a:lvl1pPr>
          </a:lstStyle>
          <a:p>
            <a:pPr lvl="0"/>
            <a:r>
              <a:rPr lang="en-US" dirty="0"/>
              <a:t>XX%</a:t>
            </a:r>
          </a:p>
        </p:txBody>
      </p:sp>
      <p:sp>
        <p:nvSpPr>
          <p:cNvPr id="17" name="Text Placeholder 2">
            <a:extLst>
              <a:ext uri="{FF2B5EF4-FFF2-40B4-BE49-F238E27FC236}">
                <a16:creationId xmlns:a16="http://schemas.microsoft.com/office/drawing/2014/main" id="{F2DEA95D-6470-5E40-85F8-3913944B6C7C}"/>
              </a:ext>
            </a:extLst>
          </p:cNvPr>
          <p:cNvSpPr>
            <a:spLocks noGrp="1"/>
          </p:cNvSpPr>
          <p:nvPr>
            <p:ph type="body" sz="quarter" idx="17" hasCustomPrompt="1"/>
          </p:nvPr>
        </p:nvSpPr>
        <p:spPr>
          <a:xfrm>
            <a:off x="266701" y="4121148"/>
            <a:ext cx="2996822" cy="501533"/>
          </a:xfrm>
          <a:prstGeom prst="rect">
            <a:avLst/>
          </a:prstGeom>
        </p:spPr>
        <p:txBody>
          <a:bodyPr>
            <a:noAutofit/>
          </a:bodyPr>
          <a:lstStyle>
            <a:lvl1pPr marL="0" indent="0">
              <a:buNone/>
              <a:defRPr sz="1800" cap="all" baseline="0">
                <a:solidFill>
                  <a:schemeClr val="tx1"/>
                </a:solidFill>
              </a:defRPr>
            </a:lvl1pPr>
          </a:lstStyle>
          <a:p>
            <a:pPr lvl="0"/>
            <a:r>
              <a:rPr lang="en-US" dirty="0"/>
              <a:t>EDIT MASTER TEXT STYLES</a:t>
            </a:r>
          </a:p>
        </p:txBody>
      </p:sp>
      <p:sp>
        <p:nvSpPr>
          <p:cNvPr id="18" name="Text Placeholder 2">
            <a:extLst>
              <a:ext uri="{FF2B5EF4-FFF2-40B4-BE49-F238E27FC236}">
                <a16:creationId xmlns:a16="http://schemas.microsoft.com/office/drawing/2014/main" id="{AB80E459-CCDB-E448-9B79-EBEA83FE11FE}"/>
              </a:ext>
            </a:extLst>
          </p:cNvPr>
          <p:cNvSpPr>
            <a:spLocks noGrp="1"/>
          </p:cNvSpPr>
          <p:nvPr>
            <p:ph type="body" sz="quarter" idx="18" hasCustomPrompt="1"/>
          </p:nvPr>
        </p:nvSpPr>
        <p:spPr>
          <a:xfrm>
            <a:off x="266700" y="4856532"/>
            <a:ext cx="2996822" cy="578334"/>
          </a:xfrm>
          <a:prstGeom prst="rect">
            <a:avLst/>
          </a:prstGeom>
        </p:spPr>
        <p:txBody>
          <a:bodyPr>
            <a:normAutofit/>
          </a:bodyPr>
          <a:lstStyle>
            <a:lvl1pPr marL="0" indent="0">
              <a:buNone/>
              <a:defRPr sz="4400" b="1" i="0" cap="all" baseline="0">
                <a:solidFill>
                  <a:schemeClr val="accent3"/>
                </a:solidFill>
                <a:latin typeface="Klavika Bold" panose="020B0806040000020004" pitchFamily="34" charset="0"/>
              </a:defRPr>
            </a:lvl1pPr>
          </a:lstStyle>
          <a:p>
            <a:pPr lvl="0"/>
            <a:r>
              <a:rPr lang="en-US" dirty="0"/>
              <a:t>XX%</a:t>
            </a:r>
          </a:p>
        </p:txBody>
      </p:sp>
      <p:sp>
        <p:nvSpPr>
          <p:cNvPr id="21" name="Text Placeholder 2">
            <a:extLst>
              <a:ext uri="{FF2B5EF4-FFF2-40B4-BE49-F238E27FC236}">
                <a16:creationId xmlns:a16="http://schemas.microsoft.com/office/drawing/2014/main" id="{C55A9135-AFAA-E148-9174-E4C19E103EAE}"/>
              </a:ext>
            </a:extLst>
          </p:cNvPr>
          <p:cNvSpPr>
            <a:spLocks noGrp="1"/>
          </p:cNvSpPr>
          <p:nvPr>
            <p:ph type="body" sz="quarter" idx="19" hasCustomPrompt="1"/>
          </p:nvPr>
        </p:nvSpPr>
        <p:spPr>
          <a:xfrm>
            <a:off x="266701" y="5518807"/>
            <a:ext cx="2996822" cy="501533"/>
          </a:xfrm>
          <a:prstGeom prst="rect">
            <a:avLst/>
          </a:prstGeom>
        </p:spPr>
        <p:txBody>
          <a:bodyPr>
            <a:noAutofit/>
          </a:bodyPr>
          <a:lstStyle>
            <a:lvl1pPr marL="0" indent="0">
              <a:buNone/>
              <a:defRPr sz="1800" cap="all" baseline="0">
                <a:solidFill>
                  <a:schemeClr val="tx1"/>
                </a:solidFill>
              </a:defRPr>
            </a:lvl1pPr>
          </a:lstStyle>
          <a:p>
            <a:pPr lvl="0"/>
            <a:r>
              <a:rPr lang="en-US" dirty="0"/>
              <a:t>EDIT MASTER TEXT STYLES</a:t>
            </a:r>
          </a:p>
        </p:txBody>
      </p:sp>
      <p:sp>
        <p:nvSpPr>
          <p:cNvPr id="4" name="Footer Placeholder 3">
            <a:extLst>
              <a:ext uri="{FF2B5EF4-FFF2-40B4-BE49-F238E27FC236}">
                <a16:creationId xmlns:a16="http://schemas.microsoft.com/office/drawing/2014/main" id="{52AB50A6-9E2C-1B48-9684-AE1E51EE10C0}"/>
              </a:ext>
            </a:extLst>
          </p:cNvPr>
          <p:cNvSpPr>
            <a:spLocks noGrp="1"/>
          </p:cNvSpPr>
          <p:nvPr>
            <p:ph type="ftr" sz="quarter" idx="20"/>
          </p:nvPr>
        </p:nvSpPr>
        <p:spPr/>
        <p:txBody>
          <a:bodyPr/>
          <a:lstStyle/>
          <a:p>
            <a:r>
              <a:rPr lang="en-US"/>
              <a:t>|   AMD Corporate Template   |   2018</a:t>
            </a:r>
            <a:endParaRPr lang="en-US" dirty="0"/>
          </a:p>
        </p:txBody>
      </p:sp>
      <p:sp>
        <p:nvSpPr>
          <p:cNvPr id="5" name="Slide Number Placeholder 4">
            <a:extLst>
              <a:ext uri="{FF2B5EF4-FFF2-40B4-BE49-F238E27FC236}">
                <a16:creationId xmlns:a16="http://schemas.microsoft.com/office/drawing/2014/main" id="{6F25D493-5050-254B-80EE-E5BAA8651349}"/>
              </a:ext>
            </a:extLst>
          </p:cNvPr>
          <p:cNvSpPr>
            <a:spLocks noGrp="1"/>
          </p:cNvSpPr>
          <p:nvPr>
            <p:ph type="sldNum" sz="quarter" idx="21"/>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2214187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oduct 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3A3D-E4FC-4C4D-AA53-C5A6D8F5116E}"/>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7C12AA98-0D7F-4A40-A347-C841093653ED}"/>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0552E43B-83EF-874B-A0F4-DA30DAE9C3EB}"/>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Picture Placeholder 5">
            <a:extLst>
              <a:ext uri="{FF2B5EF4-FFF2-40B4-BE49-F238E27FC236}">
                <a16:creationId xmlns:a16="http://schemas.microsoft.com/office/drawing/2014/main" id="{0EBD956E-82B8-644B-9943-1C81BBF1CAFE}"/>
              </a:ext>
            </a:extLst>
          </p:cNvPr>
          <p:cNvSpPr>
            <a:spLocks noGrp="1"/>
          </p:cNvSpPr>
          <p:nvPr>
            <p:ph type="pic" sz="quarter" idx="12" hasCustomPrompt="1"/>
          </p:nvPr>
        </p:nvSpPr>
        <p:spPr>
          <a:xfrm>
            <a:off x="266700" y="914400"/>
            <a:ext cx="5829300" cy="5448300"/>
          </a:xfrm>
        </p:spPr>
        <p:txBody>
          <a:bodyPr anchor="ctr"/>
          <a:lstStyle>
            <a:lvl1pPr marL="0" indent="0" algn="ctr">
              <a:buNone/>
              <a:defRPr/>
            </a:lvl1pPr>
          </a:lstStyle>
          <a:p>
            <a:r>
              <a:rPr lang="en-US" dirty="0"/>
              <a:t>Product Picture</a:t>
            </a:r>
          </a:p>
        </p:txBody>
      </p:sp>
      <p:sp>
        <p:nvSpPr>
          <p:cNvPr id="8" name="Table Placeholder 7">
            <a:extLst>
              <a:ext uri="{FF2B5EF4-FFF2-40B4-BE49-F238E27FC236}">
                <a16:creationId xmlns:a16="http://schemas.microsoft.com/office/drawing/2014/main" id="{ACB04B48-1620-0845-9615-CC2B91B34E9F}"/>
              </a:ext>
            </a:extLst>
          </p:cNvPr>
          <p:cNvSpPr>
            <a:spLocks noGrp="1"/>
          </p:cNvSpPr>
          <p:nvPr>
            <p:ph type="tbl" sz="quarter" idx="13" hasCustomPrompt="1"/>
          </p:nvPr>
        </p:nvSpPr>
        <p:spPr>
          <a:xfrm>
            <a:off x="6326188" y="914400"/>
            <a:ext cx="5599112" cy="5448300"/>
          </a:xfrm>
        </p:spPr>
        <p:txBody>
          <a:bodyPr anchor="ctr"/>
          <a:lstStyle>
            <a:lvl1pPr marL="0" indent="0" algn="ctr">
              <a:buNone/>
              <a:defRPr/>
            </a:lvl1pPr>
          </a:lstStyle>
          <a:p>
            <a:r>
              <a:rPr lang="en-US" dirty="0"/>
              <a:t>Product features list</a:t>
            </a:r>
          </a:p>
        </p:txBody>
      </p:sp>
    </p:spTree>
    <p:extLst>
      <p:ext uri="{BB962C8B-B14F-4D97-AF65-F5344CB8AC3E}">
        <p14:creationId xmlns:p14="http://schemas.microsoft.com/office/powerpoint/2010/main" val="4235229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C9CD-CEB4-6749-878D-F8E61EC7FB62}"/>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5" name="Content Placeholder 4">
            <a:extLst>
              <a:ext uri="{FF2B5EF4-FFF2-40B4-BE49-F238E27FC236}">
                <a16:creationId xmlns:a16="http://schemas.microsoft.com/office/drawing/2014/main" id="{BDC00CF4-3647-9142-A97E-5B77428DAD21}"/>
              </a:ext>
            </a:extLst>
          </p:cNvPr>
          <p:cNvSpPr>
            <a:spLocks noGrp="1"/>
          </p:cNvSpPr>
          <p:nvPr>
            <p:ph sz="quarter" idx="10"/>
          </p:nvPr>
        </p:nvSpPr>
        <p:spPr>
          <a:xfrm>
            <a:off x="266700" y="914400"/>
            <a:ext cx="11658600" cy="54483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ABD6A8F2-94B1-9E4C-90B8-875D6B180F0C}"/>
              </a:ext>
            </a:extLst>
          </p:cNvPr>
          <p:cNvSpPr>
            <a:spLocks noGrp="1"/>
          </p:cNvSpPr>
          <p:nvPr>
            <p:ph type="ftr" sz="quarter" idx="11"/>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94E889B6-A0D8-F246-951C-FE4F9EBCDDCA}"/>
              </a:ext>
            </a:extLst>
          </p:cNvPr>
          <p:cNvSpPr>
            <a:spLocks noGrp="1"/>
          </p:cNvSpPr>
          <p:nvPr>
            <p:ph type="sldNum" sz="quarter" idx="12"/>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1984560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9" name="Picture Placeholder 8">
            <a:extLst>
              <a:ext uri="{FF2B5EF4-FFF2-40B4-BE49-F238E27FC236}">
                <a16:creationId xmlns:a16="http://schemas.microsoft.com/office/drawing/2014/main" id="{30020CC3-51C8-F741-BD32-2904D6558348}"/>
              </a:ext>
            </a:extLst>
          </p:cNvPr>
          <p:cNvSpPr>
            <a:spLocks noGrp="1"/>
          </p:cNvSpPr>
          <p:nvPr>
            <p:ph type="pic" sz="quarter" idx="11"/>
          </p:nvPr>
        </p:nvSpPr>
        <p:spPr>
          <a:xfrm>
            <a:off x="6509981" y="266700"/>
            <a:ext cx="5415319" cy="6000285"/>
          </a:xfrm>
          <a:prstGeom prst="rect">
            <a:avLst/>
          </a:prstGeom>
        </p:spPr>
        <p:txBody>
          <a:bodyPr anchor="ctr"/>
          <a:lstStyle>
            <a:lvl1pPr marL="0" indent="0" algn="ctr">
              <a:buNone/>
              <a:defRPr/>
            </a:lvl1pPr>
          </a:lstStyle>
          <a:p>
            <a:endParaRPr lang="en-US"/>
          </a:p>
        </p:txBody>
      </p:sp>
      <p:sp>
        <p:nvSpPr>
          <p:cNvPr id="20" name="Text Placeholder 2">
            <a:extLst>
              <a:ext uri="{FF2B5EF4-FFF2-40B4-BE49-F238E27FC236}">
                <a16:creationId xmlns:a16="http://schemas.microsoft.com/office/drawing/2014/main" id="{F1DF5726-1147-D34E-80F1-0936FC4C4A3C}"/>
              </a:ext>
            </a:extLst>
          </p:cNvPr>
          <p:cNvSpPr>
            <a:spLocks noGrp="1"/>
          </p:cNvSpPr>
          <p:nvPr>
            <p:ph type="body" sz="quarter" idx="14"/>
          </p:nvPr>
        </p:nvSpPr>
        <p:spPr>
          <a:xfrm>
            <a:off x="266700" y="914400"/>
            <a:ext cx="6001060" cy="5352585"/>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3">
            <a:extLst>
              <a:ext uri="{FF2B5EF4-FFF2-40B4-BE49-F238E27FC236}">
                <a16:creationId xmlns:a16="http://schemas.microsoft.com/office/drawing/2014/main" id="{DCBC74F1-D998-184C-95A9-D7C31AB27659}"/>
              </a:ext>
            </a:extLst>
          </p:cNvPr>
          <p:cNvSpPr>
            <a:spLocks noGrp="1"/>
          </p:cNvSpPr>
          <p:nvPr>
            <p:ph type="title"/>
          </p:nvPr>
        </p:nvSpPr>
        <p:spPr>
          <a:xfrm>
            <a:off x="266700" y="266701"/>
            <a:ext cx="6001060" cy="419100"/>
          </a:xfrm>
          <a:prstGeom prst="rect">
            <a:avLst/>
          </a:prstGeom>
        </p:spPr>
        <p:txBody>
          <a:bodyPr>
            <a:noAutofit/>
          </a:bodyPr>
          <a:lstStyle>
            <a:lvl1pPr algn="l">
              <a:defRPr sz="2800" b="0" i="0" cap="none" baseline="0">
                <a:solidFill>
                  <a:schemeClr val="accent3"/>
                </a:solidFill>
                <a:latin typeface="Klavika Regular" panose="020B0506040000020004" pitchFamily="34" charset="0"/>
              </a:defRPr>
            </a:lvl1pPr>
          </a:lstStyle>
          <a:p>
            <a:r>
              <a:rPr lang="en-US" dirty="0"/>
              <a:t>Click to edit Master title style</a:t>
            </a:r>
          </a:p>
        </p:txBody>
      </p:sp>
      <p:sp>
        <p:nvSpPr>
          <p:cNvPr id="2" name="Footer Placeholder 1">
            <a:extLst>
              <a:ext uri="{FF2B5EF4-FFF2-40B4-BE49-F238E27FC236}">
                <a16:creationId xmlns:a16="http://schemas.microsoft.com/office/drawing/2014/main" id="{87A78D97-F662-1E44-969F-124AA219F814}"/>
              </a:ext>
            </a:extLst>
          </p:cNvPr>
          <p:cNvSpPr>
            <a:spLocks noGrp="1"/>
          </p:cNvSpPr>
          <p:nvPr>
            <p:ph type="ftr" sz="quarter" idx="15"/>
          </p:nvPr>
        </p:nvSpPr>
        <p:spPr/>
        <p:txBody>
          <a:bodyPr/>
          <a:lstStyle/>
          <a:p>
            <a:r>
              <a:rPr lang="en-US"/>
              <a:t>|   AMD Corporate Template   |   2018</a:t>
            </a:r>
            <a:endParaRPr lang="en-US" dirty="0"/>
          </a:p>
        </p:txBody>
      </p:sp>
      <p:sp>
        <p:nvSpPr>
          <p:cNvPr id="3" name="Slide Number Placeholder 2">
            <a:extLst>
              <a:ext uri="{FF2B5EF4-FFF2-40B4-BE49-F238E27FC236}">
                <a16:creationId xmlns:a16="http://schemas.microsoft.com/office/drawing/2014/main" id="{F189EFD3-6613-3F4D-AF4C-47BEFE8A6448}"/>
              </a:ext>
            </a:extLst>
          </p:cNvPr>
          <p:cNvSpPr>
            <a:spLocks noGrp="1"/>
          </p:cNvSpPr>
          <p:nvPr>
            <p:ph type="sldNum" sz="quarter" idx="16"/>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3953727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res Upd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C8CA5-FE69-7146-9740-0441C70679F4}"/>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80E1DDBB-5B3F-9C43-ABDD-32B1A0ABA8EC}"/>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9DAF6B56-01D6-364D-B4C9-8F64D0AAAE71}"/>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Table Placeholder 5">
            <a:extLst>
              <a:ext uri="{FF2B5EF4-FFF2-40B4-BE49-F238E27FC236}">
                <a16:creationId xmlns:a16="http://schemas.microsoft.com/office/drawing/2014/main" id="{E27397B2-5FCE-9E4D-B5D3-D8594C7B45BB}"/>
              </a:ext>
            </a:extLst>
          </p:cNvPr>
          <p:cNvSpPr>
            <a:spLocks noGrp="1"/>
          </p:cNvSpPr>
          <p:nvPr>
            <p:ph type="tbl" sz="quarter" idx="12" hasCustomPrompt="1"/>
          </p:nvPr>
        </p:nvSpPr>
        <p:spPr>
          <a:xfrm>
            <a:off x="266700" y="914400"/>
            <a:ext cx="5829300" cy="5448300"/>
          </a:xfrm>
        </p:spPr>
        <p:txBody>
          <a:bodyPr anchor="ctr"/>
          <a:lstStyle>
            <a:lvl1pPr marL="0" indent="0" algn="ctr">
              <a:buNone/>
              <a:defRPr/>
            </a:lvl1pPr>
          </a:lstStyle>
          <a:p>
            <a:r>
              <a:rPr lang="en-US" dirty="0"/>
              <a:t>Status table</a:t>
            </a:r>
          </a:p>
        </p:txBody>
      </p:sp>
      <p:sp>
        <p:nvSpPr>
          <p:cNvPr id="7" name="Table Placeholder 5">
            <a:extLst>
              <a:ext uri="{FF2B5EF4-FFF2-40B4-BE49-F238E27FC236}">
                <a16:creationId xmlns:a16="http://schemas.microsoft.com/office/drawing/2014/main" id="{2C595B1D-F7A0-BD49-AF22-F8A78A122584}"/>
              </a:ext>
            </a:extLst>
          </p:cNvPr>
          <p:cNvSpPr>
            <a:spLocks noGrp="1"/>
          </p:cNvSpPr>
          <p:nvPr>
            <p:ph type="tbl" sz="quarter" idx="13" hasCustomPrompt="1"/>
          </p:nvPr>
        </p:nvSpPr>
        <p:spPr>
          <a:xfrm>
            <a:off x="6286500" y="914400"/>
            <a:ext cx="5588876" cy="2538248"/>
          </a:xfrm>
        </p:spPr>
        <p:txBody>
          <a:bodyPr anchor="ctr"/>
          <a:lstStyle>
            <a:lvl1pPr marL="0" indent="0" algn="ctr">
              <a:buNone/>
              <a:defRPr/>
            </a:lvl1pPr>
          </a:lstStyle>
          <a:p>
            <a:r>
              <a:rPr lang="en-US" dirty="0"/>
              <a:t>Milestones table</a:t>
            </a:r>
          </a:p>
        </p:txBody>
      </p:sp>
      <p:sp>
        <p:nvSpPr>
          <p:cNvPr id="8" name="Table Placeholder 5">
            <a:extLst>
              <a:ext uri="{FF2B5EF4-FFF2-40B4-BE49-F238E27FC236}">
                <a16:creationId xmlns:a16="http://schemas.microsoft.com/office/drawing/2014/main" id="{53BEFBB3-DC90-4B4D-9846-C25C58BBAF0D}"/>
              </a:ext>
            </a:extLst>
          </p:cNvPr>
          <p:cNvSpPr>
            <a:spLocks noGrp="1"/>
          </p:cNvSpPr>
          <p:nvPr>
            <p:ph type="tbl" sz="quarter" idx="14" hasCustomPrompt="1"/>
          </p:nvPr>
        </p:nvSpPr>
        <p:spPr>
          <a:xfrm>
            <a:off x="6311462" y="3689315"/>
            <a:ext cx="5588876" cy="2673385"/>
          </a:xfrm>
        </p:spPr>
        <p:txBody>
          <a:bodyPr anchor="ctr"/>
          <a:lstStyle>
            <a:lvl1pPr marL="0" indent="0" algn="ctr">
              <a:buNone/>
              <a:defRPr/>
            </a:lvl1pPr>
          </a:lstStyle>
          <a:p>
            <a:r>
              <a:rPr lang="en-US" dirty="0"/>
              <a:t>Roadmap table</a:t>
            </a:r>
          </a:p>
        </p:txBody>
      </p:sp>
    </p:spTree>
    <p:extLst>
      <p:ext uri="{BB962C8B-B14F-4D97-AF65-F5344CB8AC3E}">
        <p14:creationId xmlns:p14="http://schemas.microsoft.com/office/powerpoint/2010/main" val="13652718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ed List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3FF-76D2-344A-A522-D36162071C7D}"/>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6" name="Content Placeholder 5">
            <a:extLst>
              <a:ext uri="{FF2B5EF4-FFF2-40B4-BE49-F238E27FC236}">
                <a16:creationId xmlns:a16="http://schemas.microsoft.com/office/drawing/2014/main" id="{E19CDF75-3DB1-E344-A637-BCAA753403FA}"/>
              </a:ext>
            </a:extLst>
          </p:cNvPr>
          <p:cNvSpPr>
            <a:spLocks noGrp="1"/>
          </p:cNvSpPr>
          <p:nvPr>
            <p:ph sz="quarter" idx="11"/>
          </p:nvPr>
        </p:nvSpPr>
        <p:spPr>
          <a:xfrm>
            <a:off x="6096000" y="914400"/>
            <a:ext cx="5829300" cy="5318125"/>
          </a:xfrm>
          <a:prstGeom prst="rect">
            <a:avLst/>
          </a:prstGeom>
        </p:spPr>
        <p:txBody>
          <a:bodyPr/>
          <a:lstStyle>
            <a:lvl1pPr marL="0" indent="0">
              <a:buFont typeface="Wingdings" pitchFamily="2" charset="2"/>
              <a:buNone/>
              <a:defRPr/>
            </a:lvl1pPr>
            <a:lvl2pPr>
              <a:buFont typeface="+mj-lt"/>
              <a:buAutoNum type="alphaLcParenR"/>
              <a:defRPr/>
            </a:lvl2pPr>
            <a:lvl3pPr marL="1257300" indent="-342900">
              <a:buFont typeface="+mj-lt"/>
              <a:buAutoNum type="romanLcPeriod"/>
              <a:defRPr/>
            </a:lvl3pPr>
            <a:lvl4pPr marL="1714500" indent="-342900">
              <a:buFont typeface="+mj-lt"/>
              <a:buAutoNum type="alphaLcParenR"/>
              <a:defRPr/>
            </a:lvl4pPr>
            <a:lvl5pPr marL="2171700" indent="-342900">
              <a:buFont typeface="+mj-lt"/>
              <a:buAutoNum type="romanLcPeriod"/>
              <a:defRPr/>
            </a:lvl5pPr>
          </a:lstStyle>
          <a:p>
            <a:pPr lvl="0"/>
            <a:r>
              <a:rPr lang="en-US" dirty="0"/>
              <a:t>Edit Master text styles</a:t>
            </a:r>
          </a:p>
        </p:txBody>
      </p:sp>
      <p:sp>
        <p:nvSpPr>
          <p:cNvPr id="9" name="Content Placeholder 5">
            <a:extLst>
              <a:ext uri="{FF2B5EF4-FFF2-40B4-BE49-F238E27FC236}">
                <a16:creationId xmlns:a16="http://schemas.microsoft.com/office/drawing/2014/main" id="{8194ECFE-F64B-934A-8E18-4618E150D6E3}"/>
              </a:ext>
            </a:extLst>
          </p:cNvPr>
          <p:cNvSpPr>
            <a:spLocks noGrp="1"/>
          </p:cNvSpPr>
          <p:nvPr>
            <p:ph sz="quarter" idx="12"/>
          </p:nvPr>
        </p:nvSpPr>
        <p:spPr>
          <a:xfrm>
            <a:off x="266700" y="914400"/>
            <a:ext cx="5524501" cy="53181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6ECBEF1-8398-CF46-8F79-7FC658089D8F}"/>
              </a:ext>
            </a:extLst>
          </p:cNvPr>
          <p:cNvSpPr>
            <a:spLocks noGrp="1"/>
          </p:cNvSpPr>
          <p:nvPr>
            <p:ph type="ftr" sz="quarter" idx="13"/>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7E8DB645-2747-3F42-A932-C405346BC749}"/>
              </a:ext>
            </a:extLst>
          </p:cNvPr>
          <p:cNvSpPr>
            <a:spLocks noGrp="1"/>
          </p:cNvSpPr>
          <p:nvPr>
            <p:ph type="sldNum" sz="quarter" idx="14"/>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744440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umbered List and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3FF-76D2-344A-A522-D36162071C7D}"/>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F465933-45F1-654C-A75B-152F7D87A594}"/>
              </a:ext>
            </a:extLst>
          </p:cNvPr>
          <p:cNvSpPr>
            <a:spLocks noGrp="1"/>
          </p:cNvSpPr>
          <p:nvPr>
            <p:ph type="body" sz="quarter" idx="10"/>
          </p:nvPr>
        </p:nvSpPr>
        <p:spPr>
          <a:xfrm>
            <a:off x="266700" y="914400"/>
            <a:ext cx="5628774" cy="5318125"/>
          </a:xfrm>
          <a:prstGeom prst="rect">
            <a:avLst/>
          </a:prstGeom>
        </p:spPr>
        <p:txBody>
          <a:bodyPr/>
          <a:lstStyle>
            <a:lvl1pPr marL="457200" indent="-457200">
              <a:buClr>
                <a:schemeClr val="tx1"/>
              </a:buClr>
              <a:buFont typeface="+mj-lt"/>
              <a:buAutoNum type="arabicPeriod"/>
              <a:defRPr/>
            </a:lvl1pPr>
            <a:lvl2pPr marL="800100" indent="-342900">
              <a:buFont typeface="+mj-lt"/>
              <a:buAutoNum type="alphaLcParenR"/>
              <a:defRPr/>
            </a:lvl2pPr>
            <a:lvl3pPr marL="1257300" indent="-342900">
              <a:buFont typeface="+mj-lt"/>
              <a:buAutoNum type="romanLcPeriod"/>
              <a:defRPr/>
            </a:lvl3pPr>
            <a:lvl4pPr marL="1714500" indent="-342900">
              <a:buFont typeface="+mj-lt"/>
              <a:buAutoNum type="alphaLcParenR"/>
              <a:defRPr/>
            </a:lvl4pPr>
            <a:lvl5pPr marL="2171700" indent="-342900">
              <a:buFont typeface="+mj-lt"/>
              <a:buAutoNum type="romanLcPeriod"/>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E19CDF75-3DB1-E344-A637-BCAA753403FA}"/>
              </a:ext>
            </a:extLst>
          </p:cNvPr>
          <p:cNvSpPr>
            <a:spLocks noGrp="1"/>
          </p:cNvSpPr>
          <p:nvPr>
            <p:ph sz="quarter" idx="11"/>
          </p:nvPr>
        </p:nvSpPr>
        <p:spPr>
          <a:xfrm>
            <a:off x="6096000" y="914400"/>
            <a:ext cx="5829300" cy="531812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B0C78798-EBD3-D54D-861D-CFB7A9804152}"/>
              </a:ext>
            </a:extLst>
          </p:cNvPr>
          <p:cNvSpPr>
            <a:spLocks noGrp="1"/>
          </p:cNvSpPr>
          <p:nvPr>
            <p:ph type="ftr" sz="quarter" idx="12"/>
          </p:nvPr>
        </p:nvSpPr>
        <p:spPr/>
        <p:txBody>
          <a:bodyPr/>
          <a:lstStyle/>
          <a:p>
            <a:r>
              <a:rPr lang="en-US"/>
              <a:t>|   AMD Corporate Template   |   2018</a:t>
            </a:r>
            <a:endParaRPr lang="en-US" dirty="0"/>
          </a:p>
        </p:txBody>
      </p:sp>
      <p:sp>
        <p:nvSpPr>
          <p:cNvPr id="5" name="Slide Number Placeholder 4">
            <a:extLst>
              <a:ext uri="{FF2B5EF4-FFF2-40B4-BE49-F238E27FC236}">
                <a16:creationId xmlns:a16="http://schemas.microsoft.com/office/drawing/2014/main" id="{9B3663EF-F3CC-F64B-9704-800B52BBBEC3}"/>
              </a:ext>
            </a:extLst>
          </p:cNvPr>
          <p:cNvSpPr>
            <a:spLocks noGrp="1"/>
          </p:cNvSpPr>
          <p:nvPr>
            <p:ph type="sldNum" sz="quarter" idx="13"/>
          </p:nvPr>
        </p:nvSpPr>
        <p:spPr/>
        <p:txBody>
          <a:bodyPr/>
          <a:lstStyle/>
          <a:p>
            <a:fld id="{9BC932D5-48D2-3F48-87E1-D925B9343798}" type="slidenum">
              <a:rPr lang="en-US" smtClean="0"/>
              <a:pPr/>
              <a:t>‹#›</a:t>
            </a:fld>
            <a:endParaRPr lang="en-US" dirty="0"/>
          </a:p>
        </p:txBody>
      </p:sp>
    </p:spTree>
    <p:extLst>
      <p:ext uri="{BB962C8B-B14F-4D97-AF65-F5344CB8AC3E}">
        <p14:creationId xmlns:p14="http://schemas.microsoft.com/office/powerpoint/2010/main" val="32723484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0C29601-8E14-1541-82AD-257B4B0A10C0}"/>
              </a:ext>
            </a:extLst>
          </p:cNvPr>
          <p:cNvSpPr>
            <a:spLocks noGrp="1"/>
          </p:cNvSpPr>
          <p:nvPr>
            <p:ph type="pic" sz="quarter" idx="10"/>
          </p:nvPr>
        </p:nvSpPr>
        <p:spPr>
          <a:xfrm>
            <a:off x="0" y="0"/>
            <a:ext cx="12192000" cy="6362700"/>
          </a:xfrm>
          <a:prstGeom prst="rect">
            <a:avLst/>
          </a:prstGeom>
        </p:spPr>
        <p:txBody>
          <a:bodyPr anchor="ctr"/>
          <a:lstStyle>
            <a:lvl1pPr marL="0" indent="0" algn="ctr">
              <a:buNone/>
              <a:defRPr/>
            </a:lvl1pPr>
          </a:lstStyle>
          <a:p>
            <a:endParaRPr lang="en-US"/>
          </a:p>
        </p:txBody>
      </p:sp>
      <p:pic>
        <p:nvPicPr>
          <p:cNvPr id="8" name="Picture 7">
            <a:extLst>
              <a:ext uri="{FF2B5EF4-FFF2-40B4-BE49-F238E27FC236}">
                <a16:creationId xmlns:a16="http://schemas.microsoft.com/office/drawing/2014/main" id="{4F89796F-A7CC-DA4D-8FA4-13039414A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68341" y="6467047"/>
            <a:ext cx="607178" cy="145694"/>
          </a:xfrm>
          <a:prstGeom prst="rect">
            <a:avLst/>
          </a:prstGeom>
        </p:spPr>
      </p:pic>
      <p:sp>
        <p:nvSpPr>
          <p:cNvPr id="9" name="Slide Number Placeholder 7">
            <a:extLst>
              <a:ext uri="{FF2B5EF4-FFF2-40B4-BE49-F238E27FC236}">
                <a16:creationId xmlns:a16="http://schemas.microsoft.com/office/drawing/2014/main" id="{7D08A998-BB55-5549-A6F4-5078643DD193}"/>
              </a:ext>
            </a:extLst>
          </p:cNvPr>
          <p:cNvSpPr>
            <a:spLocks noGrp="1"/>
          </p:cNvSpPr>
          <p:nvPr>
            <p:ph type="sldNum" sz="quarter" idx="4"/>
          </p:nvPr>
        </p:nvSpPr>
        <p:spPr>
          <a:xfrm>
            <a:off x="165204" y="6442742"/>
            <a:ext cx="345990" cy="204829"/>
          </a:xfrm>
          <a:prstGeom prst="rect">
            <a:avLst/>
          </a:prstGeom>
        </p:spPr>
        <p:txBody>
          <a:bodyPr vert="horz" lIns="91440" tIns="45720" rIns="91440" bIns="45720" rtlCol="0" anchor="ctr"/>
          <a:lstStyle>
            <a:lvl1pPr algn="ctr">
              <a:defRPr sz="800" b="0" i="0">
                <a:solidFill>
                  <a:schemeClr val="accent6">
                    <a:lumMod val="25000"/>
                    <a:lumOff val="75000"/>
                  </a:schemeClr>
                </a:solidFill>
                <a:latin typeface="Arial" panose="020B0604020202020204" pitchFamily="34" charset="0"/>
              </a:defRPr>
            </a:lvl1pPr>
          </a:lstStyle>
          <a:p>
            <a:fld id="{959A88F6-A667-2F47-A1AA-6AA2965AA51F}" type="slidenum">
              <a:rPr lang="en-US" smtClean="0"/>
              <a:pPr/>
              <a:t>‹#›</a:t>
            </a:fld>
            <a:endParaRPr lang="en-US" dirty="0"/>
          </a:p>
        </p:txBody>
      </p:sp>
    </p:spTree>
    <p:extLst>
      <p:ext uri="{BB962C8B-B14F-4D97-AF65-F5344CB8AC3E}">
        <p14:creationId xmlns:p14="http://schemas.microsoft.com/office/powerpoint/2010/main" val="491218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833D0-FC88-5E42-A8BB-579304789A7E}"/>
              </a:ext>
            </a:extLst>
          </p:cNvPr>
          <p:cNvSpPr>
            <a:spLocks noGrp="1"/>
          </p:cNvSpPr>
          <p:nvPr>
            <p:ph type="title"/>
          </p:nvPr>
        </p:nvSpPr>
        <p:spPr/>
        <p:txBody>
          <a:bodyPr>
            <a:noAutofit/>
          </a:bodyPr>
          <a:lstStyle>
            <a:lvl1pPr>
              <a:defRPr sz="2800">
                <a:solidFill>
                  <a:schemeClr val="accent3"/>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89BECA3B-F6B1-F94C-83C9-1B64CFA85903}"/>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9AD1504C-0BC7-734F-9382-7D7E38D05346}"/>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Text Placeholder 5">
            <a:extLst>
              <a:ext uri="{FF2B5EF4-FFF2-40B4-BE49-F238E27FC236}">
                <a16:creationId xmlns:a16="http://schemas.microsoft.com/office/drawing/2014/main" id="{4CDD44F1-8C4B-8646-A78E-876C714D4F3C}"/>
              </a:ext>
            </a:extLst>
          </p:cNvPr>
          <p:cNvSpPr>
            <a:spLocks noGrp="1"/>
          </p:cNvSpPr>
          <p:nvPr>
            <p:ph type="body" sz="quarter" idx="12" hasCustomPrompt="1"/>
          </p:nvPr>
        </p:nvSpPr>
        <p:spPr>
          <a:xfrm>
            <a:off x="266700" y="762000"/>
            <a:ext cx="11658600" cy="3048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Tree>
    <p:extLst>
      <p:ext uri="{BB962C8B-B14F-4D97-AF65-F5344CB8AC3E}">
        <p14:creationId xmlns:p14="http://schemas.microsoft.com/office/powerpoint/2010/main" val="37416458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TA/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CB7C-E352-4D4E-9F7F-46874DDECC08}"/>
              </a:ext>
            </a:extLst>
          </p:cNvPr>
          <p:cNvSpPr>
            <a:spLocks noGrp="1"/>
          </p:cNvSpPr>
          <p:nvPr>
            <p:ph type="title"/>
          </p:nvPr>
        </p:nvSpPr>
        <p:spPr>
          <a:xfrm>
            <a:off x="266700" y="2585545"/>
            <a:ext cx="11658600" cy="2885089"/>
          </a:xfrm>
        </p:spPr>
        <p:txBody>
          <a:bodyPr anchor="t">
            <a:noAutofit/>
          </a:bodyPr>
          <a:lstStyle>
            <a:lvl1pPr algn="ctr">
              <a:defRPr sz="5400"/>
            </a:lvl1pPr>
          </a:lstStyle>
          <a:p>
            <a:r>
              <a:rPr lang="en-US" dirty="0"/>
              <a:t>Click to edit Master title style</a:t>
            </a:r>
          </a:p>
        </p:txBody>
      </p:sp>
      <p:sp>
        <p:nvSpPr>
          <p:cNvPr id="3" name="Footer Placeholder 2">
            <a:extLst>
              <a:ext uri="{FF2B5EF4-FFF2-40B4-BE49-F238E27FC236}">
                <a16:creationId xmlns:a16="http://schemas.microsoft.com/office/drawing/2014/main" id="{2DD1C1B2-D9CD-BA40-B008-1FA02FE2FF84}"/>
              </a:ext>
            </a:extLst>
          </p:cNvPr>
          <p:cNvSpPr>
            <a:spLocks noGrp="1"/>
          </p:cNvSpPr>
          <p:nvPr>
            <p:ph type="ftr" sz="quarter" idx="10"/>
          </p:nvPr>
        </p:nvSpPr>
        <p:spPr/>
        <p:txBody>
          <a:bodyPr/>
          <a:lstStyle/>
          <a:p>
            <a:r>
              <a:rPr lang="en-US"/>
              <a:t>|   AMD Corporate Template   |   2018</a:t>
            </a:r>
            <a:endParaRPr lang="en-US" dirty="0"/>
          </a:p>
        </p:txBody>
      </p:sp>
      <p:sp>
        <p:nvSpPr>
          <p:cNvPr id="4" name="Slide Number Placeholder 3">
            <a:extLst>
              <a:ext uri="{FF2B5EF4-FFF2-40B4-BE49-F238E27FC236}">
                <a16:creationId xmlns:a16="http://schemas.microsoft.com/office/drawing/2014/main" id="{DA4B7E99-3AC0-5F4E-A36B-6748C8484BAA}"/>
              </a:ext>
            </a:extLst>
          </p:cNvPr>
          <p:cNvSpPr>
            <a:spLocks noGrp="1"/>
          </p:cNvSpPr>
          <p:nvPr>
            <p:ph type="sldNum" sz="quarter" idx="11"/>
          </p:nvPr>
        </p:nvSpPr>
        <p:spPr/>
        <p:txBody>
          <a:bodyPr/>
          <a:lstStyle/>
          <a:p>
            <a:fld id="{9BC932D5-48D2-3F48-87E1-D925B9343798}" type="slidenum">
              <a:rPr lang="en-US" smtClean="0"/>
              <a:pPr/>
              <a:t>‹#›</a:t>
            </a:fld>
            <a:endParaRPr lang="en-US" dirty="0"/>
          </a:p>
        </p:txBody>
      </p:sp>
      <p:cxnSp>
        <p:nvCxnSpPr>
          <p:cNvPr id="5" name="Straight Connector 4">
            <a:extLst>
              <a:ext uri="{FF2B5EF4-FFF2-40B4-BE49-F238E27FC236}">
                <a16:creationId xmlns:a16="http://schemas.microsoft.com/office/drawing/2014/main" id="{73DA2AA2-7CAA-DB4D-A411-C5A9DCE28B0E}"/>
              </a:ext>
            </a:extLst>
          </p:cNvPr>
          <p:cNvCxnSpPr>
            <a:cxnSpLocks/>
          </p:cNvCxnSpPr>
          <p:nvPr userDrawn="1"/>
        </p:nvCxnSpPr>
        <p:spPr>
          <a:xfrm>
            <a:off x="4269358" y="2219644"/>
            <a:ext cx="3653285" cy="0"/>
          </a:xfrm>
          <a:prstGeom prst="line">
            <a:avLst/>
          </a:prstGeom>
          <a:ln w="25400">
            <a:gradFill flip="none" rotWithShape="1">
              <a:gsLst>
                <a:gs pos="0">
                  <a:schemeClr val="bg1"/>
                </a:gs>
                <a:gs pos="50000">
                  <a:schemeClr val="accent3"/>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45E79E-9005-AD4D-8238-DEFA6A4DD3A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004051" y="1301288"/>
            <a:ext cx="2183898" cy="524032"/>
          </a:xfrm>
          <a:prstGeom prst="rect">
            <a:avLst/>
          </a:prstGeom>
        </p:spPr>
      </p:pic>
    </p:spTree>
    <p:extLst>
      <p:ext uri="{BB962C8B-B14F-4D97-AF65-F5344CB8AC3E}">
        <p14:creationId xmlns:p14="http://schemas.microsoft.com/office/powerpoint/2010/main" val="3308223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up Picture and Content">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BE0472A0-F475-1945-B2FC-1F6488A2963C}"/>
              </a:ext>
            </a:extLst>
          </p:cNvPr>
          <p:cNvSpPr>
            <a:spLocks noGrp="1"/>
          </p:cNvSpPr>
          <p:nvPr>
            <p:ph type="body" sz="quarter" idx="10" hasCustomPrompt="1"/>
          </p:nvPr>
        </p:nvSpPr>
        <p:spPr>
          <a:xfrm>
            <a:off x="266700"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ONE</a:t>
            </a:r>
          </a:p>
        </p:txBody>
      </p:sp>
      <p:sp>
        <p:nvSpPr>
          <p:cNvPr id="24" name="Text Placeholder 3">
            <a:extLst>
              <a:ext uri="{FF2B5EF4-FFF2-40B4-BE49-F238E27FC236}">
                <a16:creationId xmlns:a16="http://schemas.microsoft.com/office/drawing/2014/main" id="{123B6D2F-DAAD-1348-9E52-909F728E9077}"/>
              </a:ext>
            </a:extLst>
          </p:cNvPr>
          <p:cNvSpPr>
            <a:spLocks noGrp="1"/>
          </p:cNvSpPr>
          <p:nvPr>
            <p:ph type="body" sz="quarter" idx="11" hasCustomPrompt="1"/>
          </p:nvPr>
        </p:nvSpPr>
        <p:spPr>
          <a:xfrm>
            <a:off x="4217462"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TWO</a:t>
            </a:r>
          </a:p>
        </p:txBody>
      </p:sp>
      <p:sp>
        <p:nvSpPr>
          <p:cNvPr id="25" name="Text Placeholder 3">
            <a:extLst>
              <a:ext uri="{FF2B5EF4-FFF2-40B4-BE49-F238E27FC236}">
                <a16:creationId xmlns:a16="http://schemas.microsoft.com/office/drawing/2014/main" id="{6D8CC37A-118C-6048-9F34-F887298875E9}"/>
              </a:ext>
            </a:extLst>
          </p:cNvPr>
          <p:cNvSpPr>
            <a:spLocks noGrp="1"/>
          </p:cNvSpPr>
          <p:nvPr>
            <p:ph type="body" sz="quarter" idx="12" hasCustomPrompt="1"/>
          </p:nvPr>
        </p:nvSpPr>
        <p:spPr>
          <a:xfrm>
            <a:off x="8168224" y="914400"/>
            <a:ext cx="3757076" cy="688975"/>
          </a:xfrm>
          <a:prstGeom prst="rect">
            <a:avLst/>
          </a:prstGeom>
        </p:spPr>
        <p:txBody>
          <a:bodyPr lIns="0" rIns="0" anchor="ctr">
            <a:normAutofit/>
          </a:bodyPr>
          <a:lstStyle>
            <a:lvl1pPr marL="0" indent="0">
              <a:buNone/>
              <a:defRPr sz="2000" b="1" i="0" cap="all" baseline="0">
                <a:solidFill>
                  <a:schemeClr val="tx1"/>
                </a:solidFill>
                <a:latin typeface="Klavika Regular" panose="020B0506040000020004" pitchFamily="34" charset="0"/>
                <a:cs typeface="Arial" panose="020B0604020202020204" pitchFamily="34" charset="0"/>
              </a:defRPr>
            </a:lvl1pPr>
          </a:lstStyle>
          <a:p>
            <a:pPr lvl="0"/>
            <a:r>
              <a:rPr lang="en-US" dirty="0"/>
              <a:t>TITLE THREE</a:t>
            </a:r>
          </a:p>
        </p:txBody>
      </p:sp>
      <p:sp>
        <p:nvSpPr>
          <p:cNvPr id="22" name="Picture Placeholder 2">
            <a:extLst>
              <a:ext uri="{FF2B5EF4-FFF2-40B4-BE49-F238E27FC236}">
                <a16:creationId xmlns:a16="http://schemas.microsoft.com/office/drawing/2014/main" id="{629CDEAC-1783-6242-BF32-8458EC2C292F}"/>
              </a:ext>
            </a:extLst>
          </p:cNvPr>
          <p:cNvSpPr>
            <a:spLocks noGrp="1"/>
          </p:cNvSpPr>
          <p:nvPr>
            <p:ph type="pic" sz="quarter" idx="16"/>
          </p:nvPr>
        </p:nvSpPr>
        <p:spPr>
          <a:xfrm>
            <a:off x="266700" y="1969160"/>
            <a:ext cx="3757076" cy="1717675"/>
          </a:xfrm>
          <a:prstGeom prst="rect">
            <a:avLst/>
          </a:prstGeom>
        </p:spPr>
        <p:txBody>
          <a:bodyPr anchor="ctr"/>
          <a:lstStyle>
            <a:lvl1pPr marL="0" indent="0" algn="ctr">
              <a:buNone/>
              <a:defRPr/>
            </a:lvl1pPr>
          </a:lstStyle>
          <a:p>
            <a:r>
              <a:rPr lang="en-US"/>
              <a:t>Click icon to add picture</a:t>
            </a:r>
          </a:p>
        </p:txBody>
      </p:sp>
      <p:sp>
        <p:nvSpPr>
          <p:cNvPr id="26" name="Picture Placeholder 2">
            <a:extLst>
              <a:ext uri="{FF2B5EF4-FFF2-40B4-BE49-F238E27FC236}">
                <a16:creationId xmlns:a16="http://schemas.microsoft.com/office/drawing/2014/main" id="{C7CC4949-954B-9645-ABDF-4D9205ABFDB0}"/>
              </a:ext>
            </a:extLst>
          </p:cNvPr>
          <p:cNvSpPr>
            <a:spLocks noGrp="1"/>
          </p:cNvSpPr>
          <p:nvPr>
            <p:ph type="pic" sz="quarter" idx="17"/>
          </p:nvPr>
        </p:nvSpPr>
        <p:spPr>
          <a:xfrm>
            <a:off x="4217462" y="1969160"/>
            <a:ext cx="3757076" cy="1717675"/>
          </a:xfrm>
          <a:prstGeom prst="rect">
            <a:avLst/>
          </a:prstGeom>
        </p:spPr>
        <p:txBody>
          <a:bodyPr anchor="ctr"/>
          <a:lstStyle>
            <a:lvl1pPr marL="0" indent="0" algn="ctr">
              <a:buNone/>
              <a:defRPr/>
            </a:lvl1pPr>
          </a:lstStyle>
          <a:p>
            <a:r>
              <a:rPr lang="en-US"/>
              <a:t>Click icon to add picture</a:t>
            </a:r>
          </a:p>
        </p:txBody>
      </p:sp>
      <p:sp>
        <p:nvSpPr>
          <p:cNvPr id="27" name="Picture Placeholder 2">
            <a:extLst>
              <a:ext uri="{FF2B5EF4-FFF2-40B4-BE49-F238E27FC236}">
                <a16:creationId xmlns:a16="http://schemas.microsoft.com/office/drawing/2014/main" id="{7CAD552D-B6A0-D54B-9CA5-E362B6E4F485}"/>
              </a:ext>
            </a:extLst>
          </p:cNvPr>
          <p:cNvSpPr>
            <a:spLocks noGrp="1"/>
          </p:cNvSpPr>
          <p:nvPr>
            <p:ph type="pic" sz="quarter" idx="18"/>
          </p:nvPr>
        </p:nvSpPr>
        <p:spPr>
          <a:xfrm>
            <a:off x="8168224" y="1950110"/>
            <a:ext cx="3757076" cy="1717675"/>
          </a:xfrm>
          <a:prstGeom prst="rect">
            <a:avLst/>
          </a:prstGeom>
        </p:spPr>
        <p:txBody>
          <a:bodyPr anchor="ctr"/>
          <a:lstStyle>
            <a:lvl1pPr marL="0" indent="0"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8617BDB0-4812-3145-85E4-C3FF4E05FBD8}"/>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Table Placeholder 3">
            <a:extLst>
              <a:ext uri="{FF2B5EF4-FFF2-40B4-BE49-F238E27FC236}">
                <a16:creationId xmlns:a16="http://schemas.microsoft.com/office/drawing/2014/main" id="{A058B6F3-1E50-7541-930D-88878D2F3598}"/>
              </a:ext>
            </a:extLst>
          </p:cNvPr>
          <p:cNvSpPr>
            <a:spLocks noGrp="1"/>
          </p:cNvSpPr>
          <p:nvPr>
            <p:ph type="tbl" sz="quarter" idx="19" hasCustomPrompt="1"/>
          </p:nvPr>
        </p:nvSpPr>
        <p:spPr>
          <a:xfrm>
            <a:off x="266700" y="3949700"/>
            <a:ext cx="11658599" cy="2146300"/>
          </a:xfrm>
        </p:spPr>
        <p:txBody>
          <a:bodyPr anchor="ctr"/>
          <a:lstStyle>
            <a:lvl1pPr marL="0" indent="0" algn="ctr">
              <a:buNone/>
              <a:defRPr/>
            </a:lvl1pPr>
          </a:lstStyle>
          <a:p>
            <a:r>
              <a:rPr lang="en-US" dirty="0"/>
              <a:t>Description for images</a:t>
            </a:r>
          </a:p>
        </p:txBody>
      </p:sp>
      <p:sp>
        <p:nvSpPr>
          <p:cNvPr id="5" name="Slide Number Placeholder 4">
            <a:extLst>
              <a:ext uri="{FF2B5EF4-FFF2-40B4-BE49-F238E27FC236}">
                <a16:creationId xmlns:a16="http://schemas.microsoft.com/office/drawing/2014/main" id="{6143F2F1-B7A0-1445-8956-F798117B5E28}"/>
              </a:ext>
            </a:extLst>
          </p:cNvPr>
          <p:cNvSpPr>
            <a:spLocks noGrp="1"/>
          </p:cNvSpPr>
          <p:nvPr>
            <p:ph type="sldNum" sz="quarter" idx="21"/>
          </p:nvPr>
        </p:nvSpPr>
        <p:spPr/>
        <p:txBody>
          <a:bodyPr/>
          <a:lstStyle/>
          <a:p>
            <a:fld id="{9BC932D5-48D2-3F48-87E1-D925B9343798}" type="slidenum">
              <a:rPr lang="en-US" smtClean="0"/>
              <a:pPr/>
              <a:t>‹#›</a:t>
            </a:fld>
            <a:endParaRPr lang="en-US" dirty="0"/>
          </a:p>
        </p:txBody>
      </p:sp>
      <p:sp>
        <p:nvSpPr>
          <p:cNvPr id="12" name="Footer Placeholder 4">
            <a:extLst>
              <a:ext uri="{FF2B5EF4-FFF2-40B4-BE49-F238E27FC236}">
                <a16:creationId xmlns:a16="http://schemas.microsoft.com/office/drawing/2014/main" id="{F62A8E9B-6AFD-4B2A-AB34-ED6498B5C218}"/>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600254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MD Log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B783BA-A6C4-3741-B987-22A81C07601E}"/>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E6261371-43AC-7A4F-ACF2-299BE472945C}"/>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833381" y="2646126"/>
            <a:ext cx="6525239" cy="1565748"/>
          </a:xfrm>
          <a:prstGeom prst="rect">
            <a:avLst/>
          </a:prstGeom>
        </p:spPr>
      </p:pic>
    </p:spTree>
    <p:extLst>
      <p:ext uri="{BB962C8B-B14F-4D97-AF65-F5344CB8AC3E}">
        <p14:creationId xmlns:p14="http://schemas.microsoft.com/office/powerpoint/2010/main" val="484730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62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Table with Callout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839504D7-8996-7340-9EF2-96D8F3DA6EB0}"/>
              </a:ext>
            </a:extLst>
          </p:cNvPr>
          <p:cNvSpPr>
            <a:spLocks noGrp="1"/>
          </p:cNvSpPr>
          <p:nvPr>
            <p:ph sz="quarter" idx="14"/>
          </p:nvPr>
        </p:nvSpPr>
        <p:spPr>
          <a:xfrm>
            <a:off x="3619501" y="914400"/>
            <a:ext cx="8305800" cy="5448300"/>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E2DE31BD-F080-6142-8555-FE89F233DD05}"/>
              </a:ext>
            </a:extLst>
          </p:cNvPr>
          <p:cNvSpPr>
            <a:spLocks noGrp="1"/>
          </p:cNvSpPr>
          <p:nvPr>
            <p:ph type="title"/>
          </p:nvPr>
        </p:nvSpPr>
        <p:spPr>
          <a:xfrm>
            <a:off x="266700" y="266700"/>
            <a:ext cx="11658600" cy="436259"/>
          </a:xfrm>
        </p:spPr>
        <p:txBody>
          <a:bodyPr/>
          <a:lstStyle>
            <a:lvl1pPr>
              <a:defRPr>
                <a:solidFill>
                  <a:schemeClr val="accent1"/>
                </a:solidFill>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9FDD5036-F78A-2040-9D0C-71FE497F3624}"/>
              </a:ext>
            </a:extLst>
          </p:cNvPr>
          <p:cNvSpPr>
            <a:spLocks noGrp="1"/>
          </p:cNvSpPr>
          <p:nvPr>
            <p:ph type="body" sz="quarter" idx="15"/>
          </p:nvPr>
        </p:nvSpPr>
        <p:spPr>
          <a:xfrm>
            <a:off x="266701" y="1175494"/>
            <a:ext cx="2996822" cy="1434220"/>
          </a:xfrm>
          <a:prstGeom prst="rect">
            <a:avLst/>
          </a:prstGeom>
        </p:spPr>
        <p:txBody>
          <a:bodyPr>
            <a:normAutofit/>
          </a:bodyPr>
          <a:lstStyle>
            <a:lvl1pPr marL="0" indent="0">
              <a:buNone/>
              <a:defRPr sz="2000">
                <a:solidFill>
                  <a:schemeClr val="tx1"/>
                </a:solidFill>
              </a:defRPr>
            </a:lvl1pPr>
          </a:lstStyle>
          <a:p>
            <a:pPr lvl="0"/>
            <a:r>
              <a:rPr lang="en-US"/>
              <a:t>Click to edit Master text styles</a:t>
            </a:r>
          </a:p>
        </p:txBody>
      </p:sp>
      <p:sp>
        <p:nvSpPr>
          <p:cNvPr id="16" name="Text Placeholder 2">
            <a:extLst>
              <a:ext uri="{FF2B5EF4-FFF2-40B4-BE49-F238E27FC236}">
                <a16:creationId xmlns:a16="http://schemas.microsoft.com/office/drawing/2014/main" id="{449074D6-4099-074E-AEC0-50D243D68553}"/>
              </a:ext>
            </a:extLst>
          </p:cNvPr>
          <p:cNvSpPr>
            <a:spLocks noGrp="1"/>
          </p:cNvSpPr>
          <p:nvPr>
            <p:ph type="body" sz="quarter" idx="16" hasCustomPrompt="1"/>
          </p:nvPr>
        </p:nvSpPr>
        <p:spPr>
          <a:xfrm>
            <a:off x="266700" y="3458873"/>
            <a:ext cx="2996822" cy="578334"/>
          </a:xfrm>
          <a:prstGeom prst="rect">
            <a:avLst/>
          </a:prstGeom>
        </p:spPr>
        <p:txBody>
          <a:bodyPr>
            <a:normAutofit/>
          </a:bodyPr>
          <a:lstStyle>
            <a:lvl1pPr marL="0" indent="0">
              <a:buNone/>
              <a:defRPr sz="4400" b="1" i="0" cap="all" baseline="0">
                <a:solidFill>
                  <a:schemeClr val="accent1"/>
                </a:solidFill>
                <a:latin typeface="Klavika Bold" panose="020B0806040000020004" pitchFamily="34" charset="0"/>
              </a:defRPr>
            </a:lvl1pPr>
          </a:lstStyle>
          <a:p>
            <a:pPr lvl="0"/>
            <a:r>
              <a:rPr lang="en-US" dirty="0"/>
              <a:t>XX%</a:t>
            </a:r>
          </a:p>
        </p:txBody>
      </p:sp>
      <p:sp>
        <p:nvSpPr>
          <p:cNvPr id="17" name="Text Placeholder 2">
            <a:extLst>
              <a:ext uri="{FF2B5EF4-FFF2-40B4-BE49-F238E27FC236}">
                <a16:creationId xmlns:a16="http://schemas.microsoft.com/office/drawing/2014/main" id="{F2DEA95D-6470-5E40-85F8-3913944B6C7C}"/>
              </a:ext>
            </a:extLst>
          </p:cNvPr>
          <p:cNvSpPr>
            <a:spLocks noGrp="1"/>
          </p:cNvSpPr>
          <p:nvPr>
            <p:ph type="body" sz="quarter" idx="17" hasCustomPrompt="1"/>
          </p:nvPr>
        </p:nvSpPr>
        <p:spPr>
          <a:xfrm>
            <a:off x="266701" y="4121148"/>
            <a:ext cx="2996822" cy="501533"/>
          </a:xfrm>
          <a:prstGeom prst="rect">
            <a:avLst/>
          </a:prstGeom>
        </p:spPr>
        <p:txBody>
          <a:bodyPr>
            <a:noAutofit/>
          </a:bodyPr>
          <a:lstStyle>
            <a:lvl1pPr marL="0" indent="0">
              <a:buNone/>
              <a:defRPr sz="1800" cap="all" baseline="0">
                <a:solidFill>
                  <a:schemeClr val="tx1"/>
                </a:solidFill>
              </a:defRPr>
            </a:lvl1pPr>
          </a:lstStyle>
          <a:p>
            <a:pPr lvl="0"/>
            <a:r>
              <a:rPr lang="en-US" dirty="0"/>
              <a:t>EDIT MASTER TEXT STYLES</a:t>
            </a:r>
          </a:p>
        </p:txBody>
      </p:sp>
      <p:sp>
        <p:nvSpPr>
          <p:cNvPr id="18" name="Text Placeholder 2">
            <a:extLst>
              <a:ext uri="{FF2B5EF4-FFF2-40B4-BE49-F238E27FC236}">
                <a16:creationId xmlns:a16="http://schemas.microsoft.com/office/drawing/2014/main" id="{AB80E459-CCDB-E448-9B79-EBEA83FE11FE}"/>
              </a:ext>
            </a:extLst>
          </p:cNvPr>
          <p:cNvSpPr>
            <a:spLocks noGrp="1"/>
          </p:cNvSpPr>
          <p:nvPr>
            <p:ph type="body" sz="quarter" idx="18" hasCustomPrompt="1"/>
          </p:nvPr>
        </p:nvSpPr>
        <p:spPr>
          <a:xfrm>
            <a:off x="266700" y="4856532"/>
            <a:ext cx="2996822" cy="578334"/>
          </a:xfrm>
          <a:prstGeom prst="rect">
            <a:avLst/>
          </a:prstGeom>
        </p:spPr>
        <p:txBody>
          <a:bodyPr>
            <a:normAutofit/>
          </a:bodyPr>
          <a:lstStyle>
            <a:lvl1pPr marL="0" indent="0">
              <a:buNone/>
              <a:defRPr sz="4400" b="1" i="0" cap="all" baseline="0">
                <a:solidFill>
                  <a:schemeClr val="accent1"/>
                </a:solidFill>
                <a:latin typeface="Klavika Bold" panose="020B0806040000020004" pitchFamily="34" charset="0"/>
              </a:defRPr>
            </a:lvl1pPr>
          </a:lstStyle>
          <a:p>
            <a:pPr lvl="0"/>
            <a:r>
              <a:rPr lang="en-US" dirty="0"/>
              <a:t>XX%</a:t>
            </a:r>
          </a:p>
        </p:txBody>
      </p:sp>
      <p:sp>
        <p:nvSpPr>
          <p:cNvPr id="21" name="Text Placeholder 2">
            <a:extLst>
              <a:ext uri="{FF2B5EF4-FFF2-40B4-BE49-F238E27FC236}">
                <a16:creationId xmlns:a16="http://schemas.microsoft.com/office/drawing/2014/main" id="{C55A9135-AFAA-E148-9174-E4C19E103EAE}"/>
              </a:ext>
            </a:extLst>
          </p:cNvPr>
          <p:cNvSpPr>
            <a:spLocks noGrp="1"/>
          </p:cNvSpPr>
          <p:nvPr>
            <p:ph type="body" sz="quarter" idx="19" hasCustomPrompt="1"/>
          </p:nvPr>
        </p:nvSpPr>
        <p:spPr>
          <a:xfrm>
            <a:off x="266701" y="5518807"/>
            <a:ext cx="2996822" cy="501533"/>
          </a:xfrm>
          <a:prstGeom prst="rect">
            <a:avLst/>
          </a:prstGeom>
        </p:spPr>
        <p:txBody>
          <a:bodyPr>
            <a:noAutofit/>
          </a:bodyPr>
          <a:lstStyle>
            <a:lvl1pPr marL="0" indent="0">
              <a:buNone/>
              <a:defRPr sz="1800" cap="all" baseline="0">
                <a:solidFill>
                  <a:schemeClr val="tx1"/>
                </a:solidFill>
              </a:defRPr>
            </a:lvl1pPr>
          </a:lstStyle>
          <a:p>
            <a:pPr lvl="0"/>
            <a:r>
              <a:rPr lang="en-US" dirty="0"/>
              <a:t>EDIT MASTER TEXT STYLES</a:t>
            </a:r>
          </a:p>
        </p:txBody>
      </p:sp>
      <p:sp>
        <p:nvSpPr>
          <p:cNvPr id="5" name="Slide Number Placeholder 4">
            <a:extLst>
              <a:ext uri="{FF2B5EF4-FFF2-40B4-BE49-F238E27FC236}">
                <a16:creationId xmlns:a16="http://schemas.microsoft.com/office/drawing/2014/main" id="{6F25D493-5050-254B-80EE-E5BAA8651349}"/>
              </a:ext>
            </a:extLst>
          </p:cNvPr>
          <p:cNvSpPr>
            <a:spLocks noGrp="1"/>
          </p:cNvSpPr>
          <p:nvPr>
            <p:ph type="sldNum" sz="quarter" idx="21"/>
          </p:nvPr>
        </p:nvSpPr>
        <p:spPr/>
        <p:txBody>
          <a:bodyPr/>
          <a:lstStyle/>
          <a:p>
            <a:fld id="{9BC932D5-48D2-3F48-87E1-D925B9343798}" type="slidenum">
              <a:rPr lang="en-US" smtClean="0"/>
              <a:pPr/>
              <a:t>‹#›</a:t>
            </a:fld>
            <a:endParaRPr lang="en-US" dirty="0"/>
          </a:p>
        </p:txBody>
      </p:sp>
      <p:sp>
        <p:nvSpPr>
          <p:cNvPr id="11" name="Footer Placeholder 4">
            <a:extLst>
              <a:ext uri="{FF2B5EF4-FFF2-40B4-BE49-F238E27FC236}">
                <a16:creationId xmlns:a16="http://schemas.microsoft.com/office/drawing/2014/main" id="{EA410372-44AD-4C85-B899-59CCEC19B5B2}"/>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3670469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duct Fea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3A3D-E4FC-4C4D-AA53-C5A6D8F5116E}"/>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0552E43B-83EF-874B-A0F4-DA30DAE9C3EB}"/>
              </a:ext>
            </a:extLst>
          </p:cNvPr>
          <p:cNvSpPr>
            <a:spLocks noGrp="1"/>
          </p:cNvSpPr>
          <p:nvPr>
            <p:ph type="sldNum" sz="quarter" idx="11"/>
          </p:nvPr>
        </p:nvSpPr>
        <p:spPr/>
        <p:txBody>
          <a:bodyPr/>
          <a:lstStyle/>
          <a:p>
            <a:fld id="{9BC932D5-48D2-3F48-87E1-D925B9343798}" type="slidenum">
              <a:rPr lang="en-US" smtClean="0"/>
              <a:pPr/>
              <a:t>‹#›</a:t>
            </a:fld>
            <a:endParaRPr lang="en-US" dirty="0"/>
          </a:p>
        </p:txBody>
      </p:sp>
      <p:sp>
        <p:nvSpPr>
          <p:cNvPr id="6" name="Picture Placeholder 5">
            <a:extLst>
              <a:ext uri="{FF2B5EF4-FFF2-40B4-BE49-F238E27FC236}">
                <a16:creationId xmlns:a16="http://schemas.microsoft.com/office/drawing/2014/main" id="{0EBD956E-82B8-644B-9943-1C81BBF1CAFE}"/>
              </a:ext>
            </a:extLst>
          </p:cNvPr>
          <p:cNvSpPr>
            <a:spLocks noGrp="1"/>
          </p:cNvSpPr>
          <p:nvPr>
            <p:ph type="pic" sz="quarter" idx="12" hasCustomPrompt="1"/>
          </p:nvPr>
        </p:nvSpPr>
        <p:spPr>
          <a:xfrm>
            <a:off x="266700" y="914400"/>
            <a:ext cx="5829300" cy="5448300"/>
          </a:xfrm>
        </p:spPr>
        <p:txBody>
          <a:bodyPr anchor="ctr"/>
          <a:lstStyle>
            <a:lvl1pPr marL="0" indent="0" algn="ctr">
              <a:buNone/>
              <a:defRPr/>
            </a:lvl1pPr>
          </a:lstStyle>
          <a:p>
            <a:r>
              <a:rPr lang="en-US" dirty="0"/>
              <a:t>Product Picture</a:t>
            </a:r>
          </a:p>
        </p:txBody>
      </p:sp>
      <p:sp>
        <p:nvSpPr>
          <p:cNvPr id="8" name="Table Placeholder 7">
            <a:extLst>
              <a:ext uri="{FF2B5EF4-FFF2-40B4-BE49-F238E27FC236}">
                <a16:creationId xmlns:a16="http://schemas.microsoft.com/office/drawing/2014/main" id="{ACB04B48-1620-0845-9615-CC2B91B34E9F}"/>
              </a:ext>
            </a:extLst>
          </p:cNvPr>
          <p:cNvSpPr>
            <a:spLocks noGrp="1"/>
          </p:cNvSpPr>
          <p:nvPr>
            <p:ph type="tbl" sz="quarter" idx="13" hasCustomPrompt="1"/>
          </p:nvPr>
        </p:nvSpPr>
        <p:spPr>
          <a:xfrm>
            <a:off x="6326188" y="914400"/>
            <a:ext cx="5599112" cy="5448300"/>
          </a:xfrm>
        </p:spPr>
        <p:txBody>
          <a:bodyPr anchor="ctr"/>
          <a:lstStyle>
            <a:lvl1pPr marL="0" indent="0" algn="ctr">
              <a:buNone/>
              <a:defRPr/>
            </a:lvl1pPr>
          </a:lstStyle>
          <a:p>
            <a:r>
              <a:rPr lang="en-US" dirty="0"/>
              <a:t>Product features list</a:t>
            </a:r>
          </a:p>
        </p:txBody>
      </p:sp>
      <p:sp>
        <p:nvSpPr>
          <p:cNvPr id="7" name="Footer Placeholder 4">
            <a:extLst>
              <a:ext uri="{FF2B5EF4-FFF2-40B4-BE49-F238E27FC236}">
                <a16:creationId xmlns:a16="http://schemas.microsoft.com/office/drawing/2014/main" id="{CBAD1057-31B6-4CB2-9A75-3D64FA40B815}"/>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807206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Full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3C9CD-CEB4-6749-878D-F8E61EC7FB62}"/>
              </a:ext>
            </a:extLst>
          </p:cNvPr>
          <p:cNvSpPr>
            <a:spLocks noGrp="1"/>
          </p:cNvSpPr>
          <p:nvPr>
            <p:ph type="title"/>
          </p:nvPr>
        </p:nvSpPr>
        <p:spPr/>
        <p:txBody>
          <a:bodyPr>
            <a:noAutofit/>
          </a:bodyPr>
          <a:lstStyle>
            <a:lvl1pPr>
              <a:defRPr sz="2800">
                <a:solidFill>
                  <a:schemeClr val="accent1"/>
                </a:solidFill>
              </a:defRPr>
            </a:lvl1p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BDC00CF4-3647-9142-A97E-5B77428DAD21}"/>
              </a:ext>
            </a:extLst>
          </p:cNvPr>
          <p:cNvSpPr>
            <a:spLocks noGrp="1"/>
          </p:cNvSpPr>
          <p:nvPr>
            <p:ph sz="quarter" idx="10"/>
          </p:nvPr>
        </p:nvSpPr>
        <p:spPr>
          <a:xfrm>
            <a:off x="266700" y="914400"/>
            <a:ext cx="11658600" cy="54483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94E889B6-A0D8-F246-951C-FE4F9EBCDDCA}"/>
              </a:ext>
            </a:extLst>
          </p:cNvPr>
          <p:cNvSpPr>
            <a:spLocks noGrp="1"/>
          </p:cNvSpPr>
          <p:nvPr>
            <p:ph type="sldNum" sz="quarter" idx="12"/>
          </p:nvPr>
        </p:nvSpPr>
        <p:spPr/>
        <p:txBody>
          <a:bodyPr/>
          <a:lstStyle/>
          <a:p>
            <a:fld id="{9BC932D5-48D2-3F48-87E1-D925B9343798}" type="slidenum">
              <a:rPr lang="en-US" smtClean="0"/>
              <a:pPr/>
              <a:t>‹#›</a:t>
            </a:fld>
            <a:endParaRPr lang="en-US" dirty="0"/>
          </a:p>
        </p:txBody>
      </p:sp>
      <p:sp>
        <p:nvSpPr>
          <p:cNvPr id="7" name="Footer Placeholder 4">
            <a:extLst>
              <a:ext uri="{FF2B5EF4-FFF2-40B4-BE49-F238E27FC236}">
                <a16:creationId xmlns:a16="http://schemas.microsoft.com/office/drawing/2014/main" id="{44FECEA3-A119-4C37-8F58-26ECAD72FA67}"/>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3740244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9" name="Picture Placeholder 8">
            <a:extLst>
              <a:ext uri="{FF2B5EF4-FFF2-40B4-BE49-F238E27FC236}">
                <a16:creationId xmlns:a16="http://schemas.microsoft.com/office/drawing/2014/main" id="{30020CC3-51C8-F741-BD32-2904D6558348}"/>
              </a:ext>
            </a:extLst>
          </p:cNvPr>
          <p:cNvSpPr>
            <a:spLocks noGrp="1"/>
          </p:cNvSpPr>
          <p:nvPr>
            <p:ph type="pic" sz="quarter" idx="11"/>
          </p:nvPr>
        </p:nvSpPr>
        <p:spPr>
          <a:xfrm>
            <a:off x="6509981" y="266700"/>
            <a:ext cx="5415319" cy="6000285"/>
          </a:xfrm>
          <a:prstGeom prst="rect">
            <a:avLst/>
          </a:prstGeom>
        </p:spPr>
        <p:txBody>
          <a:bodyPr anchor="ctr"/>
          <a:lstStyle>
            <a:lvl1pPr marL="0" indent="0" algn="ctr">
              <a:buNone/>
              <a:defRPr/>
            </a:lvl1pPr>
          </a:lstStyle>
          <a:p>
            <a:r>
              <a:rPr lang="en-US"/>
              <a:t>Click icon to add picture</a:t>
            </a:r>
          </a:p>
        </p:txBody>
      </p:sp>
      <p:sp>
        <p:nvSpPr>
          <p:cNvPr id="20" name="Text Placeholder 2">
            <a:extLst>
              <a:ext uri="{FF2B5EF4-FFF2-40B4-BE49-F238E27FC236}">
                <a16:creationId xmlns:a16="http://schemas.microsoft.com/office/drawing/2014/main" id="{F1DF5726-1147-D34E-80F1-0936FC4C4A3C}"/>
              </a:ext>
            </a:extLst>
          </p:cNvPr>
          <p:cNvSpPr>
            <a:spLocks noGrp="1"/>
          </p:cNvSpPr>
          <p:nvPr>
            <p:ph type="body" sz="quarter" idx="14"/>
          </p:nvPr>
        </p:nvSpPr>
        <p:spPr>
          <a:xfrm>
            <a:off x="266700" y="914400"/>
            <a:ext cx="6001060" cy="5352585"/>
          </a:xfrm>
          <a:prstGeom prst="rect">
            <a:avLst/>
          </a:prstGeo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3">
            <a:extLst>
              <a:ext uri="{FF2B5EF4-FFF2-40B4-BE49-F238E27FC236}">
                <a16:creationId xmlns:a16="http://schemas.microsoft.com/office/drawing/2014/main" id="{DCBC74F1-D998-184C-95A9-D7C31AB27659}"/>
              </a:ext>
            </a:extLst>
          </p:cNvPr>
          <p:cNvSpPr>
            <a:spLocks noGrp="1"/>
          </p:cNvSpPr>
          <p:nvPr>
            <p:ph type="title"/>
          </p:nvPr>
        </p:nvSpPr>
        <p:spPr>
          <a:xfrm>
            <a:off x="266700" y="266701"/>
            <a:ext cx="6001060" cy="419100"/>
          </a:xfrm>
          <a:prstGeom prst="rect">
            <a:avLst/>
          </a:prstGeom>
        </p:spPr>
        <p:txBody>
          <a:bodyPr>
            <a:noAutofit/>
          </a:bodyPr>
          <a:lstStyle>
            <a:lvl1pPr algn="l">
              <a:defRPr sz="2800" b="0" i="0" cap="none" baseline="0">
                <a:solidFill>
                  <a:schemeClr val="accent1"/>
                </a:solidFill>
                <a:latin typeface="Klavika Regular" panose="020B0506040000020004" pitchFamily="34" charset="0"/>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F189EFD3-6613-3F4D-AF4C-47BEFE8A6448}"/>
              </a:ext>
            </a:extLst>
          </p:cNvPr>
          <p:cNvSpPr>
            <a:spLocks noGrp="1"/>
          </p:cNvSpPr>
          <p:nvPr>
            <p:ph type="sldNum" sz="quarter" idx="16"/>
          </p:nvPr>
        </p:nvSpPr>
        <p:spPr/>
        <p:txBody>
          <a:bodyPr/>
          <a:lstStyle/>
          <a:p>
            <a:fld id="{9BC932D5-48D2-3F48-87E1-D925B9343798}" type="slidenum">
              <a:rPr lang="en-US" smtClean="0"/>
              <a:pPr/>
              <a:t>‹#›</a:t>
            </a:fld>
            <a:endParaRPr lang="en-US" dirty="0"/>
          </a:p>
        </p:txBody>
      </p:sp>
      <p:sp>
        <p:nvSpPr>
          <p:cNvPr id="7" name="Footer Placeholder 4">
            <a:extLst>
              <a:ext uri="{FF2B5EF4-FFF2-40B4-BE49-F238E27FC236}">
                <a16:creationId xmlns:a16="http://schemas.microsoft.com/office/drawing/2014/main" id="{F6F2C766-DE92-45B0-A137-EE8A730F796B}"/>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429289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microsoft.com/office/2007/relationships/hdphoto" Target="../media/hdphoto1.wdp"/><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2.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jp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21" Type="http://schemas.openxmlformats.org/officeDocument/2006/relationships/image" Target="../media/image2.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1.jp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4F4952E-455C-FB40-AF9F-E1647C298120}"/>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45DC77F-90F1-2140-8308-6875CB7AB193}"/>
              </a:ext>
            </a:extLst>
          </p:cNvPr>
          <p:cNvSpPr>
            <a:spLocks noGrp="1"/>
          </p:cNvSpPr>
          <p:nvPr>
            <p:ph type="title"/>
          </p:nvPr>
        </p:nvSpPr>
        <p:spPr>
          <a:xfrm>
            <a:off x="266700" y="266701"/>
            <a:ext cx="11658600" cy="41103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0A3E94E-B96B-E142-8AD1-DB6C42523886}"/>
              </a:ext>
            </a:extLst>
          </p:cNvPr>
          <p:cNvSpPr>
            <a:spLocks noGrp="1"/>
          </p:cNvSpPr>
          <p:nvPr>
            <p:ph type="body" idx="1"/>
          </p:nvPr>
        </p:nvSpPr>
        <p:spPr>
          <a:xfrm>
            <a:off x="266700" y="914400"/>
            <a:ext cx="11658600" cy="5448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5BE47F-F714-D145-92A2-5A6E5CCC5695}"/>
              </a:ext>
            </a:extLst>
          </p:cNvPr>
          <p:cNvSpPr>
            <a:spLocks noGrp="1"/>
          </p:cNvSpPr>
          <p:nvPr>
            <p:ph type="ftr" sz="quarter" idx="3"/>
          </p:nvPr>
        </p:nvSpPr>
        <p:spPr>
          <a:xfrm>
            <a:off x="595422" y="6492875"/>
            <a:ext cx="8129665" cy="365125"/>
          </a:xfrm>
          <a:prstGeom prst="rect">
            <a:avLst/>
          </a:prstGeom>
        </p:spPr>
        <p:txBody>
          <a:bodyPr vert="horz" lIns="0" tIns="45720" rIns="91440" bIns="45720" rtlCol="0" anchor="ctr"/>
          <a:lstStyle>
            <a:lvl1pPr algn="l">
              <a:defRPr sz="1000" b="0" i="0">
                <a:solidFill>
                  <a:schemeClr val="tx2"/>
                </a:solidFill>
                <a:latin typeface="Klavika Regular" panose="020B0506040000020004" pitchFamily="34" charset="0"/>
              </a:defRPr>
            </a:lvl1pPr>
          </a:lstStyle>
          <a:p>
            <a:r>
              <a:rPr lang="en-US" dirty="0"/>
              <a:t>|   AMD DEVELOPER DAY | June 19</a:t>
            </a:r>
            <a:r>
              <a:rPr lang="en-US" baseline="30000" dirty="0"/>
              <a:t>th</a:t>
            </a:r>
            <a:r>
              <a:rPr lang="en-US" dirty="0"/>
              <a:t>, 2019</a:t>
            </a:r>
          </a:p>
        </p:txBody>
      </p:sp>
      <p:sp>
        <p:nvSpPr>
          <p:cNvPr id="6" name="Slide Number Placeholder 5">
            <a:extLst>
              <a:ext uri="{FF2B5EF4-FFF2-40B4-BE49-F238E27FC236}">
                <a16:creationId xmlns:a16="http://schemas.microsoft.com/office/drawing/2014/main" id="{FC31A425-F33A-3443-AF54-4B2CF8001B70}"/>
              </a:ext>
            </a:extLst>
          </p:cNvPr>
          <p:cNvSpPr>
            <a:spLocks noGrp="1"/>
          </p:cNvSpPr>
          <p:nvPr>
            <p:ph type="sldNum" sz="quarter" idx="4"/>
          </p:nvPr>
        </p:nvSpPr>
        <p:spPr>
          <a:xfrm>
            <a:off x="0" y="6492875"/>
            <a:ext cx="595423" cy="365125"/>
          </a:xfrm>
          <a:prstGeom prst="rect">
            <a:avLst/>
          </a:prstGeom>
        </p:spPr>
        <p:txBody>
          <a:bodyPr vert="horz" lIns="91440" tIns="45720" rIns="91440" bIns="45720" rtlCol="0" anchor="ctr"/>
          <a:lstStyle>
            <a:lvl1pPr algn="r">
              <a:defRPr sz="1000" b="0" i="0">
                <a:solidFill>
                  <a:schemeClr val="tx2"/>
                </a:solidFill>
                <a:latin typeface="Klavika Regular" panose="020B0506040000020004" pitchFamily="34" charset="0"/>
              </a:defRPr>
            </a:lvl1pPr>
          </a:lstStyle>
          <a:p>
            <a:fld id="{9BC932D5-48D2-3F48-87E1-D925B9343798}" type="slidenum">
              <a:rPr lang="en-US" smtClean="0"/>
              <a:pPr/>
              <a:t>‹#›</a:t>
            </a:fld>
            <a:endParaRPr lang="en-US" dirty="0"/>
          </a:p>
        </p:txBody>
      </p:sp>
      <p:pic>
        <p:nvPicPr>
          <p:cNvPr id="12" name="Picture 11">
            <a:extLst>
              <a:ext uri="{FF2B5EF4-FFF2-40B4-BE49-F238E27FC236}">
                <a16:creationId xmlns:a16="http://schemas.microsoft.com/office/drawing/2014/main" id="{2EFB3D0D-C9D4-AE49-B503-461C94585B22}"/>
              </a:ext>
            </a:extLst>
          </p:cNvPr>
          <p:cNvPicPr>
            <a:picLocks noChangeAspect="1"/>
          </p:cNvPicPr>
          <p:nvPr userDrawn="1"/>
        </p:nvPicPr>
        <p:blipFill>
          <a:blip r:embed="rId20">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132718" y="6580346"/>
            <a:ext cx="792582" cy="190182"/>
          </a:xfrm>
          <a:prstGeom prst="rect">
            <a:avLst/>
          </a:prstGeom>
        </p:spPr>
      </p:pic>
    </p:spTree>
    <p:extLst>
      <p:ext uri="{BB962C8B-B14F-4D97-AF65-F5344CB8AC3E}">
        <p14:creationId xmlns:p14="http://schemas.microsoft.com/office/powerpoint/2010/main" val="133722845"/>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85" r:id="rId3"/>
    <p:sldLayoutId id="2147483670" r:id="rId4"/>
    <p:sldLayoutId id="2147483710" r:id="rId5"/>
    <p:sldLayoutId id="2147483677" r:id="rId6"/>
    <p:sldLayoutId id="2147483681" r:id="rId7"/>
    <p:sldLayoutId id="2147483698" r:id="rId8"/>
    <p:sldLayoutId id="2147483703" r:id="rId9"/>
    <p:sldLayoutId id="2147483720" r:id="rId10"/>
    <p:sldLayoutId id="2147483697" r:id="rId11"/>
    <p:sldLayoutId id="2147483692" r:id="rId12"/>
    <p:sldLayoutId id="2147483706" r:id="rId13"/>
    <p:sldLayoutId id="2147483688" r:id="rId14"/>
    <p:sldLayoutId id="2147483721" r:id="rId15"/>
    <p:sldLayoutId id="2147483707" r:id="rId16"/>
    <p:sldLayoutId id="2147483689" r:id="rId17"/>
  </p:sldLayoutIdLst>
  <p:hf hdr="0" dt="0"/>
  <p:txStyles>
    <p:titleStyle>
      <a:lvl1pPr algn="l" defTabSz="914400" rtl="0" eaLnBrk="1" latinLnBrk="0" hangingPunct="1">
        <a:lnSpc>
          <a:spcPct val="90000"/>
        </a:lnSpc>
        <a:spcBef>
          <a:spcPct val="0"/>
        </a:spcBef>
        <a:buNone/>
        <a:defRPr sz="2800" b="0" i="0" kern="1200">
          <a:solidFill>
            <a:schemeClr val="tx1"/>
          </a:solidFill>
          <a:latin typeface="Klavika Regular"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1800" b="0" i="0" kern="1200">
          <a:solidFill>
            <a:schemeClr val="tx1"/>
          </a:solidFill>
          <a:latin typeface="Klavika Regular" panose="020B0506040000020004" pitchFamily="34" charset="0"/>
          <a:ea typeface="+mn-ea"/>
          <a:cs typeface="+mn-cs"/>
        </a:defRPr>
      </a:lvl1pPr>
      <a:lvl2pPr marL="685800" indent="-228600" algn="l" defTabSz="914400" rtl="0" eaLnBrk="1" latinLnBrk="0" hangingPunct="1">
        <a:lnSpc>
          <a:spcPct val="90000"/>
        </a:lnSpc>
        <a:spcBef>
          <a:spcPts val="500"/>
        </a:spcBef>
        <a:buFont typeface="Helvetica" pitchFamily="2" charset="0"/>
        <a:buChar char="⁃"/>
        <a:defRPr sz="1800" b="0" i="0" kern="1200">
          <a:solidFill>
            <a:schemeClr val="tx1"/>
          </a:solidFill>
          <a:latin typeface="Klavika Regular" panose="020B0506040000020004" pitchFamily="34" charset="0"/>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1800" b="0" i="0" kern="1200">
          <a:solidFill>
            <a:schemeClr val="tx1"/>
          </a:solidFill>
          <a:latin typeface="Klavika Regular" panose="020B0506040000020004" pitchFamily="34" charset="0"/>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b="0" i="0" kern="1200">
          <a:solidFill>
            <a:schemeClr val="tx1"/>
          </a:solidFill>
          <a:latin typeface="Klavika Regular" panose="020B0506040000020004" pitchFamily="34" charset="0"/>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b="0" i="0" kern="1200">
          <a:solidFill>
            <a:schemeClr val="tx1"/>
          </a:solidFill>
          <a:latin typeface="Klavika Regular"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pos="7512" userDrawn="1">
          <p15:clr>
            <a:srgbClr val="F26B43"/>
          </p15:clr>
        </p15:guide>
        <p15:guide id="3" pos="3840" userDrawn="1">
          <p15:clr>
            <a:srgbClr val="F26B43"/>
          </p15:clr>
        </p15:guide>
        <p15:guide id="4" orient="horz" pos="168" userDrawn="1">
          <p15:clr>
            <a:srgbClr val="F26B43"/>
          </p15:clr>
        </p15:guide>
        <p15:guide id="5" orient="horz" pos="4080" userDrawn="1">
          <p15:clr>
            <a:srgbClr val="F26B43"/>
          </p15:clr>
        </p15:guide>
        <p15:guide id="6" orient="horz" pos="432" userDrawn="1">
          <p15:clr>
            <a:srgbClr val="F26B43"/>
          </p15:clr>
        </p15:guide>
        <p15:guide id="7" orient="horz" pos="576" userDrawn="1">
          <p15:clr>
            <a:srgbClr val="F26B43"/>
          </p15:clr>
        </p15:guide>
        <p15:guide id="8" orient="horz" pos="2160" userDrawn="1">
          <p15:clr>
            <a:srgbClr val="F26B43"/>
          </p15:clr>
        </p15:guide>
        <p15:guide id="9" orient="horz" pos="40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F8E771-AFE8-6F4C-8087-32C4FF2F7CF4}"/>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45DC77F-90F1-2140-8308-6875CB7AB193}"/>
              </a:ext>
            </a:extLst>
          </p:cNvPr>
          <p:cNvSpPr>
            <a:spLocks noGrp="1"/>
          </p:cNvSpPr>
          <p:nvPr>
            <p:ph type="title"/>
          </p:nvPr>
        </p:nvSpPr>
        <p:spPr>
          <a:xfrm>
            <a:off x="266700" y="266701"/>
            <a:ext cx="11658600" cy="41103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A3E94E-B96B-E142-8AD1-DB6C42523886}"/>
              </a:ext>
            </a:extLst>
          </p:cNvPr>
          <p:cNvSpPr>
            <a:spLocks noGrp="1"/>
          </p:cNvSpPr>
          <p:nvPr>
            <p:ph type="body" idx="1"/>
          </p:nvPr>
        </p:nvSpPr>
        <p:spPr>
          <a:xfrm>
            <a:off x="266700" y="914400"/>
            <a:ext cx="11658600" cy="5448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25BE47F-F714-D145-92A2-5A6E5CCC5695}"/>
              </a:ext>
            </a:extLst>
          </p:cNvPr>
          <p:cNvSpPr>
            <a:spLocks noGrp="1"/>
          </p:cNvSpPr>
          <p:nvPr>
            <p:ph type="ftr" sz="quarter" idx="3"/>
          </p:nvPr>
        </p:nvSpPr>
        <p:spPr>
          <a:xfrm>
            <a:off x="595423" y="6492875"/>
            <a:ext cx="4114800" cy="365125"/>
          </a:xfrm>
          <a:prstGeom prst="rect">
            <a:avLst/>
          </a:prstGeom>
        </p:spPr>
        <p:txBody>
          <a:bodyPr vert="horz" lIns="0" tIns="45720" rIns="91440" bIns="45720" rtlCol="0" anchor="ctr"/>
          <a:lstStyle>
            <a:lvl1pPr algn="l">
              <a:defRPr sz="1000">
                <a:solidFill>
                  <a:schemeClr val="tx2"/>
                </a:solidFill>
                <a:latin typeface="Klavika Regular" panose="020B0506040000020004" pitchFamily="34" charset="0"/>
              </a:defRPr>
            </a:lvl1pPr>
          </a:lstStyle>
          <a:p>
            <a:r>
              <a:rPr lang="en-US"/>
              <a:t>|   AMD Corporate Template   |   2018</a:t>
            </a:r>
            <a:endParaRPr lang="en-US" dirty="0"/>
          </a:p>
        </p:txBody>
      </p:sp>
      <p:sp>
        <p:nvSpPr>
          <p:cNvPr id="6" name="Slide Number Placeholder 5">
            <a:extLst>
              <a:ext uri="{FF2B5EF4-FFF2-40B4-BE49-F238E27FC236}">
                <a16:creationId xmlns:a16="http://schemas.microsoft.com/office/drawing/2014/main" id="{FC31A425-F33A-3443-AF54-4B2CF8001B70}"/>
              </a:ext>
            </a:extLst>
          </p:cNvPr>
          <p:cNvSpPr>
            <a:spLocks noGrp="1"/>
          </p:cNvSpPr>
          <p:nvPr>
            <p:ph type="sldNum" sz="quarter" idx="4"/>
          </p:nvPr>
        </p:nvSpPr>
        <p:spPr>
          <a:xfrm>
            <a:off x="0" y="6492875"/>
            <a:ext cx="595423" cy="365125"/>
          </a:xfrm>
          <a:prstGeom prst="rect">
            <a:avLst/>
          </a:prstGeom>
        </p:spPr>
        <p:txBody>
          <a:bodyPr vert="horz" lIns="91440" tIns="45720" rIns="91440" bIns="45720" rtlCol="0" anchor="ctr"/>
          <a:lstStyle>
            <a:lvl1pPr algn="r">
              <a:defRPr sz="1000">
                <a:solidFill>
                  <a:schemeClr val="tx2"/>
                </a:solidFill>
                <a:latin typeface="Klavika Regular" panose="020B0506040000020004" pitchFamily="34" charset="0"/>
              </a:defRPr>
            </a:lvl1pPr>
          </a:lstStyle>
          <a:p>
            <a:fld id="{9BC932D5-48D2-3F48-87E1-D925B9343798}" type="slidenum">
              <a:rPr lang="en-US" smtClean="0"/>
              <a:pPr/>
              <a:t>‹#›</a:t>
            </a:fld>
            <a:endParaRPr lang="en-US" dirty="0"/>
          </a:p>
        </p:txBody>
      </p:sp>
      <p:pic>
        <p:nvPicPr>
          <p:cNvPr id="7" name="Picture 6">
            <a:extLst>
              <a:ext uri="{FF2B5EF4-FFF2-40B4-BE49-F238E27FC236}">
                <a16:creationId xmlns:a16="http://schemas.microsoft.com/office/drawing/2014/main" id="{F6E8E484-FAD7-F747-ADB0-367284E3C2C8}"/>
              </a:ext>
            </a:extLst>
          </p:cNvPr>
          <p:cNvPicPr>
            <a:picLocks noChangeAspect="1"/>
          </p:cNvPicPr>
          <p:nvPr userDrawn="1"/>
        </p:nvPicPr>
        <p:blipFill>
          <a:blip r:embed="rId20"/>
          <a:stretch>
            <a:fillRect/>
          </a:stretch>
        </p:blipFill>
        <p:spPr>
          <a:xfrm>
            <a:off x="11216110" y="6596638"/>
            <a:ext cx="709190" cy="169198"/>
          </a:xfrm>
          <a:prstGeom prst="rect">
            <a:avLst/>
          </a:prstGeom>
        </p:spPr>
      </p:pic>
      <p:pic>
        <p:nvPicPr>
          <p:cNvPr id="11" name="Picture 10">
            <a:extLst>
              <a:ext uri="{FF2B5EF4-FFF2-40B4-BE49-F238E27FC236}">
                <a16:creationId xmlns:a16="http://schemas.microsoft.com/office/drawing/2014/main" id="{8427D100-D685-6D43-B6B2-93DA81B4DAF1}"/>
              </a:ext>
            </a:extLst>
          </p:cNvPr>
          <p:cNvPicPr>
            <a:picLocks noChangeAspect="1"/>
          </p:cNvPicPr>
          <p:nvPr userDrawn="1"/>
        </p:nvPicPr>
        <p:blipFill>
          <a:blip r:embed="rId21">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132718" y="6580346"/>
            <a:ext cx="792582" cy="190182"/>
          </a:xfrm>
          <a:prstGeom prst="rect">
            <a:avLst/>
          </a:prstGeom>
        </p:spPr>
      </p:pic>
    </p:spTree>
    <p:extLst>
      <p:ext uri="{BB962C8B-B14F-4D97-AF65-F5344CB8AC3E}">
        <p14:creationId xmlns:p14="http://schemas.microsoft.com/office/powerpoint/2010/main" val="2012692045"/>
      </p:ext>
    </p:extLst>
  </p:cSld>
  <p:clrMap bg1="lt1" tx1="dk1" bg2="lt2" tx2="dk2" accent1="accent1" accent2="accent2" accent3="accent3" accent4="accent4" accent5="accent5" accent6="accent6" hlink="hlink" folHlink="folHlink"/>
  <p:sldLayoutIdLst>
    <p:sldLayoutId id="2147483664" r:id="rId1"/>
    <p:sldLayoutId id="2147483672" r:id="rId2"/>
    <p:sldLayoutId id="2147483684" r:id="rId3"/>
    <p:sldLayoutId id="2147483673" r:id="rId4"/>
    <p:sldLayoutId id="2147483711" r:id="rId5"/>
    <p:sldLayoutId id="2147483678" r:id="rId6"/>
    <p:sldLayoutId id="2147483680" r:id="rId7"/>
    <p:sldLayoutId id="2147483699" r:id="rId8"/>
    <p:sldLayoutId id="2147483702" r:id="rId9"/>
    <p:sldLayoutId id="2147483719" r:id="rId10"/>
    <p:sldLayoutId id="2147483696" r:id="rId11"/>
    <p:sldLayoutId id="2147483693" r:id="rId12"/>
    <p:sldLayoutId id="2147483705" r:id="rId13"/>
    <p:sldLayoutId id="2147483687" r:id="rId14"/>
    <p:sldLayoutId id="2147483722" r:id="rId15"/>
    <p:sldLayoutId id="2147483708" r:id="rId16"/>
    <p:sldLayoutId id="2147483690" r:id="rId17"/>
  </p:sldLayoutIdLst>
  <p:hf hdr="0" dt="0"/>
  <p:txStyles>
    <p:titleStyle>
      <a:lvl1pPr algn="l" defTabSz="914400" rtl="0" eaLnBrk="1" latinLnBrk="0" hangingPunct="1">
        <a:lnSpc>
          <a:spcPct val="90000"/>
        </a:lnSpc>
        <a:spcBef>
          <a:spcPct val="0"/>
        </a:spcBef>
        <a:buNone/>
        <a:defRPr sz="2800" kern="1200">
          <a:solidFill>
            <a:schemeClr val="tx1"/>
          </a:solidFill>
          <a:latin typeface="Klavika Regular"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1800" kern="1200">
          <a:solidFill>
            <a:schemeClr val="tx1"/>
          </a:solidFill>
          <a:latin typeface="Klavika Regular" panose="020B0506040000020004" pitchFamily="34" charset="0"/>
          <a:ea typeface="+mn-ea"/>
          <a:cs typeface="+mn-cs"/>
        </a:defRPr>
      </a:lvl1pPr>
      <a:lvl2pPr marL="6858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pos="7512">
          <p15:clr>
            <a:srgbClr val="F26B43"/>
          </p15:clr>
        </p15:guide>
        <p15:guide id="3" pos="3840">
          <p15:clr>
            <a:srgbClr val="F26B43"/>
          </p15:clr>
        </p15:guide>
        <p15:guide id="4" orient="horz" pos="168">
          <p15:clr>
            <a:srgbClr val="F26B43"/>
          </p15:clr>
        </p15:guide>
        <p15:guide id="5" orient="horz" pos="4080">
          <p15:clr>
            <a:srgbClr val="F26B43"/>
          </p15:clr>
        </p15:guide>
        <p15:guide id="6" orient="horz" pos="432">
          <p15:clr>
            <a:srgbClr val="F26B43"/>
          </p15:clr>
        </p15:guide>
        <p15:guide id="7" orient="horz" pos="576">
          <p15:clr>
            <a:srgbClr val="F26B43"/>
          </p15:clr>
        </p15:guide>
        <p15:guide id="8" orient="horz" pos="2160">
          <p15:clr>
            <a:srgbClr val="F26B43"/>
          </p15:clr>
        </p15:guide>
        <p15:guide id="9"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306722-720A-DA45-8830-2ACA7FE48EAA}"/>
              </a:ext>
            </a:extLst>
          </p:cNvPr>
          <p:cNvPicPr>
            <a:picLocks noChangeAspect="1"/>
          </p:cNvPicPr>
          <p:nvPr userDrawn="1"/>
        </p:nvPicPr>
        <p:blipFill>
          <a:blip r:embed="rId19"/>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45DC77F-90F1-2140-8308-6875CB7AB193}"/>
              </a:ext>
            </a:extLst>
          </p:cNvPr>
          <p:cNvSpPr>
            <a:spLocks noGrp="1"/>
          </p:cNvSpPr>
          <p:nvPr>
            <p:ph type="title"/>
          </p:nvPr>
        </p:nvSpPr>
        <p:spPr>
          <a:xfrm>
            <a:off x="266700" y="266701"/>
            <a:ext cx="11658600" cy="41103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0A3E94E-B96B-E142-8AD1-DB6C42523886}"/>
              </a:ext>
            </a:extLst>
          </p:cNvPr>
          <p:cNvSpPr>
            <a:spLocks noGrp="1"/>
          </p:cNvSpPr>
          <p:nvPr>
            <p:ph type="body" idx="1"/>
          </p:nvPr>
        </p:nvSpPr>
        <p:spPr>
          <a:xfrm>
            <a:off x="266700" y="914400"/>
            <a:ext cx="11658600" cy="54483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25BE47F-F714-D145-92A2-5A6E5CCC5695}"/>
              </a:ext>
            </a:extLst>
          </p:cNvPr>
          <p:cNvSpPr>
            <a:spLocks noGrp="1"/>
          </p:cNvSpPr>
          <p:nvPr>
            <p:ph type="ftr" sz="quarter" idx="3"/>
          </p:nvPr>
        </p:nvSpPr>
        <p:spPr>
          <a:xfrm>
            <a:off x="595423" y="6492875"/>
            <a:ext cx="4114800" cy="365125"/>
          </a:xfrm>
          <a:prstGeom prst="rect">
            <a:avLst/>
          </a:prstGeom>
        </p:spPr>
        <p:txBody>
          <a:bodyPr vert="horz" lIns="0" tIns="45720" rIns="91440" bIns="45720" rtlCol="0" anchor="ctr"/>
          <a:lstStyle>
            <a:lvl1pPr algn="l">
              <a:defRPr sz="1000">
                <a:solidFill>
                  <a:schemeClr val="tx2"/>
                </a:solidFill>
                <a:latin typeface="Klavika Regular" panose="020B0506040000020004" pitchFamily="34" charset="0"/>
              </a:defRPr>
            </a:lvl1pPr>
          </a:lstStyle>
          <a:p>
            <a:r>
              <a:rPr lang="en-US" dirty="0"/>
              <a:t>|   Test</a:t>
            </a:r>
          </a:p>
          <a:p>
            <a:r>
              <a:rPr lang="en-US" dirty="0"/>
              <a:t>|   2018</a:t>
            </a:r>
          </a:p>
        </p:txBody>
      </p:sp>
      <p:sp>
        <p:nvSpPr>
          <p:cNvPr id="6" name="Slide Number Placeholder 5">
            <a:extLst>
              <a:ext uri="{FF2B5EF4-FFF2-40B4-BE49-F238E27FC236}">
                <a16:creationId xmlns:a16="http://schemas.microsoft.com/office/drawing/2014/main" id="{FC31A425-F33A-3443-AF54-4B2CF8001B70}"/>
              </a:ext>
            </a:extLst>
          </p:cNvPr>
          <p:cNvSpPr>
            <a:spLocks noGrp="1"/>
          </p:cNvSpPr>
          <p:nvPr>
            <p:ph type="sldNum" sz="quarter" idx="4"/>
          </p:nvPr>
        </p:nvSpPr>
        <p:spPr>
          <a:xfrm>
            <a:off x="0" y="6492875"/>
            <a:ext cx="595423" cy="365125"/>
          </a:xfrm>
          <a:prstGeom prst="rect">
            <a:avLst/>
          </a:prstGeom>
        </p:spPr>
        <p:txBody>
          <a:bodyPr vert="horz" lIns="91440" tIns="45720" rIns="91440" bIns="45720" rtlCol="0" anchor="ctr"/>
          <a:lstStyle>
            <a:lvl1pPr algn="r">
              <a:defRPr sz="1000">
                <a:solidFill>
                  <a:schemeClr val="tx2"/>
                </a:solidFill>
                <a:latin typeface="Klavika Regular" panose="020B0506040000020004" pitchFamily="34" charset="0"/>
              </a:defRPr>
            </a:lvl1pPr>
          </a:lstStyle>
          <a:p>
            <a:fld id="{9BC932D5-48D2-3F48-87E1-D925B9343798}" type="slidenum">
              <a:rPr lang="en-US" smtClean="0"/>
              <a:pPr/>
              <a:t>‹#›</a:t>
            </a:fld>
            <a:endParaRPr lang="en-US" dirty="0"/>
          </a:p>
        </p:txBody>
      </p:sp>
      <p:pic>
        <p:nvPicPr>
          <p:cNvPr id="7" name="Picture 6">
            <a:extLst>
              <a:ext uri="{FF2B5EF4-FFF2-40B4-BE49-F238E27FC236}">
                <a16:creationId xmlns:a16="http://schemas.microsoft.com/office/drawing/2014/main" id="{9E835864-0188-B642-94AB-8848B87C3BB4}"/>
              </a:ext>
            </a:extLst>
          </p:cNvPr>
          <p:cNvPicPr>
            <a:picLocks noChangeAspect="1"/>
          </p:cNvPicPr>
          <p:nvPr userDrawn="1"/>
        </p:nvPicPr>
        <p:blipFill>
          <a:blip r:embed="rId20"/>
          <a:stretch>
            <a:fillRect/>
          </a:stretch>
        </p:blipFill>
        <p:spPr>
          <a:xfrm>
            <a:off x="11216110" y="6596638"/>
            <a:ext cx="709190" cy="169198"/>
          </a:xfrm>
          <a:prstGeom prst="rect">
            <a:avLst/>
          </a:prstGeom>
        </p:spPr>
      </p:pic>
      <p:pic>
        <p:nvPicPr>
          <p:cNvPr id="11" name="Picture 10">
            <a:extLst>
              <a:ext uri="{FF2B5EF4-FFF2-40B4-BE49-F238E27FC236}">
                <a16:creationId xmlns:a16="http://schemas.microsoft.com/office/drawing/2014/main" id="{96434095-2CEB-DE4F-B208-045D06AF25BD}"/>
              </a:ext>
            </a:extLst>
          </p:cNvPr>
          <p:cNvPicPr>
            <a:picLocks noChangeAspect="1"/>
          </p:cNvPicPr>
          <p:nvPr userDrawn="1"/>
        </p:nvPicPr>
        <p:blipFill>
          <a:blip r:embed="rId21">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132718" y="6580346"/>
            <a:ext cx="792582" cy="190182"/>
          </a:xfrm>
          <a:prstGeom prst="rect">
            <a:avLst/>
          </a:prstGeom>
        </p:spPr>
      </p:pic>
    </p:spTree>
    <p:extLst>
      <p:ext uri="{BB962C8B-B14F-4D97-AF65-F5344CB8AC3E}">
        <p14:creationId xmlns:p14="http://schemas.microsoft.com/office/powerpoint/2010/main" val="3035258288"/>
      </p:ext>
    </p:extLst>
  </p:cSld>
  <p:clrMap bg1="lt1" tx1="dk1" bg2="lt2" tx2="dk2" accent1="accent1" accent2="accent2" accent3="accent3" accent4="accent4" accent5="accent5" accent6="accent6" hlink="hlink" folHlink="folHlink"/>
  <p:sldLayoutIdLst>
    <p:sldLayoutId id="2147483667" r:id="rId1"/>
    <p:sldLayoutId id="2147483675" r:id="rId2"/>
    <p:sldLayoutId id="2147483683" r:id="rId3"/>
    <p:sldLayoutId id="2147483676" r:id="rId4"/>
    <p:sldLayoutId id="2147483712" r:id="rId5"/>
    <p:sldLayoutId id="2147483679" r:id="rId6"/>
    <p:sldLayoutId id="2147483682" r:id="rId7"/>
    <p:sldLayoutId id="2147483700" r:id="rId8"/>
    <p:sldLayoutId id="2147483701" r:id="rId9"/>
    <p:sldLayoutId id="2147483718" r:id="rId10"/>
    <p:sldLayoutId id="2147483695" r:id="rId11"/>
    <p:sldLayoutId id="2147483694" r:id="rId12"/>
    <p:sldLayoutId id="2147483704" r:id="rId13"/>
    <p:sldLayoutId id="2147483686" r:id="rId14"/>
    <p:sldLayoutId id="2147483723" r:id="rId15"/>
    <p:sldLayoutId id="2147483709" r:id="rId16"/>
    <p:sldLayoutId id="2147483691" r:id="rId17"/>
  </p:sldLayoutIdLst>
  <p:hf hdr="0" dt="0"/>
  <p:txStyles>
    <p:titleStyle>
      <a:lvl1pPr algn="l" defTabSz="914400" rtl="0" eaLnBrk="1" latinLnBrk="0" hangingPunct="1">
        <a:lnSpc>
          <a:spcPct val="90000"/>
        </a:lnSpc>
        <a:spcBef>
          <a:spcPct val="0"/>
        </a:spcBef>
        <a:buNone/>
        <a:defRPr sz="2800" kern="1200">
          <a:solidFill>
            <a:schemeClr val="tx1"/>
          </a:solidFill>
          <a:latin typeface="Klavika Regular" panose="020B050604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1800" kern="1200">
          <a:solidFill>
            <a:schemeClr val="tx1"/>
          </a:solidFill>
          <a:latin typeface="Klavika Regular" panose="020B0506040000020004" pitchFamily="34" charset="0"/>
          <a:ea typeface="+mn-ea"/>
          <a:cs typeface="+mn-cs"/>
        </a:defRPr>
      </a:lvl1pPr>
      <a:lvl2pPr marL="6858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kern="1200">
          <a:solidFill>
            <a:schemeClr val="tx1"/>
          </a:solidFill>
          <a:latin typeface="Klavika Regular" panose="020B050604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pos="7512">
          <p15:clr>
            <a:srgbClr val="F26B43"/>
          </p15:clr>
        </p15:guide>
        <p15:guide id="3" pos="3840">
          <p15:clr>
            <a:srgbClr val="F26B43"/>
          </p15:clr>
        </p15:guide>
        <p15:guide id="4" orient="horz" pos="168">
          <p15:clr>
            <a:srgbClr val="F26B43"/>
          </p15:clr>
        </p15:guide>
        <p15:guide id="5" orient="horz" pos="4080">
          <p15:clr>
            <a:srgbClr val="F26B43"/>
          </p15:clr>
        </p15:guide>
        <p15:guide id="6" orient="horz" pos="432">
          <p15:clr>
            <a:srgbClr val="F26B43"/>
          </p15:clr>
        </p15:guide>
        <p15:guide id="7" orient="horz" pos="576">
          <p15:clr>
            <a:srgbClr val="F26B43"/>
          </p15:clr>
        </p15:guide>
        <p15:guide id="8" orient="horz" pos="2160">
          <p15:clr>
            <a:srgbClr val="F26B43"/>
          </p15:clr>
        </p15:guide>
        <p15:guide id="9"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33.PNG"/></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6.png"/></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hyperlink" Target="https://gpuopen.com/" TargetMode="External"/><Relationship Id="rId7" Type="http://schemas.openxmlformats.org/officeDocument/2006/relationships/image" Target="../media/image48.JPG"/><Relationship Id="rId2" Type="http://schemas.openxmlformats.org/officeDocument/2006/relationships/hyperlink" Target="mailto:lou.kramer@amd.com" TargetMode="External"/><Relationship Id="rId1" Type="http://schemas.openxmlformats.org/officeDocument/2006/relationships/slideLayout" Target="../slideLayouts/slideLayout4.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0190EF-55F2-462F-AA81-F79339441B69}"/>
              </a:ext>
            </a:extLst>
          </p:cNvPr>
          <p:cNvSpPr>
            <a:spLocks noGrp="1"/>
          </p:cNvSpPr>
          <p:nvPr>
            <p:ph type="ctrTitle"/>
          </p:nvPr>
        </p:nvSpPr>
        <p:spPr/>
        <p:txBody>
          <a:bodyPr/>
          <a:lstStyle/>
          <a:p>
            <a:r>
              <a:rPr lang="de-DE" dirty="0"/>
              <a:t>FidelityFX CAS</a:t>
            </a:r>
            <a:endParaRPr lang="en-DE" dirty="0"/>
          </a:p>
        </p:txBody>
      </p:sp>
      <p:sp>
        <p:nvSpPr>
          <p:cNvPr id="5" name="Subtitle 4">
            <a:extLst>
              <a:ext uri="{FF2B5EF4-FFF2-40B4-BE49-F238E27FC236}">
                <a16:creationId xmlns:a16="http://schemas.microsoft.com/office/drawing/2014/main" id="{B33C992B-47FF-407B-90CC-322CBB23AE73}"/>
              </a:ext>
            </a:extLst>
          </p:cNvPr>
          <p:cNvSpPr>
            <a:spLocks noGrp="1"/>
          </p:cNvSpPr>
          <p:nvPr>
            <p:ph type="subTitle" idx="1"/>
          </p:nvPr>
        </p:nvSpPr>
        <p:spPr/>
        <p:txBody>
          <a:bodyPr/>
          <a:lstStyle/>
          <a:p>
            <a:r>
              <a:rPr lang="de-DE" dirty="0"/>
              <a:t>Lou Kramer, Developer Technology Engineer, AMD</a:t>
            </a:r>
            <a:endParaRPr lang="en-DE" dirty="0"/>
          </a:p>
          <a:p>
            <a:endParaRPr lang="en-DE" dirty="0"/>
          </a:p>
        </p:txBody>
      </p:sp>
    </p:spTree>
    <p:extLst>
      <p:ext uri="{BB962C8B-B14F-4D97-AF65-F5344CB8AC3E}">
        <p14:creationId xmlns:p14="http://schemas.microsoft.com/office/powerpoint/2010/main" val="1527625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0642-805F-40BA-8F03-09429096AFD0}"/>
              </a:ext>
            </a:extLst>
          </p:cNvPr>
          <p:cNvSpPr>
            <a:spLocks noGrp="1"/>
          </p:cNvSpPr>
          <p:nvPr>
            <p:ph type="title"/>
          </p:nvPr>
        </p:nvSpPr>
        <p:spPr/>
        <p:txBody>
          <a:bodyPr/>
          <a:lstStyle/>
          <a:p>
            <a:r>
              <a:rPr lang="de-DE" dirty="0"/>
              <a:t>Overview</a:t>
            </a:r>
            <a:endParaRPr lang="en-DE" dirty="0"/>
          </a:p>
        </p:txBody>
      </p:sp>
      <p:sp>
        <p:nvSpPr>
          <p:cNvPr id="3" name="Content Placeholder 2">
            <a:extLst>
              <a:ext uri="{FF2B5EF4-FFF2-40B4-BE49-F238E27FC236}">
                <a16:creationId xmlns:a16="http://schemas.microsoft.com/office/drawing/2014/main" id="{A63C7C5A-2C47-4354-A2CD-EB4D3DB1DEC0}"/>
              </a:ext>
            </a:extLst>
          </p:cNvPr>
          <p:cNvSpPr>
            <a:spLocks noGrp="1"/>
          </p:cNvSpPr>
          <p:nvPr>
            <p:ph sz="quarter" idx="10"/>
          </p:nvPr>
        </p:nvSpPr>
        <p:spPr/>
        <p:txBody>
          <a:bodyPr/>
          <a:lstStyle/>
          <a:p>
            <a:pPr marL="0" indent="0">
              <a:buNone/>
            </a:pPr>
            <a:r>
              <a:rPr lang="de-DE" dirty="0"/>
              <a:t>Contrast Adaptive Sharpening (CAS)</a:t>
            </a:r>
          </a:p>
          <a:p>
            <a:endParaRPr lang="de-DE" dirty="0"/>
          </a:p>
          <a:p>
            <a:pPr marL="0" indent="0">
              <a:buNone/>
            </a:pPr>
            <a:r>
              <a:rPr lang="de-DE" dirty="0"/>
              <a:t>For </a:t>
            </a:r>
            <a:r>
              <a:rPr lang="de-DE" b="1" dirty="0"/>
              <a:t>sharpening</a:t>
            </a:r>
            <a:r>
              <a:rPr lang="de-DE" dirty="0"/>
              <a:t> and optionally upsampling</a:t>
            </a:r>
          </a:p>
          <a:p>
            <a:r>
              <a:rPr lang="de-DE" dirty="0"/>
              <a:t>Enhance sharpness and local high-frequency contrast</a:t>
            </a:r>
          </a:p>
          <a:p>
            <a:endParaRPr lang="de-DE" dirty="0"/>
          </a:p>
          <a:p>
            <a:endParaRPr lang="de-DE" dirty="0"/>
          </a:p>
          <a:p>
            <a:endParaRPr lang="de-DE" dirty="0"/>
          </a:p>
          <a:p>
            <a:endParaRPr lang="de-DE" dirty="0"/>
          </a:p>
          <a:p>
            <a:pPr marL="0" indent="0">
              <a:buNone/>
            </a:pPr>
            <a:r>
              <a:rPr lang="de-DE" dirty="0"/>
              <a:t>	</a:t>
            </a:r>
            <a:r>
              <a:rPr lang="de-DE"/>
              <a:t>	CAS</a:t>
            </a:r>
            <a:endParaRPr lang="de-DE" dirty="0"/>
          </a:p>
          <a:p>
            <a:endParaRPr lang="en-DE" dirty="0"/>
          </a:p>
        </p:txBody>
      </p:sp>
      <p:sp>
        <p:nvSpPr>
          <p:cNvPr id="4" name="Slide Number Placeholder 3">
            <a:extLst>
              <a:ext uri="{FF2B5EF4-FFF2-40B4-BE49-F238E27FC236}">
                <a16:creationId xmlns:a16="http://schemas.microsoft.com/office/drawing/2014/main" id="{AFFF87C7-A24A-4CF4-9EC1-080AAEF535B8}"/>
              </a:ext>
            </a:extLst>
          </p:cNvPr>
          <p:cNvSpPr>
            <a:spLocks noGrp="1"/>
          </p:cNvSpPr>
          <p:nvPr>
            <p:ph type="sldNum" sz="quarter" idx="12"/>
          </p:nvPr>
        </p:nvSpPr>
        <p:spPr/>
        <p:txBody>
          <a:bodyPr/>
          <a:lstStyle/>
          <a:p>
            <a:fld id="{9BC932D5-48D2-3F48-87E1-D925B9343798}" type="slidenum">
              <a:rPr lang="en-US" smtClean="0"/>
              <a:pPr/>
              <a:t>10</a:t>
            </a:fld>
            <a:endParaRPr lang="en-US" dirty="0"/>
          </a:p>
        </p:txBody>
      </p:sp>
      <p:sp>
        <p:nvSpPr>
          <p:cNvPr id="5" name="Footer Placeholder 4">
            <a:extLst>
              <a:ext uri="{FF2B5EF4-FFF2-40B4-BE49-F238E27FC236}">
                <a16:creationId xmlns:a16="http://schemas.microsoft.com/office/drawing/2014/main" id="{7D52B2B8-CC16-452B-AF06-9DB99076BD1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7" name="Picture 6" descr="A bird swimming in water&#10;&#10;Description automatically generated">
            <a:extLst>
              <a:ext uri="{FF2B5EF4-FFF2-40B4-BE49-F238E27FC236}">
                <a16:creationId xmlns:a16="http://schemas.microsoft.com/office/drawing/2014/main" id="{99BCB213-2605-4692-A62B-DF4786708789}"/>
              </a:ext>
            </a:extLst>
          </p:cNvPr>
          <p:cNvPicPr>
            <a:picLocks noChangeAspect="1"/>
          </p:cNvPicPr>
          <p:nvPr/>
        </p:nvPicPr>
        <p:blipFill rotWithShape="1">
          <a:blip r:embed="rId2"/>
          <a:srcRect l="144" r="1828" b="3221"/>
          <a:stretch/>
        </p:blipFill>
        <p:spPr>
          <a:xfrm>
            <a:off x="3421812" y="2812284"/>
            <a:ext cx="5518298" cy="2876107"/>
          </a:xfrm>
          <a:prstGeom prst="rect">
            <a:avLst/>
          </a:prstGeom>
        </p:spPr>
      </p:pic>
    </p:spTree>
    <p:extLst>
      <p:ext uri="{BB962C8B-B14F-4D97-AF65-F5344CB8AC3E}">
        <p14:creationId xmlns:p14="http://schemas.microsoft.com/office/powerpoint/2010/main" val="188516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0642-805F-40BA-8F03-09429096AFD0}"/>
              </a:ext>
            </a:extLst>
          </p:cNvPr>
          <p:cNvSpPr>
            <a:spLocks noGrp="1"/>
          </p:cNvSpPr>
          <p:nvPr>
            <p:ph type="title"/>
          </p:nvPr>
        </p:nvSpPr>
        <p:spPr/>
        <p:txBody>
          <a:bodyPr/>
          <a:lstStyle/>
          <a:p>
            <a:r>
              <a:rPr lang="de-DE" dirty="0"/>
              <a:t>Overview</a:t>
            </a:r>
            <a:endParaRPr lang="en-DE" dirty="0"/>
          </a:p>
        </p:txBody>
      </p:sp>
      <p:sp>
        <p:nvSpPr>
          <p:cNvPr id="3" name="Content Placeholder 2">
            <a:extLst>
              <a:ext uri="{FF2B5EF4-FFF2-40B4-BE49-F238E27FC236}">
                <a16:creationId xmlns:a16="http://schemas.microsoft.com/office/drawing/2014/main" id="{A63C7C5A-2C47-4354-A2CD-EB4D3DB1DEC0}"/>
              </a:ext>
            </a:extLst>
          </p:cNvPr>
          <p:cNvSpPr>
            <a:spLocks noGrp="1"/>
          </p:cNvSpPr>
          <p:nvPr>
            <p:ph sz="quarter" idx="10"/>
          </p:nvPr>
        </p:nvSpPr>
        <p:spPr/>
        <p:txBody>
          <a:bodyPr/>
          <a:lstStyle/>
          <a:p>
            <a:pPr marL="0" indent="0">
              <a:buNone/>
            </a:pPr>
            <a:r>
              <a:rPr lang="de-DE" dirty="0"/>
              <a:t>Contrast Adaptive Sharpening (CAS)</a:t>
            </a:r>
          </a:p>
          <a:p>
            <a:endParaRPr lang="de-DE" dirty="0"/>
          </a:p>
          <a:p>
            <a:pPr marL="0" indent="0">
              <a:buNone/>
            </a:pPr>
            <a:r>
              <a:rPr lang="de-DE" dirty="0"/>
              <a:t>For </a:t>
            </a:r>
            <a:r>
              <a:rPr lang="de-DE" b="1" dirty="0"/>
              <a:t>sharpening</a:t>
            </a:r>
            <a:r>
              <a:rPr lang="de-DE" dirty="0"/>
              <a:t> and optionally upsampling</a:t>
            </a:r>
          </a:p>
          <a:p>
            <a:r>
              <a:rPr lang="de-DE" dirty="0"/>
              <a:t>Enhance sharpness and local high-frequency contrast</a:t>
            </a:r>
          </a:p>
          <a:p>
            <a:endParaRPr lang="de-DE" dirty="0"/>
          </a:p>
          <a:p>
            <a:r>
              <a:rPr lang="de-DE" dirty="0"/>
              <a:t>Created to provide natural sharpness without artifacts with only low overhead</a:t>
            </a:r>
          </a:p>
          <a:p>
            <a:pPr marL="0" indent="0">
              <a:buNone/>
            </a:pPr>
            <a:endParaRPr lang="de-DE" dirty="0"/>
          </a:p>
        </p:txBody>
      </p:sp>
      <p:sp>
        <p:nvSpPr>
          <p:cNvPr id="4" name="Slide Number Placeholder 3">
            <a:extLst>
              <a:ext uri="{FF2B5EF4-FFF2-40B4-BE49-F238E27FC236}">
                <a16:creationId xmlns:a16="http://schemas.microsoft.com/office/drawing/2014/main" id="{AFFF87C7-A24A-4CF4-9EC1-080AAEF535B8}"/>
              </a:ext>
            </a:extLst>
          </p:cNvPr>
          <p:cNvSpPr>
            <a:spLocks noGrp="1"/>
          </p:cNvSpPr>
          <p:nvPr>
            <p:ph type="sldNum" sz="quarter" idx="12"/>
          </p:nvPr>
        </p:nvSpPr>
        <p:spPr/>
        <p:txBody>
          <a:bodyPr/>
          <a:lstStyle/>
          <a:p>
            <a:fld id="{9BC932D5-48D2-3F48-87E1-D925B9343798}" type="slidenum">
              <a:rPr lang="en-US" smtClean="0"/>
              <a:pPr/>
              <a:t>11</a:t>
            </a:fld>
            <a:endParaRPr lang="en-US" dirty="0"/>
          </a:p>
        </p:txBody>
      </p:sp>
      <p:sp>
        <p:nvSpPr>
          <p:cNvPr id="5" name="Footer Placeholder 4">
            <a:extLst>
              <a:ext uri="{FF2B5EF4-FFF2-40B4-BE49-F238E27FC236}">
                <a16:creationId xmlns:a16="http://schemas.microsoft.com/office/drawing/2014/main" id="{7D52B2B8-CC16-452B-AF06-9DB99076BD1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8" name="Picture 7" descr="A bird swimming in water&#10;&#10;Description automatically generated">
            <a:extLst>
              <a:ext uri="{FF2B5EF4-FFF2-40B4-BE49-F238E27FC236}">
                <a16:creationId xmlns:a16="http://schemas.microsoft.com/office/drawing/2014/main" id="{61DEE5F8-58C9-4373-AD8B-D907EB3D6DA9}"/>
              </a:ext>
            </a:extLst>
          </p:cNvPr>
          <p:cNvPicPr>
            <a:picLocks noChangeAspect="1"/>
          </p:cNvPicPr>
          <p:nvPr/>
        </p:nvPicPr>
        <p:blipFill rotWithShape="1">
          <a:blip r:embed="rId2"/>
          <a:srcRect l="16721" r="1828" b="3221"/>
          <a:stretch/>
        </p:blipFill>
        <p:spPr>
          <a:xfrm>
            <a:off x="7847740" y="0"/>
            <a:ext cx="4344259" cy="2725003"/>
          </a:xfrm>
          <a:prstGeom prst="rect">
            <a:avLst/>
          </a:prstGeom>
        </p:spPr>
      </p:pic>
    </p:spTree>
    <p:extLst>
      <p:ext uri="{BB962C8B-B14F-4D97-AF65-F5344CB8AC3E}">
        <p14:creationId xmlns:p14="http://schemas.microsoft.com/office/powerpoint/2010/main" val="1433962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5D2C-F22B-49B9-A51D-7EB302C9FEAC}"/>
              </a:ext>
            </a:extLst>
          </p:cNvPr>
          <p:cNvSpPr>
            <a:spLocks noGrp="1"/>
          </p:cNvSpPr>
          <p:nvPr>
            <p:ph type="title"/>
          </p:nvPr>
        </p:nvSpPr>
        <p:spPr/>
        <p:txBody>
          <a:bodyPr/>
          <a:lstStyle/>
          <a:p>
            <a:r>
              <a:rPr lang="de-DE" dirty="0"/>
              <a:t>Overview</a:t>
            </a:r>
            <a:endParaRPr lang="en-DE" dirty="0"/>
          </a:p>
        </p:txBody>
      </p:sp>
      <p:sp>
        <p:nvSpPr>
          <p:cNvPr id="3" name="Content Placeholder 2">
            <a:extLst>
              <a:ext uri="{FF2B5EF4-FFF2-40B4-BE49-F238E27FC236}">
                <a16:creationId xmlns:a16="http://schemas.microsoft.com/office/drawing/2014/main" id="{19D4BB86-2D5B-4C1C-B1F6-D23A5A7F5827}"/>
              </a:ext>
            </a:extLst>
          </p:cNvPr>
          <p:cNvSpPr>
            <a:spLocks noGrp="1"/>
          </p:cNvSpPr>
          <p:nvPr>
            <p:ph sz="quarter" idx="10"/>
          </p:nvPr>
        </p:nvSpPr>
        <p:spPr/>
        <p:txBody>
          <a:bodyPr/>
          <a:lstStyle/>
          <a:p>
            <a:pPr marL="0" indent="0">
              <a:buNone/>
            </a:pPr>
            <a:r>
              <a:rPr lang="de-DE" dirty="0"/>
              <a:t>Contrast Adaptive Sharpening (CAS)</a:t>
            </a:r>
          </a:p>
          <a:p>
            <a:endParaRPr lang="de-DE" dirty="0"/>
          </a:p>
          <a:p>
            <a:pPr marL="0" indent="0">
              <a:buNone/>
            </a:pPr>
            <a:r>
              <a:rPr lang="de-DE" dirty="0"/>
              <a:t>For </a:t>
            </a:r>
            <a:r>
              <a:rPr lang="de-DE" b="1" dirty="0"/>
              <a:t>sharpening</a:t>
            </a:r>
            <a:r>
              <a:rPr lang="de-DE" dirty="0"/>
              <a:t> and optionally upsampling</a:t>
            </a:r>
          </a:p>
          <a:p>
            <a:r>
              <a:rPr lang="de-DE" dirty="0"/>
              <a:t>Enhance sharpness and local high-frequency contrast</a:t>
            </a:r>
          </a:p>
          <a:p>
            <a:endParaRPr lang="de-DE" dirty="0"/>
          </a:p>
          <a:p>
            <a:r>
              <a:rPr lang="de-DE" dirty="0"/>
              <a:t>Created to provide natural sharpness without artifacts with only low overhead</a:t>
            </a:r>
          </a:p>
          <a:p>
            <a:endParaRPr lang="de-DE" dirty="0"/>
          </a:p>
          <a:p>
            <a:r>
              <a:rPr lang="de-DE" dirty="0"/>
              <a:t>Upsampling feature was designed for Dynamic Resolution Scaling (DRS)</a:t>
            </a:r>
          </a:p>
          <a:p>
            <a:pPr lvl="1"/>
            <a:r>
              <a:rPr lang="de-DE" dirty="0"/>
              <a:t>With DRS render resolution can change per frame</a:t>
            </a:r>
          </a:p>
          <a:p>
            <a:pPr marL="457200" lvl="1" indent="0">
              <a:buNone/>
            </a:pPr>
            <a:r>
              <a:rPr lang="de-DE" dirty="0">
                <a:sym typeface="Wingdings" panose="05000000000000000000" pitchFamily="2" charset="2"/>
              </a:rPr>
              <a:t>	</a:t>
            </a:r>
            <a:r>
              <a:rPr lang="de-DE" dirty="0"/>
              <a:t> use CAS to sharpen and upsample to the fixed output resolution, then composite full resolution UI over CAS output</a:t>
            </a:r>
          </a:p>
          <a:p>
            <a:pPr lvl="1"/>
            <a:r>
              <a:rPr lang="de-DE" dirty="0"/>
              <a:t>This happens all in one compute dispatch 😊</a:t>
            </a:r>
            <a:endParaRPr lang="en-DE" dirty="0"/>
          </a:p>
          <a:p>
            <a:endParaRPr lang="en-DE" dirty="0"/>
          </a:p>
        </p:txBody>
      </p:sp>
      <p:sp>
        <p:nvSpPr>
          <p:cNvPr id="4" name="Slide Number Placeholder 3">
            <a:extLst>
              <a:ext uri="{FF2B5EF4-FFF2-40B4-BE49-F238E27FC236}">
                <a16:creationId xmlns:a16="http://schemas.microsoft.com/office/drawing/2014/main" id="{58FA2462-F10A-49F6-BDF6-962F08347D56}"/>
              </a:ext>
            </a:extLst>
          </p:cNvPr>
          <p:cNvSpPr>
            <a:spLocks noGrp="1"/>
          </p:cNvSpPr>
          <p:nvPr>
            <p:ph type="sldNum" sz="quarter" idx="12"/>
          </p:nvPr>
        </p:nvSpPr>
        <p:spPr/>
        <p:txBody>
          <a:bodyPr/>
          <a:lstStyle/>
          <a:p>
            <a:fld id="{9BC932D5-48D2-3F48-87E1-D925B9343798}" type="slidenum">
              <a:rPr lang="en-US" smtClean="0"/>
              <a:pPr/>
              <a:t>12</a:t>
            </a:fld>
            <a:endParaRPr lang="en-US" dirty="0"/>
          </a:p>
        </p:txBody>
      </p:sp>
      <p:sp>
        <p:nvSpPr>
          <p:cNvPr id="5" name="Footer Placeholder 4">
            <a:extLst>
              <a:ext uri="{FF2B5EF4-FFF2-40B4-BE49-F238E27FC236}">
                <a16:creationId xmlns:a16="http://schemas.microsoft.com/office/drawing/2014/main" id="{069F8798-8A0E-485E-8DB4-F1F462C6512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6" name="Picture 5" descr="A bird swimming in water&#10;&#10;Description automatically generated">
            <a:extLst>
              <a:ext uri="{FF2B5EF4-FFF2-40B4-BE49-F238E27FC236}">
                <a16:creationId xmlns:a16="http://schemas.microsoft.com/office/drawing/2014/main" id="{B5BEB82F-0F2D-441D-8F34-5F000E6B85FE}"/>
              </a:ext>
            </a:extLst>
          </p:cNvPr>
          <p:cNvPicPr>
            <a:picLocks noChangeAspect="1"/>
          </p:cNvPicPr>
          <p:nvPr/>
        </p:nvPicPr>
        <p:blipFill rotWithShape="1">
          <a:blip r:embed="rId2"/>
          <a:srcRect l="16721" r="1828" b="3221"/>
          <a:stretch/>
        </p:blipFill>
        <p:spPr>
          <a:xfrm>
            <a:off x="7847740" y="0"/>
            <a:ext cx="4344259" cy="2725003"/>
          </a:xfrm>
          <a:prstGeom prst="rect">
            <a:avLst/>
          </a:prstGeom>
        </p:spPr>
      </p:pic>
    </p:spTree>
    <p:extLst>
      <p:ext uri="{BB962C8B-B14F-4D97-AF65-F5344CB8AC3E}">
        <p14:creationId xmlns:p14="http://schemas.microsoft.com/office/powerpoint/2010/main" val="189434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058CB-D10B-47A5-984A-79F9E1089003}"/>
              </a:ext>
            </a:extLst>
          </p:cNvPr>
          <p:cNvSpPr>
            <a:spLocks noGrp="1"/>
          </p:cNvSpPr>
          <p:nvPr>
            <p:ph sz="quarter" idx="10"/>
          </p:nvPr>
        </p:nvSpPr>
        <p:spPr/>
        <p:txBody>
          <a:bodyPr/>
          <a:lstStyle/>
          <a:p>
            <a:pPr marL="0" indent="0">
              <a:buNone/>
            </a:pPr>
            <a:r>
              <a:rPr lang="de-DE" dirty="0"/>
              <a:t>Upsample from 440x512 to 880x1024 </a:t>
            </a:r>
          </a:p>
          <a:p>
            <a:pPr marL="0" indent="0">
              <a:buNone/>
            </a:pPr>
            <a:r>
              <a:rPr lang="de-DE" dirty="0"/>
              <a:t>using </a:t>
            </a:r>
            <a:r>
              <a:rPr lang="de-DE" b="1" dirty="0"/>
              <a:t>bicubic</a:t>
            </a:r>
          </a:p>
          <a:p>
            <a:pPr marL="0" indent="0">
              <a:buNone/>
            </a:pPr>
            <a:endParaRPr lang="en-DE" dirty="0"/>
          </a:p>
        </p:txBody>
      </p:sp>
      <p:sp>
        <p:nvSpPr>
          <p:cNvPr id="4" name="Slide Number Placeholder 3">
            <a:extLst>
              <a:ext uri="{FF2B5EF4-FFF2-40B4-BE49-F238E27FC236}">
                <a16:creationId xmlns:a16="http://schemas.microsoft.com/office/drawing/2014/main" id="{D01A0185-142D-43EE-B05D-A40182995128}"/>
              </a:ext>
            </a:extLst>
          </p:cNvPr>
          <p:cNvSpPr>
            <a:spLocks noGrp="1"/>
          </p:cNvSpPr>
          <p:nvPr>
            <p:ph type="sldNum" sz="quarter" idx="12"/>
          </p:nvPr>
        </p:nvSpPr>
        <p:spPr/>
        <p:txBody>
          <a:bodyPr/>
          <a:lstStyle/>
          <a:p>
            <a:fld id="{9BC932D5-48D2-3F48-87E1-D925B9343798}" type="slidenum">
              <a:rPr lang="en-US" smtClean="0"/>
              <a:pPr/>
              <a:t>13</a:t>
            </a:fld>
            <a:endParaRPr lang="en-US" dirty="0"/>
          </a:p>
        </p:txBody>
      </p:sp>
      <p:sp>
        <p:nvSpPr>
          <p:cNvPr id="5" name="Footer Placeholder 4">
            <a:extLst>
              <a:ext uri="{FF2B5EF4-FFF2-40B4-BE49-F238E27FC236}">
                <a16:creationId xmlns:a16="http://schemas.microsoft.com/office/drawing/2014/main" id="{09767DA9-6547-426B-A7E2-F0D8CA39C4F3}"/>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6" name="Picture 5">
            <a:extLst>
              <a:ext uri="{FF2B5EF4-FFF2-40B4-BE49-F238E27FC236}">
                <a16:creationId xmlns:a16="http://schemas.microsoft.com/office/drawing/2014/main" id="{9FA82127-90C2-4423-A425-1555064E6723}"/>
              </a:ext>
            </a:extLst>
          </p:cNvPr>
          <p:cNvPicPr>
            <a:picLocks noChangeAspect="1"/>
          </p:cNvPicPr>
          <p:nvPr/>
        </p:nvPicPr>
        <p:blipFill>
          <a:blip r:embed="rId2"/>
          <a:srcRect/>
          <a:stretch/>
        </p:blipFill>
        <p:spPr>
          <a:xfrm>
            <a:off x="6298407" y="0"/>
            <a:ext cx="5893593" cy="6858000"/>
          </a:xfrm>
          <a:prstGeom prst="rect">
            <a:avLst/>
          </a:prstGeom>
        </p:spPr>
      </p:pic>
    </p:spTree>
    <p:extLst>
      <p:ext uri="{BB962C8B-B14F-4D97-AF65-F5344CB8AC3E}">
        <p14:creationId xmlns:p14="http://schemas.microsoft.com/office/powerpoint/2010/main" val="2301528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058CB-D10B-47A5-984A-79F9E1089003}"/>
              </a:ext>
            </a:extLst>
          </p:cNvPr>
          <p:cNvSpPr>
            <a:spLocks noGrp="1"/>
          </p:cNvSpPr>
          <p:nvPr>
            <p:ph sz="quarter" idx="10"/>
          </p:nvPr>
        </p:nvSpPr>
        <p:spPr/>
        <p:txBody>
          <a:bodyPr/>
          <a:lstStyle/>
          <a:p>
            <a:pPr marL="0" indent="0">
              <a:buNone/>
            </a:pPr>
            <a:r>
              <a:rPr lang="de-DE" dirty="0"/>
              <a:t>Upsample from 440x512 to 880x1024 </a:t>
            </a:r>
          </a:p>
          <a:p>
            <a:pPr marL="0" indent="0">
              <a:buNone/>
            </a:pPr>
            <a:r>
              <a:rPr lang="de-DE" dirty="0"/>
              <a:t>using </a:t>
            </a:r>
            <a:r>
              <a:rPr lang="de-DE" b="1" dirty="0"/>
              <a:t>CAS</a:t>
            </a:r>
            <a:endParaRPr lang="en-DE" dirty="0"/>
          </a:p>
        </p:txBody>
      </p:sp>
      <p:sp>
        <p:nvSpPr>
          <p:cNvPr id="4" name="Slide Number Placeholder 3">
            <a:extLst>
              <a:ext uri="{FF2B5EF4-FFF2-40B4-BE49-F238E27FC236}">
                <a16:creationId xmlns:a16="http://schemas.microsoft.com/office/drawing/2014/main" id="{D01A0185-142D-43EE-B05D-A40182995128}"/>
              </a:ext>
            </a:extLst>
          </p:cNvPr>
          <p:cNvSpPr>
            <a:spLocks noGrp="1"/>
          </p:cNvSpPr>
          <p:nvPr>
            <p:ph type="sldNum" sz="quarter" idx="12"/>
          </p:nvPr>
        </p:nvSpPr>
        <p:spPr/>
        <p:txBody>
          <a:bodyPr/>
          <a:lstStyle/>
          <a:p>
            <a:fld id="{9BC932D5-48D2-3F48-87E1-D925B9343798}" type="slidenum">
              <a:rPr lang="en-US" smtClean="0"/>
              <a:pPr/>
              <a:t>14</a:t>
            </a:fld>
            <a:endParaRPr lang="en-US" dirty="0"/>
          </a:p>
        </p:txBody>
      </p:sp>
      <p:sp>
        <p:nvSpPr>
          <p:cNvPr id="5" name="Footer Placeholder 4">
            <a:extLst>
              <a:ext uri="{FF2B5EF4-FFF2-40B4-BE49-F238E27FC236}">
                <a16:creationId xmlns:a16="http://schemas.microsoft.com/office/drawing/2014/main" id="{09767DA9-6547-426B-A7E2-F0D8CA39C4F3}"/>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7" name="Picture 6" descr="A large brown dog sitting in front of a building&#10;&#10;Description automatically generated">
            <a:extLst>
              <a:ext uri="{FF2B5EF4-FFF2-40B4-BE49-F238E27FC236}">
                <a16:creationId xmlns:a16="http://schemas.microsoft.com/office/drawing/2014/main" id="{979A0D46-C321-4D1F-BD92-4B8610C62B07}"/>
              </a:ext>
            </a:extLst>
          </p:cNvPr>
          <p:cNvPicPr>
            <a:picLocks noChangeAspect="1"/>
          </p:cNvPicPr>
          <p:nvPr/>
        </p:nvPicPr>
        <p:blipFill>
          <a:blip r:embed="rId2"/>
          <a:stretch>
            <a:fillRect/>
          </a:stretch>
        </p:blipFill>
        <p:spPr>
          <a:xfrm>
            <a:off x="6298406" y="0"/>
            <a:ext cx="5893594" cy="6858000"/>
          </a:xfrm>
          <a:prstGeom prst="rect">
            <a:avLst/>
          </a:prstGeom>
        </p:spPr>
      </p:pic>
    </p:spTree>
    <p:extLst>
      <p:ext uri="{BB962C8B-B14F-4D97-AF65-F5344CB8AC3E}">
        <p14:creationId xmlns:p14="http://schemas.microsoft.com/office/powerpoint/2010/main" val="1172828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23DD3-FF3A-469C-A707-0F3AEB31ECAD}"/>
              </a:ext>
            </a:extLst>
          </p:cNvPr>
          <p:cNvSpPr>
            <a:spLocks noGrp="1"/>
          </p:cNvSpPr>
          <p:nvPr>
            <p:ph type="title"/>
          </p:nvPr>
        </p:nvSpPr>
        <p:spPr/>
        <p:txBody>
          <a:bodyPr/>
          <a:lstStyle/>
          <a:p>
            <a:r>
              <a:rPr lang="de-DE" dirty="0"/>
              <a:t>When to use CAS?</a:t>
            </a:r>
            <a:endParaRPr lang="en-DE" dirty="0"/>
          </a:p>
        </p:txBody>
      </p:sp>
      <p:sp>
        <p:nvSpPr>
          <p:cNvPr id="3" name="Content Placeholder 2">
            <a:extLst>
              <a:ext uri="{FF2B5EF4-FFF2-40B4-BE49-F238E27FC236}">
                <a16:creationId xmlns:a16="http://schemas.microsoft.com/office/drawing/2014/main" id="{914A35F8-4D8A-4785-BF41-F005575A24E3}"/>
              </a:ext>
            </a:extLst>
          </p:cNvPr>
          <p:cNvSpPr>
            <a:spLocks noGrp="1"/>
          </p:cNvSpPr>
          <p:nvPr>
            <p:ph sz="quarter" idx="10"/>
          </p:nvPr>
        </p:nvSpPr>
        <p:spPr/>
        <p:txBody>
          <a:bodyPr/>
          <a:lstStyle/>
          <a:p>
            <a:r>
              <a:rPr lang="de-DE" dirty="0"/>
              <a:t>For sharpening purposes</a:t>
            </a:r>
          </a:p>
          <a:p>
            <a:pPr lvl="1"/>
            <a:r>
              <a:rPr lang="de-DE" dirty="0"/>
              <a:t>E.g. as post-TAA sharpener</a:t>
            </a:r>
          </a:p>
          <a:p>
            <a:pPr lvl="1"/>
            <a:r>
              <a:rPr lang="de-DE" dirty="0"/>
              <a:t>After other ‚softener‘ passes to get some of the contrasts back</a:t>
            </a:r>
          </a:p>
          <a:p>
            <a:pPr lvl="1"/>
            <a:r>
              <a:rPr lang="de-DE" dirty="0"/>
              <a:t>After scaling from lower resolution when CAS is used in the sharpen-only version</a:t>
            </a:r>
          </a:p>
          <a:p>
            <a:pPr lvl="1"/>
            <a:endParaRPr lang="de-DE" dirty="0"/>
          </a:p>
          <a:p>
            <a:r>
              <a:rPr lang="de-DE" dirty="0"/>
              <a:t>Sharpening + Scaling</a:t>
            </a:r>
          </a:p>
          <a:p>
            <a:pPr lvl="1"/>
            <a:r>
              <a:rPr lang="de-DE" dirty="0"/>
              <a:t>As a Dynamic Resolution Scaling option</a:t>
            </a:r>
          </a:p>
          <a:p>
            <a:pPr lvl="1"/>
            <a:endParaRPr lang="de-DE" dirty="0"/>
          </a:p>
          <a:p>
            <a:pPr lvl="1"/>
            <a:endParaRPr lang="de-DE" dirty="0"/>
          </a:p>
          <a:p>
            <a:pPr marL="0" indent="0">
              <a:buNone/>
            </a:pPr>
            <a:r>
              <a:rPr lang="de-DE" dirty="0">
                <a:sym typeface="Wingdings" panose="05000000000000000000" pitchFamily="2" charset="2"/>
              </a:rPr>
              <a:t> </a:t>
            </a:r>
            <a:r>
              <a:rPr lang="de-DE" dirty="0"/>
              <a:t>Everytime when you think it improves image quality </a:t>
            </a:r>
            <a:r>
              <a:rPr lang="de-DE" dirty="0">
                <a:sym typeface="Wingdings" panose="05000000000000000000" pitchFamily="2" charset="2"/>
              </a:rPr>
              <a:t> Best is to just try it out!</a:t>
            </a:r>
            <a:endParaRPr lang="en-DE" dirty="0"/>
          </a:p>
        </p:txBody>
      </p:sp>
      <p:sp>
        <p:nvSpPr>
          <p:cNvPr id="4" name="Slide Number Placeholder 3">
            <a:extLst>
              <a:ext uri="{FF2B5EF4-FFF2-40B4-BE49-F238E27FC236}">
                <a16:creationId xmlns:a16="http://schemas.microsoft.com/office/drawing/2014/main" id="{41B08284-6221-4761-B73C-4F87C99D6C8E}"/>
              </a:ext>
            </a:extLst>
          </p:cNvPr>
          <p:cNvSpPr>
            <a:spLocks noGrp="1"/>
          </p:cNvSpPr>
          <p:nvPr>
            <p:ph type="sldNum" sz="quarter" idx="12"/>
          </p:nvPr>
        </p:nvSpPr>
        <p:spPr/>
        <p:txBody>
          <a:bodyPr/>
          <a:lstStyle/>
          <a:p>
            <a:fld id="{9BC932D5-48D2-3F48-87E1-D925B9343798}" type="slidenum">
              <a:rPr lang="en-US" smtClean="0"/>
              <a:pPr/>
              <a:t>15</a:t>
            </a:fld>
            <a:endParaRPr lang="en-US" dirty="0"/>
          </a:p>
        </p:txBody>
      </p:sp>
      <p:sp>
        <p:nvSpPr>
          <p:cNvPr id="5" name="Footer Placeholder 4">
            <a:extLst>
              <a:ext uri="{FF2B5EF4-FFF2-40B4-BE49-F238E27FC236}">
                <a16:creationId xmlns:a16="http://schemas.microsoft.com/office/drawing/2014/main" id="{0CB6AF6F-8947-4AF8-B100-629EE1999FF2}"/>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37013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DEDC61-B66B-4BEE-AA0D-538E8371F7C5}"/>
              </a:ext>
            </a:extLst>
          </p:cNvPr>
          <p:cNvSpPr>
            <a:spLocks noGrp="1"/>
          </p:cNvSpPr>
          <p:nvPr>
            <p:ph type="title"/>
          </p:nvPr>
        </p:nvSpPr>
        <p:spPr/>
        <p:txBody>
          <a:bodyPr/>
          <a:lstStyle/>
          <a:p>
            <a:r>
              <a:rPr lang="de-DE" dirty="0"/>
              <a:t>Algorithm</a:t>
            </a:r>
            <a:endParaRPr lang="en-DE" dirty="0"/>
          </a:p>
        </p:txBody>
      </p:sp>
      <p:sp>
        <p:nvSpPr>
          <p:cNvPr id="8" name="Slide Number Placeholder 7">
            <a:extLst>
              <a:ext uri="{FF2B5EF4-FFF2-40B4-BE49-F238E27FC236}">
                <a16:creationId xmlns:a16="http://schemas.microsoft.com/office/drawing/2014/main" id="{10362537-0702-4152-B335-C6F3C97F0E95}"/>
              </a:ext>
            </a:extLst>
          </p:cNvPr>
          <p:cNvSpPr>
            <a:spLocks noGrp="1"/>
          </p:cNvSpPr>
          <p:nvPr>
            <p:ph type="sldNum" sz="quarter" idx="16"/>
          </p:nvPr>
        </p:nvSpPr>
        <p:spPr/>
        <p:txBody>
          <a:bodyPr/>
          <a:lstStyle/>
          <a:p>
            <a:fld id="{9BC932D5-48D2-3F48-87E1-D925B9343798}" type="slidenum">
              <a:rPr lang="en-US" smtClean="0"/>
              <a:pPr/>
              <a:t>16</a:t>
            </a:fld>
            <a:endParaRPr lang="en-US" dirty="0"/>
          </a:p>
        </p:txBody>
      </p:sp>
      <p:sp>
        <p:nvSpPr>
          <p:cNvPr id="9" name="Footer Placeholder 8">
            <a:extLst>
              <a:ext uri="{FF2B5EF4-FFF2-40B4-BE49-F238E27FC236}">
                <a16:creationId xmlns:a16="http://schemas.microsoft.com/office/drawing/2014/main" id="{6259ABA6-6E93-4579-BB24-ABD18A554212}"/>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10" name="Picture 9" descr="A penguin standing in the grass&#10;&#10;Description automatically generated">
            <a:extLst>
              <a:ext uri="{FF2B5EF4-FFF2-40B4-BE49-F238E27FC236}">
                <a16:creationId xmlns:a16="http://schemas.microsoft.com/office/drawing/2014/main" id="{BEEA9153-9902-4258-BAA4-B314B4C32569}"/>
              </a:ext>
            </a:extLst>
          </p:cNvPr>
          <p:cNvPicPr>
            <a:picLocks noChangeAspect="1"/>
          </p:cNvPicPr>
          <p:nvPr/>
        </p:nvPicPr>
        <p:blipFill>
          <a:blip r:embed="rId2"/>
          <a:stretch>
            <a:fillRect/>
          </a:stretch>
        </p:blipFill>
        <p:spPr>
          <a:xfrm>
            <a:off x="4483860" y="1456614"/>
            <a:ext cx="3581400" cy="3581400"/>
          </a:xfrm>
          <a:prstGeom prst="rect">
            <a:avLst/>
          </a:prstGeom>
        </p:spPr>
      </p:pic>
    </p:spTree>
    <p:extLst>
      <p:ext uri="{BB962C8B-B14F-4D97-AF65-F5344CB8AC3E}">
        <p14:creationId xmlns:p14="http://schemas.microsoft.com/office/powerpoint/2010/main" val="133311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3C15136-CD99-4C51-8C56-C17E39AF855D}"/>
              </a:ext>
            </a:extLst>
          </p:cNvPr>
          <p:cNvSpPr>
            <a:spLocks noGrp="1"/>
          </p:cNvSpPr>
          <p:nvPr>
            <p:ph type="title"/>
          </p:nvPr>
        </p:nvSpPr>
        <p:spPr/>
        <p:txBody>
          <a:bodyPr/>
          <a:lstStyle/>
          <a:p>
            <a:r>
              <a:rPr lang="de-DE" dirty="0"/>
              <a:t>Algorithm - Overview</a:t>
            </a:r>
            <a:endParaRPr lang="en-DE" dirty="0"/>
          </a:p>
        </p:txBody>
      </p:sp>
      <p:sp>
        <p:nvSpPr>
          <p:cNvPr id="11" name="Content Placeholder 10">
            <a:extLst>
              <a:ext uri="{FF2B5EF4-FFF2-40B4-BE49-F238E27FC236}">
                <a16:creationId xmlns:a16="http://schemas.microsoft.com/office/drawing/2014/main" id="{A539E5DC-51EC-4E08-AF95-401CF3297297}"/>
              </a:ext>
            </a:extLst>
          </p:cNvPr>
          <p:cNvSpPr>
            <a:spLocks noGrp="1"/>
          </p:cNvSpPr>
          <p:nvPr>
            <p:ph sz="quarter" idx="10"/>
          </p:nvPr>
        </p:nvSpPr>
        <p:spPr/>
        <p:txBody>
          <a:bodyPr/>
          <a:lstStyle/>
          <a:p>
            <a:pPr marL="0" indent="0">
              <a:buNone/>
            </a:pPr>
            <a:r>
              <a:rPr lang="de-DE" dirty="0"/>
              <a:t>CAS is a spatial only filter.</a:t>
            </a:r>
          </a:p>
          <a:p>
            <a:endParaRPr lang="en-GB" dirty="0"/>
          </a:p>
          <a:p>
            <a:pPr marL="0" indent="0">
              <a:buNone/>
            </a:pPr>
            <a:r>
              <a:rPr lang="en-GB" dirty="0"/>
              <a:t>It uses the minimal nearest 3x3 source </a:t>
            </a:r>
            <a:r>
              <a:rPr lang="en-GB" dirty="0" err="1"/>
              <a:t>texel</a:t>
            </a:r>
            <a:r>
              <a:rPr lang="en-GB" dirty="0"/>
              <a:t> window for filtering.</a:t>
            </a:r>
          </a:p>
          <a:p>
            <a:endParaRPr lang="en-GB" dirty="0"/>
          </a:p>
          <a:p>
            <a:endParaRPr lang="en-GB" dirty="0"/>
          </a:p>
          <a:p>
            <a:pPr marL="0" indent="0">
              <a:buNone/>
            </a:pPr>
            <a:r>
              <a:rPr lang="en-GB" dirty="0"/>
              <a:t>Final filter is of form			while the centre pixel is the output pixel.</a:t>
            </a:r>
          </a:p>
          <a:p>
            <a:endParaRPr lang="en-GB" dirty="0"/>
          </a:p>
          <a:p>
            <a:endParaRPr lang="en-GB" dirty="0"/>
          </a:p>
          <a:p>
            <a:pPr marL="0" indent="0">
              <a:buNone/>
            </a:pPr>
            <a:r>
              <a:rPr lang="en-GB" dirty="0"/>
              <a:t>Weight </a:t>
            </a:r>
            <a:r>
              <a:rPr lang="en-GB" b="1" dirty="0"/>
              <a:t>w</a:t>
            </a:r>
            <a:r>
              <a:rPr lang="en-GB" dirty="0"/>
              <a:t> is computed per pixel, adapting to local contrast.</a:t>
            </a:r>
          </a:p>
        </p:txBody>
      </p:sp>
      <p:sp>
        <p:nvSpPr>
          <p:cNvPr id="8" name="Slide Number Placeholder 7">
            <a:extLst>
              <a:ext uri="{FF2B5EF4-FFF2-40B4-BE49-F238E27FC236}">
                <a16:creationId xmlns:a16="http://schemas.microsoft.com/office/drawing/2014/main" id="{76FF7FA6-042A-4F26-9A93-9DA47D0FD667}"/>
              </a:ext>
            </a:extLst>
          </p:cNvPr>
          <p:cNvSpPr>
            <a:spLocks noGrp="1"/>
          </p:cNvSpPr>
          <p:nvPr>
            <p:ph type="sldNum" sz="quarter" idx="12"/>
          </p:nvPr>
        </p:nvSpPr>
        <p:spPr/>
        <p:txBody>
          <a:bodyPr/>
          <a:lstStyle/>
          <a:p>
            <a:fld id="{9BC932D5-48D2-3F48-87E1-D925B9343798}" type="slidenum">
              <a:rPr lang="en-US" smtClean="0"/>
              <a:pPr/>
              <a:t>17</a:t>
            </a:fld>
            <a:endParaRPr lang="en-US" dirty="0"/>
          </a:p>
        </p:txBody>
      </p:sp>
      <p:sp>
        <p:nvSpPr>
          <p:cNvPr id="9" name="Footer Placeholder 8">
            <a:extLst>
              <a:ext uri="{FF2B5EF4-FFF2-40B4-BE49-F238E27FC236}">
                <a16:creationId xmlns:a16="http://schemas.microsoft.com/office/drawing/2014/main" id="{91171CA6-0647-4D15-8C08-BD052CDC1BB1}"/>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12" name="Content Placeholder 5">
            <a:extLst>
              <a:ext uri="{FF2B5EF4-FFF2-40B4-BE49-F238E27FC236}">
                <a16:creationId xmlns:a16="http://schemas.microsoft.com/office/drawing/2014/main" id="{CC9131C7-D38A-4018-B5DD-73960337DEBE}"/>
              </a:ext>
            </a:extLst>
          </p:cNvPr>
          <p:cNvGraphicFramePr>
            <a:graphicFrameLocks/>
          </p:cNvGraphicFramePr>
          <p:nvPr>
            <p:extLst>
              <p:ext uri="{D42A27DB-BD31-4B8C-83A1-F6EECF244321}">
                <p14:modId xmlns:p14="http://schemas.microsoft.com/office/powerpoint/2010/main" val="1232554685"/>
              </p:ext>
            </p:extLst>
          </p:nvPr>
        </p:nvGraphicFramePr>
        <p:xfrm>
          <a:off x="3137279" y="2404167"/>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endParaRPr lang="en-US" dirty="0">
                        <a:solidFill>
                          <a:schemeClr val="tx1"/>
                        </a:solidFill>
                      </a:endParaRPr>
                    </a:p>
                  </a:txBody>
                  <a:tcPr/>
                </a:tc>
                <a:tc>
                  <a:txBody>
                    <a:bodyPr/>
                    <a:lstStyle/>
                    <a:p>
                      <a:pPr algn="ctr"/>
                      <a:r>
                        <a:rPr lang="de-DE" dirty="0">
                          <a:ln w="3175">
                            <a:noFill/>
                          </a:ln>
                        </a:rPr>
                        <a:t>w</a:t>
                      </a:r>
                      <a:endParaRPr lang="en-US" dirty="0">
                        <a:ln w="3175">
                          <a:noFill/>
                        </a:ln>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3823211374"/>
                  </a:ext>
                </a:extLst>
              </a:tr>
              <a:tr h="370840">
                <a:tc>
                  <a:txBody>
                    <a:bodyPr/>
                    <a:lstStyle/>
                    <a:p>
                      <a:pPr algn="ctr"/>
                      <a:r>
                        <a:rPr lang="de-DE" dirty="0"/>
                        <a:t>w</a:t>
                      </a:r>
                      <a:endParaRPr lang="en-US" dirty="0">
                        <a:solidFill>
                          <a:schemeClr val="tx1"/>
                        </a:solidFill>
                      </a:endParaRPr>
                    </a:p>
                  </a:txBody>
                  <a:tcPr/>
                </a:tc>
                <a:tc>
                  <a:txBody>
                    <a:bodyPr/>
                    <a:lstStyle/>
                    <a:p>
                      <a:pPr algn="ctr"/>
                      <a:r>
                        <a:rPr lang="de-DE" dirty="0"/>
                        <a:t>1</a:t>
                      </a:r>
                      <a:endParaRPr lang="en-US" dirty="0">
                        <a:solidFill>
                          <a:schemeClr val="tx1"/>
                        </a:solidFill>
                      </a:endParaRPr>
                    </a:p>
                  </a:txBody>
                  <a:tcPr/>
                </a:tc>
                <a:tc>
                  <a:txBody>
                    <a:bodyPr/>
                    <a:lstStyle/>
                    <a:p>
                      <a:pPr marL="0" algn="ctr" defTabSz="914400" rtl="0" eaLnBrk="1" latinLnBrk="0" hangingPunct="1"/>
                      <a:r>
                        <a:rPr lang="de-DE" sz="1800" kern="1200" dirty="0"/>
                        <a:t>w</a:t>
                      </a:r>
                      <a:endParaRPr lang="en-US" sz="1800" kern="1200" dirty="0">
                        <a:solidFill>
                          <a:schemeClr val="tx1"/>
                        </a:solidFill>
                        <a:latin typeface="+mn-lt"/>
                        <a:ea typeface="+mn-ea"/>
                        <a:cs typeface="+mn-cs"/>
                      </a:endParaRPr>
                    </a:p>
                  </a:txBody>
                  <a:tcPr/>
                </a:tc>
                <a:extLst>
                  <a:ext uri="{0D108BD9-81ED-4DB2-BD59-A6C34878D82A}">
                    <a16:rowId xmlns:a16="http://schemas.microsoft.com/office/drawing/2014/main" val="2322183240"/>
                  </a:ext>
                </a:extLst>
              </a:tr>
              <a:tr h="370840">
                <a:tc>
                  <a:txBody>
                    <a:bodyPr/>
                    <a:lstStyle/>
                    <a:p>
                      <a:endParaRPr lang="en-US">
                        <a:solidFill>
                          <a:schemeClr val="tx1"/>
                        </a:solidFill>
                      </a:endParaRPr>
                    </a:p>
                  </a:txBody>
                  <a:tcPr/>
                </a:tc>
                <a:tc>
                  <a:txBody>
                    <a:bodyPr/>
                    <a:lstStyle/>
                    <a:p>
                      <a:pPr algn="ctr"/>
                      <a:r>
                        <a:rPr lang="de-DE" dirty="0"/>
                        <a:t>w</a:t>
                      </a:r>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a16="http://schemas.microsoft.com/office/drawing/2014/main" val="3884634906"/>
                  </a:ext>
                </a:extLst>
              </a:tr>
            </a:tbl>
          </a:graphicData>
        </a:graphic>
      </p:graphicFrame>
    </p:spTree>
    <p:extLst>
      <p:ext uri="{BB962C8B-B14F-4D97-AF65-F5344CB8AC3E}">
        <p14:creationId xmlns:p14="http://schemas.microsoft.com/office/powerpoint/2010/main" val="2974798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04CA-A911-41FE-A728-52681B8B15DC}"/>
              </a:ext>
            </a:extLst>
          </p:cNvPr>
          <p:cNvSpPr>
            <a:spLocks noGrp="1"/>
          </p:cNvSpPr>
          <p:nvPr>
            <p:ph type="title"/>
          </p:nvPr>
        </p:nvSpPr>
        <p:spPr/>
        <p:txBody>
          <a:bodyPr/>
          <a:lstStyle/>
          <a:p>
            <a:r>
              <a:rPr lang="de-DE" dirty="0"/>
              <a:t>How to compute weight w?</a:t>
            </a:r>
            <a:endParaRPr lang="en-DE" dirty="0"/>
          </a:p>
        </p:txBody>
      </p:sp>
      <p:sp>
        <p:nvSpPr>
          <p:cNvPr id="4" name="Slide Number Placeholder 3">
            <a:extLst>
              <a:ext uri="{FF2B5EF4-FFF2-40B4-BE49-F238E27FC236}">
                <a16:creationId xmlns:a16="http://schemas.microsoft.com/office/drawing/2014/main" id="{51321820-A5AA-47E1-B3F2-D0E278F08A9B}"/>
              </a:ext>
            </a:extLst>
          </p:cNvPr>
          <p:cNvSpPr>
            <a:spLocks noGrp="1"/>
          </p:cNvSpPr>
          <p:nvPr>
            <p:ph type="sldNum" sz="quarter" idx="12"/>
          </p:nvPr>
        </p:nvSpPr>
        <p:spPr/>
        <p:txBody>
          <a:bodyPr/>
          <a:lstStyle/>
          <a:p>
            <a:fld id="{9BC932D5-48D2-3F48-87E1-D925B9343798}" type="slidenum">
              <a:rPr lang="en-US" smtClean="0"/>
              <a:pPr/>
              <a:t>18</a:t>
            </a:fld>
            <a:endParaRPr lang="en-US" dirty="0"/>
          </a:p>
        </p:txBody>
      </p:sp>
      <p:sp>
        <p:nvSpPr>
          <p:cNvPr id="5" name="Footer Placeholder 4">
            <a:extLst>
              <a:ext uri="{FF2B5EF4-FFF2-40B4-BE49-F238E27FC236}">
                <a16:creationId xmlns:a16="http://schemas.microsoft.com/office/drawing/2014/main" id="{84832FE0-E2CA-492B-B3C0-0DB0411C9458}"/>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pSp>
        <p:nvGrpSpPr>
          <p:cNvPr id="6" name="Group 5">
            <a:extLst>
              <a:ext uri="{FF2B5EF4-FFF2-40B4-BE49-F238E27FC236}">
                <a16:creationId xmlns:a16="http://schemas.microsoft.com/office/drawing/2014/main" id="{28077768-DA91-42B2-8DC5-6DAFE88A1869}"/>
              </a:ext>
            </a:extLst>
          </p:cNvPr>
          <p:cNvGrpSpPr/>
          <p:nvPr/>
        </p:nvGrpSpPr>
        <p:grpSpPr>
          <a:xfrm>
            <a:off x="6207083" y="2254417"/>
            <a:ext cx="3861993" cy="1477328"/>
            <a:chOff x="4283033" y="1924050"/>
            <a:chExt cx="3861993" cy="1477328"/>
          </a:xfrm>
        </p:grpSpPr>
        <p:sp>
          <p:nvSpPr>
            <p:cNvPr id="7" name="TextBox 6">
              <a:extLst>
                <a:ext uri="{FF2B5EF4-FFF2-40B4-BE49-F238E27FC236}">
                  <a16:creationId xmlns:a16="http://schemas.microsoft.com/office/drawing/2014/main" id="{9100306E-8C62-4412-AC49-BDA1D94C0548}"/>
                </a:ext>
              </a:extLst>
            </p:cNvPr>
            <p:cNvSpPr txBox="1"/>
            <p:nvPr/>
          </p:nvSpPr>
          <p:spPr>
            <a:xfrm>
              <a:off x="4657725" y="1924050"/>
              <a:ext cx="3487301" cy="1477328"/>
            </a:xfrm>
            <a:prstGeom prst="rect">
              <a:avLst/>
            </a:prstGeom>
            <a:solidFill>
              <a:srgbClr val="FFFFFF"/>
            </a:solidFill>
          </p:spPr>
          <p:txBody>
            <a:bodyPr wrap="none" rtlCol="0">
              <a:spAutoFit/>
            </a:bodyPr>
            <a:lstStyle/>
            <a:p>
              <a:r>
                <a:rPr lang="de-DE" dirty="0"/>
                <a:t>Light color: 	0.95, 0.75, 0.6</a:t>
              </a:r>
            </a:p>
            <a:p>
              <a:endParaRPr lang="de-DE" dirty="0"/>
            </a:p>
            <a:p>
              <a:r>
                <a:rPr lang="de-DE" dirty="0"/>
                <a:t>Middle color: 	0.9,   0.4,   0.1</a:t>
              </a:r>
            </a:p>
            <a:p>
              <a:endParaRPr lang="de-DE" dirty="0"/>
            </a:p>
            <a:p>
              <a:r>
                <a:rPr lang="de-DE" dirty="0"/>
                <a:t>Dark color: 	0.75, 0.25, 0.05</a:t>
              </a:r>
              <a:endParaRPr lang="en-US" dirty="0"/>
            </a:p>
          </p:txBody>
        </p:sp>
        <p:sp>
          <p:nvSpPr>
            <p:cNvPr id="8" name="Rectangle 7">
              <a:extLst>
                <a:ext uri="{FF2B5EF4-FFF2-40B4-BE49-F238E27FC236}">
                  <a16:creationId xmlns:a16="http://schemas.microsoft.com/office/drawing/2014/main" id="{318D2EEB-D7CC-4ADD-8AEA-E99CD1F011D7}"/>
                </a:ext>
              </a:extLst>
            </p:cNvPr>
            <p:cNvSpPr/>
            <p:nvPr/>
          </p:nvSpPr>
          <p:spPr>
            <a:xfrm>
              <a:off x="4289405" y="1924050"/>
              <a:ext cx="311236" cy="295275"/>
            </a:xfrm>
            <a:prstGeom prst="rect">
              <a:avLst/>
            </a:prstGeom>
            <a:solidFill>
              <a:srgbClr val="F2BF99"/>
            </a:solidFill>
            <a:ln>
              <a:solidFill>
                <a:srgbClr val="F2B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624B7F-EFA1-40AD-B363-6C632E0AC13A}"/>
                </a:ext>
              </a:extLst>
            </p:cNvPr>
            <p:cNvSpPr/>
            <p:nvPr/>
          </p:nvSpPr>
          <p:spPr>
            <a:xfrm>
              <a:off x="4283033" y="2507306"/>
              <a:ext cx="311236" cy="295275"/>
            </a:xfrm>
            <a:prstGeom prst="rect">
              <a:avLst/>
            </a:prstGeom>
            <a:solidFill>
              <a:srgbClr val="E6661A"/>
            </a:solidFill>
            <a:ln>
              <a:solidFill>
                <a:srgbClr val="E66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B7137-C83E-43C2-8C13-B36457AD8E3D}"/>
                </a:ext>
              </a:extLst>
            </p:cNvPr>
            <p:cNvSpPr/>
            <p:nvPr/>
          </p:nvSpPr>
          <p:spPr>
            <a:xfrm>
              <a:off x="4283033" y="3044190"/>
              <a:ext cx="311236" cy="295275"/>
            </a:xfrm>
            <a:prstGeom prst="rect">
              <a:avLst/>
            </a:prstGeom>
            <a:solidFill>
              <a:srgbClr val="BF400D"/>
            </a:solidFill>
            <a:ln>
              <a:solidFill>
                <a:srgbClr val="BF4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1" name="Content Placeholder 5">
            <a:extLst>
              <a:ext uri="{FF2B5EF4-FFF2-40B4-BE49-F238E27FC236}">
                <a16:creationId xmlns:a16="http://schemas.microsoft.com/office/drawing/2014/main" id="{D40F01DB-572D-49A1-B653-95BBFFCCFE2E}"/>
              </a:ext>
            </a:extLst>
          </p:cNvPr>
          <p:cNvGraphicFramePr>
            <a:graphicFrameLocks/>
          </p:cNvGraphicFramePr>
          <p:nvPr>
            <p:extLst>
              <p:ext uri="{D42A27DB-BD31-4B8C-83A1-F6EECF244321}">
                <p14:modId xmlns:p14="http://schemas.microsoft.com/office/powerpoint/2010/main" val="3277658200"/>
              </p:ext>
            </p:extLst>
          </p:nvPr>
        </p:nvGraphicFramePr>
        <p:xfrm>
          <a:off x="390525" y="1698625"/>
          <a:ext cx="3337200" cy="333756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604994675"/>
                    </a:ext>
                  </a:extLst>
                </a:gridCol>
                <a:gridCol w="370800">
                  <a:extLst>
                    <a:ext uri="{9D8B030D-6E8A-4147-A177-3AD203B41FA5}">
                      <a16:colId xmlns:a16="http://schemas.microsoft.com/office/drawing/2014/main" val="2223934661"/>
                    </a:ext>
                  </a:extLst>
                </a:gridCol>
                <a:gridCol w="370800">
                  <a:extLst>
                    <a:ext uri="{9D8B030D-6E8A-4147-A177-3AD203B41FA5}">
                      <a16:colId xmlns:a16="http://schemas.microsoft.com/office/drawing/2014/main" val="939326997"/>
                    </a:ext>
                  </a:extLst>
                </a:gridCol>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gridCol w="370800">
                  <a:extLst>
                    <a:ext uri="{9D8B030D-6E8A-4147-A177-3AD203B41FA5}">
                      <a16:colId xmlns:a16="http://schemas.microsoft.com/office/drawing/2014/main" val="3329506929"/>
                    </a:ext>
                  </a:extLst>
                </a:gridCol>
                <a:gridCol w="370800">
                  <a:extLst>
                    <a:ext uri="{9D8B030D-6E8A-4147-A177-3AD203B41FA5}">
                      <a16:colId xmlns:a16="http://schemas.microsoft.com/office/drawing/2014/main" val="264569231"/>
                    </a:ext>
                  </a:extLst>
                </a:gridCol>
                <a:gridCol w="370800">
                  <a:extLst>
                    <a:ext uri="{9D8B030D-6E8A-4147-A177-3AD203B41FA5}">
                      <a16:colId xmlns:a16="http://schemas.microsoft.com/office/drawing/2014/main" val="2780895017"/>
                    </a:ext>
                  </a:extLst>
                </a:gridCol>
              </a:tblGrid>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dirty="0"/>
                    </a:p>
                  </a:txBody>
                  <a:tcPr>
                    <a:lnB w="12700" cap="flat" cmpd="sng" algn="ctr">
                      <a:solidFill>
                        <a:schemeClr val="tx1"/>
                      </a:solidFill>
                      <a:prstDash val="solid"/>
                      <a:round/>
                      <a:headEnd type="none" w="med" len="med"/>
                      <a:tailEnd type="none" w="med" len="med"/>
                    </a:lnB>
                    <a:solidFill>
                      <a:srgbClr val="F2BF99"/>
                    </a:solidFill>
                  </a:tcPr>
                </a:tc>
                <a:tc>
                  <a:txBody>
                    <a:bodyPr/>
                    <a:lstStyle/>
                    <a:p>
                      <a:endParaRPr lang="en-US" dirty="0"/>
                    </a:p>
                  </a:txBody>
                  <a:tcPr>
                    <a:solidFill>
                      <a:srgbClr val="E6661A"/>
                    </a:solidFill>
                  </a:tcPr>
                </a:tc>
                <a:tc>
                  <a:txBody>
                    <a:bodyPr/>
                    <a:lstStyle/>
                    <a:p>
                      <a:endParaRPr lang="en-US" dirty="0"/>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extLst>
                  <a:ext uri="{0D108BD9-81ED-4DB2-BD59-A6C34878D82A}">
                    <a16:rowId xmlns:a16="http://schemas.microsoft.com/office/drawing/2014/main" val="3823211374"/>
                  </a:ext>
                </a:extLst>
              </a:tr>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rgbClr val="F2BF99"/>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661A"/>
                    </a:solidFill>
                  </a:tcPr>
                </a:tc>
                <a:tc>
                  <a:txBody>
                    <a:bodyPr/>
                    <a:lstStyle/>
                    <a:p>
                      <a:endParaRPr lang="en-US" dirty="0"/>
                    </a:p>
                  </a:txBody>
                  <a:tcPr>
                    <a:lnL w="12700" cap="flat" cmpd="sng" algn="ctr">
                      <a:solidFill>
                        <a:schemeClr val="tx1"/>
                      </a:solidFill>
                      <a:prstDash val="solid"/>
                      <a:round/>
                      <a:headEnd type="none" w="med" len="med"/>
                      <a:tailEnd type="none" w="med" len="med"/>
                    </a:lnL>
                    <a:solidFill>
                      <a:srgbClr val="E6661A"/>
                    </a:solidFill>
                  </a:tcPr>
                </a:tc>
                <a:tc>
                  <a:txBody>
                    <a:bodyPr/>
                    <a:lstStyle/>
                    <a:p>
                      <a:endParaRPr lang="en-US"/>
                    </a:p>
                  </a:txBody>
                  <a:tcPr>
                    <a:solidFill>
                      <a:srgbClr val="BF400D"/>
                    </a:solidFill>
                  </a:tcPr>
                </a:tc>
                <a:tc>
                  <a:txBody>
                    <a:bodyPr/>
                    <a:lstStyle/>
                    <a:p>
                      <a:endParaRPr lang="en-US" dirty="0"/>
                    </a:p>
                  </a:txBody>
                  <a:tcPr>
                    <a:solidFill>
                      <a:srgbClr val="BF400D"/>
                    </a:solidFill>
                  </a:tcPr>
                </a:tc>
                <a:tc>
                  <a:txBody>
                    <a:bodyPr/>
                    <a:lstStyle/>
                    <a:p>
                      <a:endParaRPr lang="en-US"/>
                    </a:p>
                  </a:txBody>
                  <a:tcPr>
                    <a:solidFill>
                      <a:srgbClr val="BF400D"/>
                    </a:solidFill>
                  </a:tcPr>
                </a:tc>
                <a:extLst>
                  <a:ext uri="{0D108BD9-81ED-4DB2-BD59-A6C34878D82A}">
                    <a16:rowId xmlns:a16="http://schemas.microsoft.com/office/drawing/2014/main" val="2322183240"/>
                  </a:ext>
                </a:extLst>
              </a:tr>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E6661A"/>
                    </a:solidFill>
                  </a:tcPr>
                </a:tc>
                <a:tc>
                  <a:txBody>
                    <a:bodyPr/>
                    <a:lstStyle/>
                    <a:p>
                      <a:endParaRPr lang="en-US"/>
                    </a:p>
                  </a:txBody>
                  <a:tcPr>
                    <a:lnT w="12700" cap="flat" cmpd="sng" algn="ctr">
                      <a:solidFill>
                        <a:schemeClr val="tx1"/>
                      </a:solidFill>
                      <a:prstDash val="solid"/>
                      <a:round/>
                      <a:headEnd type="none" w="med" len="med"/>
                      <a:tailEnd type="none" w="med" len="med"/>
                    </a:lnT>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extLst>
                  <a:ext uri="{0D108BD9-81ED-4DB2-BD59-A6C34878D82A}">
                    <a16:rowId xmlns:a16="http://schemas.microsoft.com/office/drawing/2014/main" val="3884634906"/>
                  </a:ext>
                </a:extLst>
              </a:tr>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extLst>
                  <a:ext uri="{0D108BD9-81ED-4DB2-BD59-A6C34878D82A}">
                    <a16:rowId xmlns:a16="http://schemas.microsoft.com/office/drawing/2014/main" val="389340324"/>
                  </a:ext>
                </a:extLst>
              </a:tr>
              <a:tr h="370840">
                <a:tc>
                  <a:txBody>
                    <a:bodyPr/>
                    <a:lstStyle/>
                    <a:p>
                      <a:endParaRPr lang="en-US"/>
                    </a:p>
                  </a:txBody>
                  <a:tcPr>
                    <a:solidFill>
                      <a:srgbClr val="F2BF99"/>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extLst>
                  <a:ext uri="{0D108BD9-81ED-4DB2-BD59-A6C34878D82A}">
                    <a16:rowId xmlns:a16="http://schemas.microsoft.com/office/drawing/2014/main" val="3658510071"/>
                  </a:ext>
                </a:extLst>
              </a:tr>
              <a:tr h="370840">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extLst>
                  <a:ext uri="{0D108BD9-81ED-4DB2-BD59-A6C34878D82A}">
                    <a16:rowId xmlns:a16="http://schemas.microsoft.com/office/drawing/2014/main" val="1375740915"/>
                  </a:ext>
                </a:extLst>
              </a:tr>
              <a:tr h="370840">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extLst>
                  <a:ext uri="{0D108BD9-81ED-4DB2-BD59-A6C34878D82A}">
                    <a16:rowId xmlns:a16="http://schemas.microsoft.com/office/drawing/2014/main" val="1425881226"/>
                  </a:ext>
                </a:extLst>
              </a:tr>
              <a:tr h="370840">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extLst>
                  <a:ext uri="{0D108BD9-81ED-4DB2-BD59-A6C34878D82A}">
                    <a16:rowId xmlns:a16="http://schemas.microsoft.com/office/drawing/2014/main" val="2326859936"/>
                  </a:ext>
                </a:extLst>
              </a:tr>
              <a:tr h="370840">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dirty="0"/>
                    </a:p>
                  </a:txBody>
                  <a:tcPr>
                    <a:solidFill>
                      <a:srgbClr val="F2BF99"/>
                    </a:solidFill>
                  </a:tcPr>
                </a:tc>
                <a:extLst>
                  <a:ext uri="{0D108BD9-81ED-4DB2-BD59-A6C34878D82A}">
                    <a16:rowId xmlns:a16="http://schemas.microsoft.com/office/drawing/2014/main" val="896243077"/>
                  </a:ext>
                </a:extLst>
              </a:tr>
            </a:tbl>
          </a:graphicData>
        </a:graphic>
      </p:graphicFrame>
    </p:spTree>
    <p:extLst>
      <p:ext uri="{BB962C8B-B14F-4D97-AF65-F5344CB8AC3E}">
        <p14:creationId xmlns:p14="http://schemas.microsoft.com/office/powerpoint/2010/main" val="1038848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04CA-A911-41FE-A728-52681B8B15DC}"/>
              </a:ext>
            </a:extLst>
          </p:cNvPr>
          <p:cNvSpPr>
            <a:spLocks noGrp="1"/>
          </p:cNvSpPr>
          <p:nvPr>
            <p:ph type="title"/>
          </p:nvPr>
        </p:nvSpPr>
        <p:spPr/>
        <p:txBody>
          <a:bodyPr/>
          <a:lstStyle/>
          <a:p>
            <a:r>
              <a:rPr lang="de-DE" dirty="0"/>
              <a:t>How to compute weight w?</a:t>
            </a:r>
            <a:endParaRPr lang="en-DE" dirty="0"/>
          </a:p>
        </p:txBody>
      </p:sp>
      <p:sp>
        <p:nvSpPr>
          <p:cNvPr id="4" name="Slide Number Placeholder 3">
            <a:extLst>
              <a:ext uri="{FF2B5EF4-FFF2-40B4-BE49-F238E27FC236}">
                <a16:creationId xmlns:a16="http://schemas.microsoft.com/office/drawing/2014/main" id="{51321820-A5AA-47E1-B3F2-D0E278F08A9B}"/>
              </a:ext>
            </a:extLst>
          </p:cNvPr>
          <p:cNvSpPr>
            <a:spLocks noGrp="1"/>
          </p:cNvSpPr>
          <p:nvPr>
            <p:ph type="sldNum" sz="quarter" idx="12"/>
          </p:nvPr>
        </p:nvSpPr>
        <p:spPr/>
        <p:txBody>
          <a:bodyPr/>
          <a:lstStyle/>
          <a:p>
            <a:fld id="{9BC932D5-48D2-3F48-87E1-D925B9343798}" type="slidenum">
              <a:rPr lang="en-US" smtClean="0"/>
              <a:pPr/>
              <a:t>19</a:t>
            </a:fld>
            <a:endParaRPr lang="en-US" dirty="0"/>
          </a:p>
        </p:txBody>
      </p:sp>
      <p:sp>
        <p:nvSpPr>
          <p:cNvPr id="5" name="Footer Placeholder 4">
            <a:extLst>
              <a:ext uri="{FF2B5EF4-FFF2-40B4-BE49-F238E27FC236}">
                <a16:creationId xmlns:a16="http://schemas.microsoft.com/office/drawing/2014/main" id="{84832FE0-E2CA-492B-B3C0-0DB0411C9458}"/>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pSp>
        <p:nvGrpSpPr>
          <p:cNvPr id="6" name="Group 5">
            <a:extLst>
              <a:ext uri="{FF2B5EF4-FFF2-40B4-BE49-F238E27FC236}">
                <a16:creationId xmlns:a16="http://schemas.microsoft.com/office/drawing/2014/main" id="{28077768-DA91-42B2-8DC5-6DAFE88A1869}"/>
              </a:ext>
            </a:extLst>
          </p:cNvPr>
          <p:cNvGrpSpPr/>
          <p:nvPr/>
        </p:nvGrpSpPr>
        <p:grpSpPr>
          <a:xfrm>
            <a:off x="6207083" y="2254417"/>
            <a:ext cx="3861993" cy="1477328"/>
            <a:chOff x="4283033" y="1924050"/>
            <a:chExt cx="3861993" cy="1477328"/>
          </a:xfrm>
        </p:grpSpPr>
        <p:sp>
          <p:nvSpPr>
            <p:cNvPr id="7" name="TextBox 6">
              <a:extLst>
                <a:ext uri="{FF2B5EF4-FFF2-40B4-BE49-F238E27FC236}">
                  <a16:creationId xmlns:a16="http://schemas.microsoft.com/office/drawing/2014/main" id="{9100306E-8C62-4412-AC49-BDA1D94C0548}"/>
                </a:ext>
              </a:extLst>
            </p:cNvPr>
            <p:cNvSpPr txBox="1"/>
            <p:nvPr/>
          </p:nvSpPr>
          <p:spPr>
            <a:xfrm>
              <a:off x="4657725" y="1924050"/>
              <a:ext cx="3487301" cy="1477328"/>
            </a:xfrm>
            <a:prstGeom prst="rect">
              <a:avLst/>
            </a:prstGeom>
            <a:solidFill>
              <a:srgbClr val="FFFFFF"/>
            </a:solidFill>
          </p:spPr>
          <p:txBody>
            <a:bodyPr wrap="none" rtlCol="0">
              <a:spAutoFit/>
            </a:bodyPr>
            <a:lstStyle/>
            <a:p>
              <a:r>
                <a:rPr lang="de-DE" dirty="0"/>
                <a:t>Light color: 	0.95, 0.75, 0.6</a:t>
              </a:r>
            </a:p>
            <a:p>
              <a:endParaRPr lang="de-DE" dirty="0"/>
            </a:p>
            <a:p>
              <a:r>
                <a:rPr lang="de-DE" dirty="0"/>
                <a:t>Middle color: 	0.9,   0.4,   0.1</a:t>
              </a:r>
            </a:p>
            <a:p>
              <a:endParaRPr lang="de-DE" dirty="0"/>
            </a:p>
            <a:p>
              <a:r>
                <a:rPr lang="de-DE" dirty="0"/>
                <a:t>Dark color: 	0.75, 0.25, 0.05</a:t>
              </a:r>
              <a:endParaRPr lang="en-US" dirty="0"/>
            </a:p>
          </p:txBody>
        </p:sp>
        <p:sp>
          <p:nvSpPr>
            <p:cNvPr id="8" name="Rectangle 7">
              <a:extLst>
                <a:ext uri="{FF2B5EF4-FFF2-40B4-BE49-F238E27FC236}">
                  <a16:creationId xmlns:a16="http://schemas.microsoft.com/office/drawing/2014/main" id="{318D2EEB-D7CC-4ADD-8AEA-E99CD1F011D7}"/>
                </a:ext>
              </a:extLst>
            </p:cNvPr>
            <p:cNvSpPr/>
            <p:nvPr/>
          </p:nvSpPr>
          <p:spPr>
            <a:xfrm>
              <a:off x="4289405" y="1924050"/>
              <a:ext cx="311236" cy="295275"/>
            </a:xfrm>
            <a:prstGeom prst="rect">
              <a:avLst/>
            </a:prstGeom>
            <a:solidFill>
              <a:srgbClr val="F2BF99"/>
            </a:solidFill>
            <a:ln>
              <a:solidFill>
                <a:srgbClr val="F2B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0624B7F-EFA1-40AD-B363-6C632E0AC13A}"/>
                </a:ext>
              </a:extLst>
            </p:cNvPr>
            <p:cNvSpPr/>
            <p:nvPr/>
          </p:nvSpPr>
          <p:spPr>
            <a:xfrm>
              <a:off x="4283033" y="2507306"/>
              <a:ext cx="311236" cy="295275"/>
            </a:xfrm>
            <a:prstGeom prst="rect">
              <a:avLst/>
            </a:prstGeom>
            <a:solidFill>
              <a:srgbClr val="E6661A"/>
            </a:solidFill>
            <a:ln>
              <a:solidFill>
                <a:srgbClr val="E66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B7137-C83E-43C2-8C13-B36457AD8E3D}"/>
                </a:ext>
              </a:extLst>
            </p:cNvPr>
            <p:cNvSpPr/>
            <p:nvPr/>
          </p:nvSpPr>
          <p:spPr>
            <a:xfrm>
              <a:off x="4283033" y="3044190"/>
              <a:ext cx="311236" cy="295275"/>
            </a:xfrm>
            <a:prstGeom prst="rect">
              <a:avLst/>
            </a:prstGeom>
            <a:solidFill>
              <a:srgbClr val="BF400D"/>
            </a:solidFill>
            <a:ln>
              <a:solidFill>
                <a:srgbClr val="BF4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Content Placeholder 5">
            <a:extLst>
              <a:ext uri="{FF2B5EF4-FFF2-40B4-BE49-F238E27FC236}">
                <a16:creationId xmlns:a16="http://schemas.microsoft.com/office/drawing/2014/main" id="{36A42736-E91E-4B6A-99A6-56458899D664}"/>
              </a:ext>
            </a:extLst>
          </p:cNvPr>
          <p:cNvGraphicFramePr>
            <a:graphicFrameLocks/>
          </p:cNvGraphicFramePr>
          <p:nvPr>
            <p:extLst>
              <p:ext uri="{D42A27DB-BD31-4B8C-83A1-F6EECF244321}">
                <p14:modId xmlns:p14="http://schemas.microsoft.com/office/powerpoint/2010/main" val="1120333568"/>
              </p:ext>
            </p:extLst>
          </p:nvPr>
        </p:nvGraphicFramePr>
        <p:xfrm>
          <a:off x="390525" y="1698625"/>
          <a:ext cx="3337200" cy="333756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604994675"/>
                    </a:ext>
                  </a:extLst>
                </a:gridCol>
                <a:gridCol w="370800">
                  <a:extLst>
                    <a:ext uri="{9D8B030D-6E8A-4147-A177-3AD203B41FA5}">
                      <a16:colId xmlns:a16="http://schemas.microsoft.com/office/drawing/2014/main" val="2223934661"/>
                    </a:ext>
                  </a:extLst>
                </a:gridCol>
                <a:gridCol w="370800">
                  <a:extLst>
                    <a:ext uri="{9D8B030D-6E8A-4147-A177-3AD203B41FA5}">
                      <a16:colId xmlns:a16="http://schemas.microsoft.com/office/drawing/2014/main" val="939326997"/>
                    </a:ext>
                  </a:extLst>
                </a:gridCol>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gridCol w="370800">
                  <a:extLst>
                    <a:ext uri="{9D8B030D-6E8A-4147-A177-3AD203B41FA5}">
                      <a16:colId xmlns:a16="http://schemas.microsoft.com/office/drawing/2014/main" val="3329506929"/>
                    </a:ext>
                  </a:extLst>
                </a:gridCol>
                <a:gridCol w="370800">
                  <a:extLst>
                    <a:ext uri="{9D8B030D-6E8A-4147-A177-3AD203B41FA5}">
                      <a16:colId xmlns:a16="http://schemas.microsoft.com/office/drawing/2014/main" val="264569231"/>
                    </a:ext>
                  </a:extLst>
                </a:gridCol>
                <a:gridCol w="370800">
                  <a:extLst>
                    <a:ext uri="{9D8B030D-6E8A-4147-A177-3AD203B41FA5}">
                      <a16:colId xmlns:a16="http://schemas.microsoft.com/office/drawing/2014/main" val="2780895017"/>
                    </a:ext>
                  </a:extLst>
                </a:gridCol>
              </a:tblGrid>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dirty="0"/>
                    </a:p>
                  </a:txBody>
                  <a:tcPr>
                    <a:lnB w="76200" cap="flat" cmpd="sng" algn="ctr">
                      <a:solidFill>
                        <a:schemeClr val="tx1"/>
                      </a:solidFill>
                      <a:prstDash val="solid"/>
                      <a:round/>
                      <a:headEnd type="none" w="med" len="med"/>
                      <a:tailEnd type="none" w="med" len="med"/>
                    </a:lnB>
                    <a:solidFill>
                      <a:srgbClr val="F2BF99"/>
                    </a:solidFill>
                  </a:tcPr>
                </a:tc>
                <a:tc>
                  <a:txBody>
                    <a:bodyPr/>
                    <a:lstStyle/>
                    <a:p>
                      <a:endParaRPr lang="en-US"/>
                    </a:p>
                  </a:txBody>
                  <a:tcPr>
                    <a:solidFill>
                      <a:srgbClr val="E6661A"/>
                    </a:solidFill>
                  </a:tcPr>
                </a:tc>
                <a:tc>
                  <a:txBody>
                    <a:bodyPr/>
                    <a:lstStyle/>
                    <a:p>
                      <a:endParaRPr lang="en-US" dirty="0"/>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extLst>
                  <a:ext uri="{0D108BD9-81ED-4DB2-BD59-A6C34878D82A}">
                    <a16:rowId xmlns:a16="http://schemas.microsoft.com/office/drawing/2014/main" val="3823211374"/>
                  </a:ext>
                </a:extLst>
              </a:tr>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dirty="0"/>
                    </a:p>
                  </a:txBody>
                  <a:tcPr>
                    <a:lnR w="76200" cap="flat" cmpd="sng" algn="ctr">
                      <a:solidFill>
                        <a:schemeClr val="tx1"/>
                      </a:solidFill>
                      <a:prstDash val="solid"/>
                      <a:round/>
                      <a:headEnd type="none" w="med" len="med"/>
                      <a:tailEnd type="none" w="med" len="med"/>
                    </a:lnR>
                    <a:solidFill>
                      <a:srgbClr val="F2BF99"/>
                    </a:solidFill>
                  </a:tcPr>
                </a:tc>
                <a:tc>
                  <a:txBody>
                    <a:bodyPr/>
                    <a:lstStyle/>
                    <a:p>
                      <a:endParaRPr lang="en-US"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endParaRPr lang="en-US"/>
                    </a:p>
                  </a:txBody>
                  <a:tcPr>
                    <a:lnL w="76200" cap="flat" cmpd="sng" algn="ctr">
                      <a:solidFill>
                        <a:schemeClr val="tx1"/>
                      </a:solidFill>
                      <a:prstDash val="solid"/>
                      <a:round/>
                      <a:headEnd type="none" w="med" len="med"/>
                      <a:tailEnd type="none" w="med" len="med"/>
                    </a:lnL>
                    <a:solidFill>
                      <a:srgbClr val="E6661A"/>
                    </a:solidFill>
                  </a:tcPr>
                </a:tc>
                <a:tc>
                  <a:txBody>
                    <a:bodyPr/>
                    <a:lstStyle/>
                    <a:p>
                      <a:endParaRPr lang="en-US"/>
                    </a:p>
                  </a:txBody>
                  <a:tcPr>
                    <a:solidFill>
                      <a:srgbClr val="BF400D"/>
                    </a:solidFill>
                  </a:tcPr>
                </a:tc>
                <a:tc>
                  <a:txBody>
                    <a:bodyPr/>
                    <a:lstStyle/>
                    <a:p>
                      <a:endParaRPr lang="en-US" dirty="0"/>
                    </a:p>
                  </a:txBody>
                  <a:tcPr>
                    <a:solidFill>
                      <a:srgbClr val="BF400D"/>
                    </a:solidFill>
                  </a:tcPr>
                </a:tc>
                <a:tc>
                  <a:txBody>
                    <a:bodyPr/>
                    <a:lstStyle/>
                    <a:p>
                      <a:endParaRPr lang="en-US"/>
                    </a:p>
                  </a:txBody>
                  <a:tcPr>
                    <a:solidFill>
                      <a:srgbClr val="BF400D"/>
                    </a:solidFill>
                  </a:tcPr>
                </a:tc>
                <a:extLst>
                  <a:ext uri="{0D108BD9-81ED-4DB2-BD59-A6C34878D82A}">
                    <a16:rowId xmlns:a16="http://schemas.microsoft.com/office/drawing/2014/main" val="2322183240"/>
                  </a:ext>
                </a:extLst>
              </a:tr>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E6661A"/>
                    </a:solidFill>
                  </a:tcPr>
                </a:tc>
                <a:tc>
                  <a:txBody>
                    <a:bodyPr/>
                    <a:lstStyle/>
                    <a:p>
                      <a:endParaRPr lang="en-US"/>
                    </a:p>
                  </a:txBody>
                  <a:tcPr>
                    <a:lnT w="76200" cap="flat" cmpd="sng" algn="ctr">
                      <a:solidFill>
                        <a:schemeClr val="tx1"/>
                      </a:solidFill>
                      <a:prstDash val="solid"/>
                      <a:round/>
                      <a:headEnd type="none" w="med" len="med"/>
                      <a:tailEnd type="none" w="med" len="med"/>
                    </a:lnT>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extLst>
                  <a:ext uri="{0D108BD9-81ED-4DB2-BD59-A6C34878D82A}">
                    <a16:rowId xmlns:a16="http://schemas.microsoft.com/office/drawing/2014/main" val="3884634906"/>
                  </a:ext>
                </a:extLst>
              </a:tr>
              <a:tr h="370840">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extLst>
                  <a:ext uri="{0D108BD9-81ED-4DB2-BD59-A6C34878D82A}">
                    <a16:rowId xmlns:a16="http://schemas.microsoft.com/office/drawing/2014/main" val="389340324"/>
                  </a:ext>
                </a:extLst>
              </a:tr>
              <a:tr h="370840">
                <a:tc>
                  <a:txBody>
                    <a:bodyPr/>
                    <a:lstStyle/>
                    <a:p>
                      <a:endParaRPr lang="en-US"/>
                    </a:p>
                  </a:txBody>
                  <a:tcPr>
                    <a:solidFill>
                      <a:srgbClr val="F2BF99"/>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extLst>
                  <a:ext uri="{0D108BD9-81ED-4DB2-BD59-A6C34878D82A}">
                    <a16:rowId xmlns:a16="http://schemas.microsoft.com/office/drawing/2014/main" val="3658510071"/>
                  </a:ext>
                </a:extLst>
              </a:tr>
              <a:tr h="370840">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extLst>
                  <a:ext uri="{0D108BD9-81ED-4DB2-BD59-A6C34878D82A}">
                    <a16:rowId xmlns:a16="http://schemas.microsoft.com/office/drawing/2014/main" val="1375740915"/>
                  </a:ext>
                </a:extLst>
              </a:tr>
              <a:tr h="370840">
                <a:tc>
                  <a:txBody>
                    <a:bodyPr/>
                    <a:lstStyle/>
                    <a:p>
                      <a:endParaRPr lang="en-US"/>
                    </a:p>
                  </a:txBody>
                  <a:tcPr>
                    <a:solidFill>
                      <a:srgbClr val="E6661A"/>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extLst>
                  <a:ext uri="{0D108BD9-81ED-4DB2-BD59-A6C34878D82A}">
                    <a16:rowId xmlns:a16="http://schemas.microsoft.com/office/drawing/2014/main" val="1425881226"/>
                  </a:ext>
                </a:extLst>
              </a:tr>
              <a:tr h="370840">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extLst>
                  <a:ext uri="{0D108BD9-81ED-4DB2-BD59-A6C34878D82A}">
                    <a16:rowId xmlns:a16="http://schemas.microsoft.com/office/drawing/2014/main" val="2326859936"/>
                  </a:ext>
                </a:extLst>
              </a:tr>
              <a:tr h="370840">
                <a:tc>
                  <a:txBody>
                    <a:bodyPr/>
                    <a:lstStyle/>
                    <a:p>
                      <a:endParaRPr lang="en-US"/>
                    </a:p>
                  </a:txBody>
                  <a:tcPr>
                    <a:solidFill>
                      <a:srgbClr val="BF400D"/>
                    </a:solidFill>
                  </a:tcPr>
                </a:tc>
                <a:tc>
                  <a:txBody>
                    <a:bodyPr/>
                    <a:lstStyle/>
                    <a:p>
                      <a:endParaRPr lang="en-US"/>
                    </a:p>
                  </a:txBody>
                  <a:tcPr>
                    <a:solidFill>
                      <a:srgbClr val="BF400D"/>
                    </a:solidFill>
                  </a:tcPr>
                </a:tc>
                <a:tc>
                  <a:txBody>
                    <a:bodyPr/>
                    <a:lstStyle/>
                    <a:p>
                      <a:endParaRPr lang="en-US"/>
                    </a:p>
                  </a:txBody>
                  <a:tcPr>
                    <a:solidFill>
                      <a:srgbClr val="E6661A"/>
                    </a:solidFill>
                  </a:tcPr>
                </a:tc>
                <a:tc>
                  <a:txBody>
                    <a:bodyPr/>
                    <a:lstStyle/>
                    <a:p>
                      <a:endParaRPr lang="en-US"/>
                    </a:p>
                  </a:txBody>
                  <a:tcPr>
                    <a:solidFill>
                      <a:srgbClr val="E6661A"/>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a:p>
                  </a:txBody>
                  <a:tcPr>
                    <a:solidFill>
                      <a:srgbClr val="F2BF99"/>
                    </a:solidFill>
                  </a:tcPr>
                </a:tc>
                <a:tc>
                  <a:txBody>
                    <a:bodyPr/>
                    <a:lstStyle/>
                    <a:p>
                      <a:endParaRPr lang="en-US" dirty="0"/>
                    </a:p>
                  </a:txBody>
                  <a:tcPr>
                    <a:solidFill>
                      <a:srgbClr val="F2BF99"/>
                    </a:solidFill>
                  </a:tcPr>
                </a:tc>
                <a:extLst>
                  <a:ext uri="{0D108BD9-81ED-4DB2-BD59-A6C34878D82A}">
                    <a16:rowId xmlns:a16="http://schemas.microsoft.com/office/drawing/2014/main" val="896243077"/>
                  </a:ext>
                </a:extLst>
              </a:tr>
            </a:tbl>
          </a:graphicData>
        </a:graphic>
      </p:graphicFrame>
    </p:spTree>
    <p:extLst>
      <p:ext uri="{BB962C8B-B14F-4D97-AF65-F5344CB8AC3E}">
        <p14:creationId xmlns:p14="http://schemas.microsoft.com/office/powerpoint/2010/main" val="2989409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F8AA54-6F46-4E5B-8D2F-A8772376DB46}"/>
              </a:ext>
            </a:extLst>
          </p:cNvPr>
          <p:cNvSpPr>
            <a:spLocks noGrp="1"/>
          </p:cNvSpPr>
          <p:nvPr>
            <p:ph type="title"/>
          </p:nvPr>
        </p:nvSpPr>
        <p:spPr/>
        <p:txBody>
          <a:bodyPr/>
          <a:lstStyle/>
          <a:p>
            <a:r>
              <a:rPr lang="en-US" dirty="0"/>
              <a:t>Legal</a:t>
            </a:r>
            <a:endParaRPr lang="en-DE" dirty="0"/>
          </a:p>
        </p:txBody>
      </p:sp>
      <p:sp>
        <p:nvSpPr>
          <p:cNvPr id="7" name="Content Placeholder 6">
            <a:extLst>
              <a:ext uri="{FF2B5EF4-FFF2-40B4-BE49-F238E27FC236}">
                <a16:creationId xmlns:a16="http://schemas.microsoft.com/office/drawing/2014/main" id="{45FAC189-1A95-4EA7-A15A-CF5B64844B5C}"/>
              </a:ext>
            </a:extLst>
          </p:cNvPr>
          <p:cNvSpPr>
            <a:spLocks noGrp="1"/>
          </p:cNvSpPr>
          <p:nvPr>
            <p:ph sz="quarter" idx="10"/>
          </p:nvPr>
        </p:nvSpPr>
        <p:spPr/>
        <p:txBody>
          <a:bodyPr/>
          <a:lstStyle/>
          <a:p>
            <a:pPr marL="0" indent="0" defTabSz="869929">
              <a:lnSpc>
                <a:spcPct val="100000"/>
              </a:lnSpc>
              <a:spcBef>
                <a:spcPts val="1067"/>
              </a:spcBef>
              <a:buClr>
                <a:prstClr val="white"/>
              </a:buClr>
              <a:buNone/>
              <a:defRPr/>
            </a:pPr>
            <a:r>
              <a:rPr lang="en-US" dirty="0"/>
              <a:t>This presentation contains forward-looking statements concerning Advanced Micro Devices, Inc. (AMD) including, but not limited to, the features, functionality, performance, availability, timing, pricing, expectations and expected benefits of AMD’s current and future products, which are made pursuant to the Safe Harbor provisions of the Private Securities Litigation Reform Act of 1995. Forward-looking statements are commonly identified by words such as "would," "may," "expects," "believes," "plans," "intends," "projects" and other terms with similar meaning. Investors are cautioned that the forward-looking statements in this presentation are based on current beliefs, assumptions and expectations, speak only as of the date of this presentation and involve risks and uncertainties that could cause actual results to differ materially from current expectations. Such statements are subject to certain known and unknown risks and uncertainties, many of which are difficult to predict and generally beyond AMD's control, that could cause actual results and other future events to differ materially from those expressed in, or implied or projected by, the forward-looking information and statements.  Investors are urged to review in detail the risks and uncertainties in AMD's Securities and Exchange Commission filings, including but not limited to AMD's Quarterly Report on Form 10-Q for the quarter ended March 30, 2019.</a:t>
            </a:r>
            <a:endParaRPr lang="en-US" dirty="0">
              <a:latin typeface="Calibri" pitchFamily="34" charset="0"/>
            </a:endParaRPr>
          </a:p>
        </p:txBody>
      </p:sp>
      <p:sp>
        <p:nvSpPr>
          <p:cNvPr id="4" name="Footer Placeholder 3">
            <a:extLst>
              <a:ext uri="{FF2B5EF4-FFF2-40B4-BE49-F238E27FC236}">
                <a16:creationId xmlns:a16="http://schemas.microsoft.com/office/drawing/2014/main" id="{476F30FB-589F-4C4A-8EB8-678C49813465}"/>
              </a:ext>
            </a:extLst>
          </p:cNvPr>
          <p:cNvSpPr>
            <a:spLocks noGrp="1"/>
          </p:cNvSpPr>
          <p:nvPr>
            <p:ph type="ftr" sz="quarter" idx="3"/>
          </p:nvPr>
        </p:nvSpPr>
        <p:spPr>
          <a:xfrm>
            <a:off x="595422" y="6492875"/>
            <a:ext cx="8129665" cy="365125"/>
          </a:xfrm>
        </p:spPr>
        <p:txBody>
          <a:bodyPr/>
          <a:lstStyle/>
          <a:p>
            <a:r>
              <a:rPr lang="en-US" dirty="0"/>
              <a:t>|   AMD DEVELOPER DAY | June 19</a:t>
            </a:r>
            <a:r>
              <a:rPr lang="en-US" baseline="30000" dirty="0"/>
              <a:t>th</a:t>
            </a:r>
            <a:r>
              <a:rPr lang="en-US" dirty="0"/>
              <a:t>, 2019</a:t>
            </a:r>
          </a:p>
        </p:txBody>
      </p:sp>
      <p:sp>
        <p:nvSpPr>
          <p:cNvPr id="5" name="Slide Number Placeholder 4">
            <a:extLst>
              <a:ext uri="{FF2B5EF4-FFF2-40B4-BE49-F238E27FC236}">
                <a16:creationId xmlns:a16="http://schemas.microsoft.com/office/drawing/2014/main" id="{357B56C7-9742-4F1B-9E1D-087C460E6076}"/>
              </a:ext>
            </a:extLst>
          </p:cNvPr>
          <p:cNvSpPr>
            <a:spLocks noGrp="1"/>
          </p:cNvSpPr>
          <p:nvPr>
            <p:ph type="sldNum" sz="quarter" idx="12"/>
          </p:nvPr>
        </p:nvSpPr>
        <p:spPr/>
        <p:txBody>
          <a:bodyPr/>
          <a:lstStyle/>
          <a:p>
            <a:fld id="{9BC932D5-48D2-3F48-87E1-D925B9343798}" type="slidenum">
              <a:rPr lang="en-US" smtClean="0"/>
              <a:pPr/>
              <a:t>2</a:t>
            </a:fld>
            <a:endParaRPr lang="en-US" dirty="0"/>
          </a:p>
        </p:txBody>
      </p:sp>
    </p:spTree>
    <p:extLst>
      <p:ext uri="{BB962C8B-B14F-4D97-AF65-F5344CB8AC3E}">
        <p14:creationId xmlns:p14="http://schemas.microsoft.com/office/powerpoint/2010/main" val="155448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C4E24-247A-4F50-A412-4ED7E87E1227}"/>
              </a:ext>
            </a:extLst>
          </p:cNvPr>
          <p:cNvSpPr>
            <a:spLocks noGrp="1"/>
          </p:cNvSpPr>
          <p:nvPr>
            <p:ph type="title"/>
          </p:nvPr>
        </p:nvSpPr>
        <p:spPr/>
        <p:txBody>
          <a:bodyPr/>
          <a:lstStyle/>
          <a:p>
            <a:r>
              <a:rPr lang="de-DE" dirty="0"/>
              <a:t>Base sharpening amount</a:t>
            </a:r>
            <a:endParaRPr lang="en-DE" dirty="0"/>
          </a:p>
        </p:txBody>
      </p:sp>
      <p:sp>
        <p:nvSpPr>
          <p:cNvPr id="3" name="Content Placeholder 2">
            <a:extLst>
              <a:ext uri="{FF2B5EF4-FFF2-40B4-BE49-F238E27FC236}">
                <a16:creationId xmlns:a16="http://schemas.microsoft.com/office/drawing/2014/main" id="{61CAD5A6-99D6-42AF-A622-A403610DFD7D}"/>
              </a:ext>
            </a:extLst>
          </p:cNvPr>
          <p:cNvSpPr>
            <a:spLocks noGrp="1"/>
          </p:cNvSpPr>
          <p:nvPr>
            <p:ph sz="quarter" idx="10"/>
          </p:nvPr>
        </p:nvSpPr>
        <p:spPr/>
        <p:txBody>
          <a:bodyPr/>
          <a:lstStyle/>
          <a:p>
            <a:pPr marL="0" indent="0">
              <a:buNone/>
            </a:pPr>
            <a:r>
              <a:rPr lang="de-DE" dirty="0"/>
              <a:t>CAS fetches a ‘circle‘ neighborhood around the pixel ‘c‘.</a:t>
            </a:r>
          </a:p>
          <a:p>
            <a:endParaRPr lang="de-DE" dirty="0"/>
          </a:p>
          <a:p>
            <a:endParaRPr lang="de-DE" dirty="0"/>
          </a:p>
          <a:p>
            <a:endParaRPr lang="de-DE" dirty="0"/>
          </a:p>
          <a:p>
            <a:endParaRPr lang="de-DE" dirty="0"/>
          </a:p>
          <a:p>
            <a:pPr marL="0" indent="0">
              <a:buNone/>
            </a:pPr>
            <a:r>
              <a:rPr lang="de-DE" dirty="0"/>
              <a:t>It then computes a minimum and maximum.</a:t>
            </a:r>
          </a:p>
          <a:p>
            <a:endParaRPr lang="de-DE" dirty="0"/>
          </a:p>
          <a:p>
            <a:pPr marL="0" indent="0">
              <a:buNone/>
            </a:pPr>
            <a:r>
              <a:rPr lang="de-DE" dirty="0"/>
              <a:t>min (		) = MIN		             max( 	            ) = MAX</a:t>
            </a:r>
          </a:p>
          <a:p>
            <a:endParaRPr lang="de-DE" dirty="0"/>
          </a:p>
          <a:p>
            <a:endParaRPr lang="de-DE" dirty="0"/>
          </a:p>
          <a:p>
            <a:pPr marL="0" indent="0">
              <a:buNone/>
            </a:pPr>
            <a:r>
              <a:rPr lang="en-US" dirty="0"/>
              <a:t>MIN_G = 0.4			MAX_G = 0.75</a:t>
            </a:r>
          </a:p>
          <a:p>
            <a:endParaRPr lang="en-US" dirty="0"/>
          </a:p>
          <a:p>
            <a:pPr marL="0" indent="0">
              <a:buNone/>
            </a:pPr>
            <a:r>
              <a:rPr lang="de-DE" dirty="0"/>
              <a:t>The minimum and maximum give an idea of local contrast. Only the green channel is used.</a:t>
            </a:r>
            <a:endParaRPr lang="en-US" dirty="0"/>
          </a:p>
          <a:p>
            <a:endParaRPr lang="en-DE" dirty="0"/>
          </a:p>
        </p:txBody>
      </p:sp>
      <p:sp>
        <p:nvSpPr>
          <p:cNvPr id="4" name="Slide Number Placeholder 3">
            <a:extLst>
              <a:ext uri="{FF2B5EF4-FFF2-40B4-BE49-F238E27FC236}">
                <a16:creationId xmlns:a16="http://schemas.microsoft.com/office/drawing/2014/main" id="{9A12A8CF-4DDA-4493-8836-A7026E863E8D}"/>
              </a:ext>
            </a:extLst>
          </p:cNvPr>
          <p:cNvSpPr>
            <a:spLocks noGrp="1"/>
          </p:cNvSpPr>
          <p:nvPr>
            <p:ph type="sldNum" sz="quarter" idx="12"/>
          </p:nvPr>
        </p:nvSpPr>
        <p:spPr/>
        <p:txBody>
          <a:bodyPr/>
          <a:lstStyle/>
          <a:p>
            <a:fld id="{9BC932D5-48D2-3F48-87E1-D925B9343798}" type="slidenum">
              <a:rPr lang="en-US" smtClean="0"/>
              <a:pPr/>
              <a:t>20</a:t>
            </a:fld>
            <a:endParaRPr lang="en-US" dirty="0"/>
          </a:p>
        </p:txBody>
      </p:sp>
      <p:sp>
        <p:nvSpPr>
          <p:cNvPr id="5" name="Footer Placeholder 4">
            <a:extLst>
              <a:ext uri="{FF2B5EF4-FFF2-40B4-BE49-F238E27FC236}">
                <a16:creationId xmlns:a16="http://schemas.microsoft.com/office/drawing/2014/main" id="{07F9C442-03A2-4359-B010-3AB1D9CE5C99}"/>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7" name="Content Placeholder 5">
            <a:extLst>
              <a:ext uri="{FF2B5EF4-FFF2-40B4-BE49-F238E27FC236}">
                <a16:creationId xmlns:a16="http://schemas.microsoft.com/office/drawing/2014/main" id="{6604EE30-94C4-4AC4-95FE-3E1F5F397949}"/>
              </a:ext>
            </a:extLst>
          </p:cNvPr>
          <p:cNvGraphicFramePr>
            <a:graphicFrameLocks/>
          </p:cNvGraphicFramePr>
          <p:nvPr>
            <p:extLst>
              <p:ext uri="{D42A27DB-BD31-4B8C-83A1-F6EECF244321}">
                <p14:modId xmlns:p14="http://schemas.microsoft.com/office/powerpoint/2010/main" val="289832203"/>
              </p:ext>
            </p:extLst>
          </p:nvPr>
        </p:nvGraphicFramePr>
        <p:xfrm>
          <a:off x="2073132" y="1420272"/>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tx1"/>
                        </a:solidFill>
                      </a:endParaRPr>
                    </a:p>
                  </a:txBody>
                  <a:tcPr>
                    <a:solidFill>
                      <a:srgbClr val="F2BF99"/>
                    </a:solidFill>
                  </a:tcPr>
                </a:tc>
                <a:tc>
                  <a:txBody>
                    <a:bodyPr/>
                    <a:lstStyle/>
                    <a:p>
                      <a:pPr algn="ctr"/>
                      <a:r>
                        <a:rPr lang="de-DE" dirty="0">
                          <a:ln w="3175">
                            <a:noFill/>
                          </a:ln>
                          <a:solidFill>
                            <a:schemeClr val="tx1"/>
                          </a:solidFill>
                        </a:rPr>
                        <a:t>a</a:t>
                      </a:r>
                      <a:endParaRPr lang="en-US" dirty="0">
                        <a:ln w="3175">
                          <a:noFill/>
                        </a:ln>
                        <a:solidFill>
                          <a:schemeClr val="tx1"/>
                        </a:solidFill>
                      </a:endParaRPr>
                    </a:p>
                  </a:txBody>
                  <a:tcPr>
                    <a:lnB w="76200" cap="flat" cmpd="sng" algn="ctr">
                      <a:solidFill>
                        <a:schemeClr val="tx1"/>
                      </a:solidFill>
                      <a:prstDash val="solid"/>
                      <a:round/>
                      <a:headEnd type="none" w="med" len="med"/>
                      <a:tailEnd type="none" w="med" len="med"/>
                    </a:lnB>
                    <a:solidFill>
                      <a:srgbClr val="F2BF99"/>
                    </a:solidFill>
                  </a:tcPr>
                </a:tc>
                <a:tc>
                  <a:txBody>
                    <a:bodyPr/>
                    <a:lstStyle/>
                    <a:p>
                      <a:pPr algn="ctr"/>
                      <a:endParaRPr lang="en-US" dirty="0">
                        <a:solidFill>
                          <a:schemeClr val="tx1"/>
                        </a:solidFill>
                      </a:endParaRPr>
                    </a:p>
                  </a:txBody>
                  <a:tcPr>
                    <a:solidFill>
                      <a:srgbClr val="E6661A"/>
                    </a:solidFill>
                  </a:tcPr>
                </a:tc>
                <a:extLst>
                  <a:ext uri="{0D108BD9-81ED-4DB2-BD59-A6C34878D82A}">
                    <a16:rowId xmlns:a16="http://schemas.microsoft.com/office/drawing/2014/main" val="3823211374"/>
                  </a:ext>
                </a:extLst>
              </a:tr>
              <a:tr h="370840">
                <a:tc>
                  <a:txBody>
                    <a:bodyPr/>
                    <a:lstStyle/>
                    <a:p>
                      <a:pPr algn="ctr"/>
                      <a:r>
                        <a:rPr lang="de-DE" dirty="0">
                          <a:solidFill>
                            <a:schemeClr val="tx1"/>
                          </a:solidFill>
                        </a:rPr>
                        <a:t>b</a:t>
                      </a:r>
                      <a:endParaRPr lang="en-US" dirty="0">
                        <a:solidFill>
                          <a:schemeClr val="tx1"/>
                        </a:solidFill>
                      </a:endParaRPr>
                    </a:p>
                  </a:txBody>
                  <a:tcPr>
                    <a:lnR w="76200" cap="flat" cmpd="sng" algn="ctr">
                      <a:solidFill>
                        <a:schemeClr val="tx1"/>
                      </a:solidFill>
                      <a:prstDash val="solid"/>
                      <a:round/>
                      <a:headEnd type="none" w="med" len="med"/>
                      <a:tailEnd type="none" w="med" len="med"/>
                    </a:lnR>
                    <a:solidFill>
                      <a:srgbClr val="F2BF99"/>
                    </a:solidFill>
                  </a:tcPr>
                </a:tc>
                <a:tc>
                  <a:txBody>
                    <a:bodyPr/>
                    <a:lstStyle/>
                    <a:p>
                      <a:pPr algn="ctr"/>
                      <a:r>
                        <a:rPr lang="de-DE" dirty="0">
                          <a:solidFill>
                            <a:schemeClr val="tx1"/>
                          </a:solidFill>
                        </a:rPr>
                        <a:t>c</a:t>
                      </a:r>
                      <a:endParaRPr lang="en-US" dirty="0">
                        <a:solidFill>
                          <a:schemeClr val="tx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solidFill>
                            <a:schemeClr val="tx1"/>
                          </a:solidFill>
                        </a:rPr>
                        <a:t>d</a:t>
                      </a:r>
                      <a:endParaRPr lang="en-US" dirty="0">
                        <a:solidFill>
                          <a:schemeClr val="tx1"/>
                        </a:solidFill>
                      </a:endParaRPr>
                    </a:p>
                  </a:txBody>
                  <a:tcPr>
                    <a:lnL w="76200" cap="flat" cmpd="sng" algn="ctr">
                      <a:solidFill>
                        <a:schemeClr val="tx1"/>
                      </a:solidFill>
                      <a:prstDash val="solid"/>
                      <a:round/>
                      <a:headEnd type="none" w="med" len="med"/>
                      <a:tailEnd type="none" w="med" len="med"/>
                    </a:lnL>
                    <a:solidFill>
                      <a:srgbClr val="E6661A"/>
                    </a:solidFill>
                  </a:tcPr>
                </a:tc>
                <a:extLst>
                  <a:ext uri="{0D108BD9-81ED-4DB2-BD59-A6C34878D82A}">
                    <a16:rowId xmlns:a16="http://schemas.microsoft.com/office/drawing/2014/main" val="2322183240"/>
                  </a:ext>
                </a:extLst>
              </a:tr>
              <a:tr h="370840">
                <a:tc>
                  <a:txBody>
                    <a:bodyPr/>
                    <a:lstStyle/>
                    <a:p>
                      <a:pPr algn="ctr"/>
                      <a:endParaRPr lang="en-US">
                        <a:solidFill>
                          <a:schemeClr val="tx1"/>
                        </a:solidFill>
                      </a:endParaRPr>
                    </a:p>
                  </a:txBody>
                  <a:tcPr>
                    <a:solidFill>
                      <a:srgbClr val="E6661A"/>
                    </a:solidFill>
                  </a:tcPr>
                </a:tc>
                <a:tc>
                  <a:txBody>
                    <a:bodyPr/>
                    <a:lstStyle/>
                    <a:p>
                      <a:pPr algn="ctr"/>
                      <a:r>
                        <a:rPr lang="de-DE">
                          <a:solidFill>
                            <a:schemeClr val="tx1"/>
                          </a:solidFill>
                        </a:rPr>
                        <a:t>e</a:t>
                      </a:r>
                      <a:endParaRPr lang="en-US">
                        <a:solidFill>
                          <a:schemeClr val="tx1"/>
                        </a:solidFill>
                      </a:endParaRPr>
                    </a:p>
                  </a:txBody>
                  <a:tcPr>
                    <a:lnT w="76200" cap="flat" cmpd="sng" algn="ctr">
                      <a:solidFill>
                        <a:schemeClr val="tx1"/>
                      </a:solidFill>
                      <a:prstDash val="solid"/>
                      <a:round/>
                      <a:headEnd type="none" w="med" len="med"/>
                      <a:tailEnd type="none" w="med" len="med"/>
                    </a:lnT>
                    <a:solidFill>
                      <a:srgbClr val="E6661A"/>
                    </a:solidFill>
                  </a:tcPr>
                </a:tc>
                <a:tc>
                  <a:txBody>
                    <a:bodyPr/>
                    <a:lstStyle/>
                    <a:p>
                      <a:pPr algn="ctr"/>
                      <a:endParaRPr lang="en-US" dirty="0">
                        <a:solidFill>
                          <a:schemeClr val="tx1"/>
                        </a:solidFill>
                      </a:endParaRPr>
                    </a:p>
                  </a:txBody>
                  <a:tcPr>
                    <a:solidFill>
                      <a:srgbClr val="BF400D"/>
                    </a:solidFill>
                  </a:tcPr>
                </a:tc>
                <a:extLst>
                  <a:ext uri="{0D108BD9-81ED-4DB2-BD59-A6C34878D82A}">
                    <a16:rowId xmlns:a16="http://schemas.microsoft.com/office/drawing/2014/main" val="3884634906"/>
                  </a:ext>
                </a:extLst>
              </a:tr>
            </a:tbl>
          </a:graphicData>
        </a:graphic>
      </p:graphicFrame>
      <p:graphicFrame>
        <p:nvGraphicFramePr>
          <p:cNvPr id="8" name="Content Placeholder 5">
            <a:extLst>
              <a:ext uri="{FF2B5EF4-FFF2-40B4-BE49-F238E27FC236}">
                <a16:creationId xmlns:a16="http://schemas.microsoft.com/office/drawing/2014/main" id="{8931B603-197D-4134-A070-6EBB55D454CF}"/>
              </a:ext>
            </a:extLst>
          </p:cNvPr>
          <p:cNvGraphicFramePr>
            <a:graphicFrameLocks/>
          </p:cNvGraphicFramePr>
          <p:nvPr>
            <p:extLst>
              <p:ext uri="{D42A27DB-BD31-4B8C-83A1-F6EECF244321}">
                <p14:modId xmlns:p14="http://schemas.microsoft.com/office/powerpoint/2010/main" val="3280248250"/>
              </p:ext>
            </p:extLst>
          </p:nvPr>
        </p:nvGraphicFramePr>
        <p:xfrm>
          <a:off x="960732" y="3133985"/>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a</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2BF99"/>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b</a:t>
                      </a:r>
                      <a:endParaRPr lang="en-US" dirty="0">
                        <a:solidFill>
                          <a:schemeClr val="bg1"/>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c</a:t>
                      </a:r>
                      <a:endParaRPr lang="en-US" dirty="0">
                        <a:solidFill>
                          <a:schemeClr val="bg1"/>
                        </a:solidFill>
                      </a:endParaRPr>
                    </a:p>
                  </a:txBody>
                  <a:tcPr>
                    <a:lnL w="12700" cap="flat" cmpd="sng" algn="ctr">
                      <a:solidFill>
                        <a:schemeClr val="tx1"/>
                      </a:solidFill>
                      <a:prstDash val="solid"/>
                      <a:round/>
                      <a:headEnd type="none" w="med" len="med"/>
                      <a:tailEnd type="none" w="med" len="med"/>
                    </a:lnL>
                    <a:solidFill>
                      <a:srgbClr val="E6661A"/>
                    </a:solidFill>
                  </a:tcPr>
                </a:tc>
                <a:tc>
                  <a:txBody>
                    <a:bodyPr/>
                    <a:lstStyle/>
                    <a:p>
                      <a:pPr marL="0" algn="ctr" defTabSz="914400" rtl="0" eaLnBrk="1" latinLnBrk="0" hangingPunct="1"/>
                      <a:r>
                        <a:rPr lang="de-DE" sz="1800" kern="1200" dirty="0"/>
                        <a:t>d</a:t>
                      </a:r>
                      <a:endParaRPr lang="en-US" sz="1800" kern="1200" dirty="0">
                        <a:solidFill>
                          <a:schemeClr val="bg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661A"/>
                    </a:solidFill>
                  </a:tcPr>
                </a:tc>
                <a:extLst>
                  <a:ext uri="{0D108BD9-81ED-4DB2-BD59-A6C34878D82A}">
                    <a16:rowId xmlns:a16="http://schemas.microsoft.com/office/drawing/2014/main" val="2322183240"/>
                  </a:ext>
                </a:extLst>
              </a:tr>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e</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6661A"/>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graphicFrame>
        <p:nvGraphicFramePr>
          <p:cNvPr id="9" name="Content Placeholder 5">
            <a:extLst>
              <a:ext uri="{FF2B5EF4-FFF2-40B4-BE49-F238E27FC236}">
                <a16:creationId xmlns:a16="http://schemas.microsoft.com/office/drawing/2014/main" id="{BAEC712E-8D62-4992-800A-4BBB7533DED4}"/>
              </a:ext>
            </a:extLst>
          </p:cNvPr>
          <p:cNvGraphicFramePr>
            <a:graphicFrameLocks/>
          </p:cNvGraphicFramePr>
          <p:nvPr>
            <p:extLst>
              <p:ext uri="{D42A27DB-BD31-4B8C-83A1-F6EECF244321}">
                <p14:modId xmlns:p14="http://schemas.microsoft.com/office/powerpoint/2010/main" val="1109222161"/>
              </p:ext>
            </p:extLst>
          </p:nvPr>
        </p:nvGraphicFramePr>
        <p:xfrm>
          <a:off x="5220776" y="3133985"/>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a</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2BF99"/>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b</a:t>
                      </a:r>
                      <a:endParaRPr lang="en-US"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c</a:t>
                      </a:r>
                      <a:endParaRPr lang="en-US" dirty="0">
                        <a:solidFill>
                          <a:schemeClr val="bg1"/>
                        </a:solidFill>
                      </a:endParaRPr>
                    </a:p>
                  </a:txBody>
                  <a:tcPr>
                    <a:solidFill>
                      <a:srgbClr val="E6661A"/>
                    </a:solidFill>
                  </a:tcPr>
                </a:tc>
                <a:tc>
                  <a:txBody>
                    <a:bodyPr/>
                    <a:lstStyle/>
                    <a:p>
                      <a:pPr algn="ctr"/>
                      <a:r>
                        <a:rPr lang="de-DE" dirty="0"/>
                        <a:t>d</a:t>
                      </a:r>
                      <a:endParaRPr lang="en-US"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661A"/>
                    </a:solidFill>
                  </a:tcPr>
                </a:tc>
                <a:extLst>
                  <a:ext uri="{0D108BD9-81ED-4DB2-BD59-A6C34878D82A}">
                    <a16:rowId xmlns:a16="http://schemas.microsoft.com/office/drawing/2014/main" val="2322183240"/>
                  </a:ext>
                </a:extLst>
              </a:tr>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e</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6661A"/>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grpSp>
        <p:nvGrpSpPr>
          <p:cNvPr id="10" name="Group 9">
            <a:extLst>
              <a:ext uri="{FF2B5EF4-FFF2-40B4-BE49-F238E27FC236}">
                <a16:creationId xmlns:a16="http://schemas.microsoft.com/office/drawing/2014/main" id="{175928BE-CC2F-47A5-81DE-A447D2DEC3C6}"/>
              </a:ext>
            </a:extLst>
          </p:cNvPr>
          <p:cNvGrpSpPr/>
          <p:nvPr/>
        </p:nvGrpSpPr>
        <p:grpSpPr>
          <a:xfrm>
            <a:off x="8040530" y="410175"/>
            <a:ext cx="3861993" cy="1477328"/>
            <a:chOff x="4283033" y="1924050"/>
            <a:chExt cx="3861993" cy="1477328"/>
          </a:xfrm>
        </p:grpSpPr>
        <p:sp>
          <p:nvSpPr>
            <p:cNvPr id="11" name="TextBox 10">
              <a:extLst>
                <a:ext uri="{FF2B5EF4-FFF2-40B4-BE49-F238E27FC236}">
                  <a16:creationId xmlns:a16="http://schemas.microsoft.com/office/drawing/2014/main" id="{A66B7063-7429-4501-A17E-679197CA8DA5}"/>
                </a:ext>
              </a:extLst>
            </p:cNvPr>
            <p:cNvSpPr txBox="1"/>
            <p:nvPr/>
          </p:nvSpPr>
          <p:spPr>
            <a:xfrm>
              <a:off x="4657725" y="1924050"/>
              <a:ext cx="3487301" cy="1477328"/>
            </a:xfrm>
            <a:prstGeom prst="rect">
              <a:avLst/>
            </a:prstGeom>
            <a:solidFill>
              <a:srgbClr val="FFFFFF"/>
            </a:solidFill>
          </p:spPr>
          <p:txBody>
            <a:bodyPr wrap="none" rtlCol="0">
              <a:spAutoFit/>
            </a:bodyPr>
            <a:lstStyle/>
            <a:p>
              <a:r>
                <a:rPr lang="de-DE" dirty="0"/>
                <a:t>Light color: 	0.95, 0.75, 0.6</a:t>
              </a:r>
            </a:p>
            <a:p>
              <a:endParaRPr lang="de-DE" dirty="0"/>
            </a:p>
            <a:p>
              <a:r>
                <a:rPr lang="de-DE" dirty="0"/>
                <a:t>Middle color: 	0.9,   0.4,   0.1</a:t>
              </a:r>
            </a:p>
            <a:p>
              <a:endParaRPr lang="de-DE" dirty="0"/>
            </a:p>
            <a:p>
              <a:r>
                <a:rPr lang="de-DE" dirty="0"/>
                <a:t>Dark color: 	0.75, 0.25, 0.05</a:t>
              </a:r>
              <a:endParaRPr lang="en-US" dirty="0"/>
            </a:p>
          </p:txBody>
        </p:sp>
        <p:sp>
          <p:nvSpPr>
            <p:cNvPr id="12" name="Rectangle 11">
              <a:extLst>
                <a:ext uri="{FF2B5EF4-FFF2-40B4-BE49-F238E27FC236}">
                  <a16:creationId xmlns:a16="http://schemas.microsoft.com/office/drawing/2014/main" id="{0BEB8B64-65D5-4275-86A6-84694BA190C6}"/>
                </a:ext>
              </a:extLst>
            </p:cNvPr>
            <p:cNvSpPr/>
            <p:nvPr/>
          </p:nvSpPr>
          <p:spPr>
            <a:xfrm>
              <a:off x="4289405" y="1924050"/>
              <a:ext cx="311236" cy="295275"/>
            </a:xfrm>
            <a:prstGeom prst="rect">
              <a:avLst/>
            </a:prstGeom>
            <a:solidFill>
              <a:srgbClr val="F2BF99"/>
            </a:solidFill>
            <a:ln>
              <a:solidFill>
                <a:srgbClr val="F2B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DC234F-630C-4F31-910B-4F725ED9D556}"/>
                </a:ext>
              </a:extLst>
            </p:cNvPr>
            <p:cNvSpPr/>
            <p:nvPr/>
          </p:nvSpPr>
          <p:spPr>
            <a:xfrm>
              <a:off x="4283033" y="2507306"/>
              <a:ext cx="311236" cy="295275"/>
            </a:xfrm>
            <a:prstGeom prst="rect">
              <a:avLst/>
            </a:prstGeom>
            <a:solidFill>
              <a:srgbClr val="E6661A"/>
            </a:solidFill>
            <a:ln>
              <a:solidFill>
                <a:srgbClr val="E66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13C0CF-0182-4F18-AC2E-D535DEB3F957}"/>
                </a:ext>
              </a:extLst>
            </p:cNvPr>
            <p:cNvSpPr/>
            <p:nvPr/>
          </p:nvSpPr>
          <p:spPr>
            <a:xfrm>
              <a:off x="4283033" y="3044190"/>
              <a:ext cx="311236" cy="295275"/>
            </a:xfrm>
            <a:prstGeom prst="rect">
              <a:avLst/>
            </a:prstGeom>
            <a:solidFill>
              <a:srgbClr val="BF400D"/>
            </a:solidFill>
            <a:ln>
              <a:solidFill>
                <a:srgbClr val="BF4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3443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85AE3-52B4-41A1-B51B-871F0303C071}"/>
              </a:ext>
            </a:extLst>
          </p:cNvPr>
          <p:cNvSpPr>
            <a:spLocks noGrp="1"/>
          </p:cNvSpPr>
          <p:nvPr>
            <p:ph type="title"/>
          </p:nvPr>
        </p:nvSpPr>
        <p:spPr/>
        <p:txBody>
          <a:bodyPr/>
          <a:lstStyle/>
          <a:p>
            <a:r>
              <a:rPr lang="de-DE" dirty="0"/>
              <a:t>Base sharpening amount</a:t>
            </a:r>
            <a:endParaRPr lang="en-DE" dirty="0"/>
          </a:p>
        </p:txBody>
      </p:sp>
      <p:sp>
        <p:nvSpPr>
          <p:cNvPr id="3" name="Content Placeholder 2">
            <a:extLst>
              <a:ext uri="{FF2B5EF4-FFF2-40B4-BE49-F238E27FC236}">
                <a16:creationId xmlns:a16="http://schemas.microsoft.com/office/drawing/2014/main" id="{31A58669-9FEA-4068-A846-6C2F86006B09}"/>
              </a:ext>
            </a:extLst>
          </p:cNvPr>
          <p:cNvSpPr>
            <a:spLocks noGrp="1"/>
          </p:cNvSpPr>
          <p:nvPr>
            <p:ph sz="quarter" idx="10"/>
          </p:nvPr>
        </p:nvSpPr>
        <p:spPr/>
        <p:txBody>
          <a:bodyPr/>
          <a:lstStyle/>
          <a:p>
            <a:endParaRPr lang="de-DE" dirty="0"/>
          </a:p>
          <a:p>
            <a:endParaRPr lang="de-DE" dirty="0"/>
          </a:p>
          <a:p>
            <a:endParaRPr lang="de-DE" dirty="0"/>
          </a:p>
          <a:p>
            <a:endParaRPr lang="de-DE" dirty="0"/>
          </a:p>
          <a:p>
            <a:pPr marL="0" indent="0">
              <a:buNone/>
            </a:pPr>
            <a:r>
              <a:rPr lang="de-DE" dirty="0"/>
              <a:t>d_min_g = 0 + MIN_G =  0 + 0.4 = 0.4</a:t>
            </a:r>
          </a:p>
          <a:p>
            <a:pPr marL="0" indent="0">
              <a:buNone/>
            </a:pPr>
            <a:r>
              <a:rPr lang="de-DE" dirty="0"/>
              <a:t>d_max_g = 1 – MAX_G = 1 – 0.75 = 0.25</a:t>
            </a:r>
          </a:p>
          <a:p>
            <a:endParaRPr lang="de-DE" dirty="0"/>
          </a:p>
          <a:p>
            <a:pPr marL="0" indent="0">
              <a:buNone/>
            </a:pPr>
            <a:r>
              <a:rPr lang="de-DE" dirty="0"/>
              <a:t>d_max_g is the minimum distance to the signal limit, since d_max_g </a:t>
            </a:r>
            <a:r>
              <a:rPr lang="de-DE" b="1" dirty="0">
                <a:solidFill>
                  <a:srgbClr val="FF0000"/>
                </a:solidFill>
                <a:latin typeface="Klavika Bold" panose="020B0806040000020004" pitchFamily="34" charset="0"/>
              </a:rPr>
              <a:t>&lt;</a:t>
            </a:r>
            <a:r>
              <a:rPr lang="de-DE" dirty="0"/>
              <a:t> d_min_g.</a:t>
            </a:r>
          </a:p>
          <a:p>
            <a:pPr marL="0" indent="0">
              <a:buNone/>
            </a:pPr>
            <a:r>
              <a:rPr lang="de-DE" dirty="0"/>
              <a:t>d_max_g is divided by MAX_G to get a base sharpening amount of ‘</a:t>
            </a:r>
            <a:r>
              <a:rPr lang="de-DE" b="1" dirty="0"/>
              <a:t>A</a:t>
            </a:r>
            <a:r>
              <a:rPr lang="de-DE" dirty="0"/>
              <a:t>‘</a:t>
            </a:r>
          </a:p>
          <a:p>
            <a:endParaRPr lang="de-DE" dirty="0"/>
          </a:p>
          <a:p>
            <a:pPr marL="0" indent="0">
              <a:buNone/>
            </a:pPr>
            <a:r>
              <a:rPr lang="de-DE" dirty="0"/>
              <a:t>d_min_g is not used in this example, but for darker colors it would since then we have d_max_g </a:t>
            </a:r>
            <a:r>
              <a:rPr lang="de-DE" b="1" dirty="0">
                <a:solidFill>
                  <a:srgbClr val="FF0000"/>
                </a:solidFill>
                <a:latin typeface="Klavika Bold" panose="020B0806040000020004" pitchFamily="34" charset="0"/>
              </a:rPr>
              <a:t>&gt;</a:t>
            </a:r>
            <a:r>
              <a:rPr lang="de-DE" dirty="0"/>
              <a:t> d_min_g.</a:t>
            </a:r>
          </a:p>
          <a:p>
            <a:endParaRPr lang="de-DE" dirty="0"/>
          </a:p>
          <a:p>
            <a:pPr marL="0" indent="0">
              <a:buNone/>
            </a:pPr>
            <a:r>
              <a:rPr lang="de-DE" dirty="0"/>
              <a:t>Base sharpening amount A = d_max_g/MAX_G</a:t>
            </a:r>
          </a:p>
          <a:p>
            <a:pPr marL="0" indent="0">
              <a:buNone/>
            </a:pPr>
            <a:r>
              <a:rPr lang="de-DE" dirty="0"/>
              <a:t>A = 0.25 / 0.75 = 1/3</a:t>
            </a:r>
            <a:endParaRPr lang="en-DE" dirty="0"/>
          </a:p>
        </p:txBody>
      </p:sp>
      <p:sp>
        <p:nvSpPr>
          <p:cNvPr id="4" name="Slide Number Placeholder 3">
            <a:extLst>
              <a:ext uri="{FF2B5EF4-FFF2-40B4-BE49-F238E27FC236}">
                <a16:creationId xmlns:a16="http://schemas.microsoft.com/office/drawing/2014/main" id="{3BA62180-5B8D-4DD0-B3D3-F1DF31B2F89E}"/>
              </a:ext>
            </a:extLst>
          </p:cNvPr>
          <p:cNvSpPr>
            <a:spLocks noGrp="1"/>
          </p:cNvSpPr>
          <p:nvPr>
            <p:ph type="sldNum" sz="quarter" idx="12"/>
          </p:nvPr>
        </p:nvSpPr>
        <p:spPr/>
        <p:txBody>
          <a:bodyPr/>
          <a:lstStyle/>
          <a:p>
            <a:fld id="{9BC932D5-48D2-3F48-87E1-D925B9343798}" type="slidenum">
              <a:rPr lang="en-US" smtClean="0"/>
              <a:pPr/>
              <a:t>21</a:t>
            </a:fld>
            <a:endParaRPr lang="en-US" dirty="0"/>
          </a:p>
        </p:txBody>
      </p:sp>
      <p:sp>
        <p:nvSpPr>
          <p:cNvPr id="5" name="Footer Placeholder 4">
            <a:extLst>
              <a:ext uri="{FF2B5EF4-FFF2-40B4-BE49-F238E27FC236}">
                <a16:creationId xmlns:a16="http://schemas.microsoft.com/office/drawing/2014/main" id="{602CDF95-9EE0-4241-B4BC-164A99284156}"/>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pSp>
        <p:nvGrpSpPr>
          <p:cNvPr id="6" name="Group 5">
            <a:extLst>
              <a:ext uri="{FF2B5EF4-FFF2-40B4-BE49-F238E27FC236}">
                <a16:creationId xmlns:a16="http://schemas.microsoft.com/office/drawing/2014/main" id="{6982DB2E-5A98-4D1B-8682-CF911F1FD5FE}"/>
              </a:ext>
            </a:extLst>
          </p:cNvPr>
          <p:cNvGrpSpPr/>
          <p:nvPr/>
        </p:nvGrpSpPr>
        <p:grpSpPr>
          <a:xfrm>
            <a:off x="2144215" y="1068532"/>
            <a:ext cx="5032077" cy="923565"/>
            <a:chOff x="3400425" y="3152775"/>
            <a:chExt cx="5032077" cy="923565"/>
          </a:xfrm>
        </p:grpSpPr>
        <p:sp>
          <p:nvSpPr>
            <p:cNvPr id="7" name="TextBox 6">
              <a:extLst>
                <a:ext uri="{FF2B5EF4-FFF2-40B4-BE49-F238E27FC236}">
                  <a16:creationId xmlns:a16="http://schemas.microsoft.com/office/drawing/2014/main" id="{8A5A179F-AA45-4052-B3E9-3E65F5F6ADFB}"/>
                </a:ext>
              </a:extLst>
            </p:cNvPr>
            <p:cNvSpPr txBox="1"/>
            <p:nvPr/>
          </p:nvSpPr>
          <p:spPr>
            <a:xfrm>
              <a:off x="3400425" y="3152775"/>
              <a:ext cx="312906" cy="369332"/>
            </a:xfrm>
            <a:prstGeom prst="rect">
              <a:avLst/>
            </a:prstGeom>
            <a:solidFill>
              <a:srgbClr val="FFC000"/>
            </a:solidFill>
          </p:spPr>
          <p:txBody>
            <a:bodyPr wrap="none" rtlCol="0">
              <a:spAutoFit/>
            </a:bodyPr>
            <a:lstStyle/>
            <a:p>
              <a:pPr algn="ctr"/>
              <a:r>
                <a:rPr lang="de-DE" dirty="0"/>
                <a:t>0</a:t>
              </a:r>
              <a:endParaRPr lang="en-US" dirty="0"/>
            </a:p>
          </p:txBody>
        </p:sp>
        <p:sp>
          <p:nvSpPr>
            <p:cNvPr id="8" name="TextBox 7">
              <a:extLst>
                <a:ext uri="{FF2B5EF4-FFF2-40B4-BE49-F238E27FC236}">
                  <a16:creationId xmlns:a16="http://schemas.microsoft.com/office/drawing/2014/main" id="{DBD819C9-13C2-4D4F-9DE7-F1E73B15A39F}"/>
                </a:ext>
              </a:extLst>
            </p:cNvPr>
            <p:cNvSpPr txBox="1"/>
            <p:nvPr/>
          </p:nvSpPr>
          <p:spPr>
            <a:xfrm>
              <a:off x="4754801" y="3152775"/>
              <a:ext cx="817852" cy="369332"/>
            </a:xfrm>
            <a:prstGeom prst="rect">
              <a:avLst/>
            </a:prstGeom>
            <a:solidFill>
              <a:srgbClr val="FFC000"/>
            </a:solidFill>
          </p:spPr>
          <p:txBody>
            <a:bodyPr wrap="none" rtlCol="0">
              <a:spAutoFit/>
            </a:bodyPr>
            <a:lstStyle/>
            <a:p>
              <a:pPr algn="ctr"/>
              <a:r>
                <a:rPr lang="de-DE" dirty="0"/>
                <a:t>MIN_G</a:t>
              </a:r>
              <a:endParaRPr lang="en-US" dirty="0"/>
            </a:p>
          </p:txBody>
        </p:sp>
        <p:sp>
          <p:nvSpPr>
            <p:cNvPr id="9" name="TextBox 8">
              <a:extLst>
                <a:ext uri="{FF2B5EF4-FFF2-40B4-BE49-F238E27FC236}">
                  <a16:creationId xmlns:a16="http://schemas.microsoft.com/office/drawing/2014/main" id="{64920D54-B9E3-4569-8227-02F66641401D}"/>
                </a:ext>
              </a:extLst>
            </p:cNvPr>
            <p:cNvSpPr txBox="1"/>
            <p:nvPr/>
          </p:nvSpPr>
          <p:spPr>
            <a:xfrm>
              <a:off x="6387172" y="3156466"/>
              <a:ext cx="887487" cy="369332"/>
            </a:xfrm>
            <a:prstGeom prst="rect">
              <a:avLst/>
            </a:prstGeom>
            <a:solidFill>
              <a:srgbClr val="FFC000"/>
            </a:solidFill>
          </p:spPr>
          <p:txBody>
            <a:bodyPr wrap="none" rtlCol="0">
              <a:spAutoFit/>
            </a:bodyPr>
            <a:lstStyle/>
            <a:p>
              <a:pPr algn="ctr"/>
              <a:r>
                <a:rPr lang="de-DE" dirty="0"/>
                <a:t>MAX_G</a:t>
              </a:r>
              <a:endParaRPr lang="en-US" dirty="0"/>
            </a:p>
          </p:txBody>
        </p:sp>
        <p:sp>
          <p:nvSpPr>
            <p:cNvPr id="10" name="TextBox 9">
              <a:extLst>
                <a:ext uri="{FF2B5EF4-FFF2-40B4-BE49-F238E27FC236}">
                  <a16:creationId xmlns:a16="http://schemas.microsoft.com/office/drawing/2014/main" id="{AD5433DA-3BD4-4C7F-98DB-EDF6C9BA1395}"/>
                </a:ext>
              </a:extLst>
            </p:cNvPr>
            <p:cNvSpPr txBox="1"/>
            <p:nvPr/>
          </p:nvSpPr>
          <p:spPr>
            <a:xfrm>
              <a:off x="7784740" y="3156466"/>
              <a:ext cx="264816" cy="369332"/>
            </a:xfrm>
            <a:prstGeom prst="rect">
              <a:avLst/>
            </a:prstGeom>
            <a:solidFill>
              <a:srgbClr val="FFC000"/>
            </a:solidFill>
          </p:spPr>
          <p:txBody>
            <a:bodyPr wrap="none" rtlCol="0">
              <a:spAutoFit/>
            </a:bodyPr>
            <a:lstStyle/>
            <a:p>
              <a:pPr algn="ctr"/>
              <a:r>
                <a:rPr lang="de-DE" dirty="0"/>
                <a:t>1</a:t>
              </a:r>
              <a:endParaRPr lang="en-US" dirty="0"/>
            </a:p>
          </p:txBody>
        </p:sp>
        <p:cxnSp>
          <p:nvCxnSpPr>
            <p:cNvPr id="11" name="Straight Connector 10">
              <a:extLst>
                <a:ext uri="{FF2B5EF4-FFF2-40B4-BE49-F238E27FC236}">
                  <a16:creationId xmlns:a16="http://schemas.microsoft.com/office/drawing/2014/main" id="{D32C1E2D-9310-4805-A5A4-A42A4317CAC5}"/>
                </a:ext>
              </a:extLst>
            </p:cNvPr>
            <p:cNvCxnSpPr>
              <a:cxnSpLocks/>
              <a:stCxn id="7" idx="3"/>
              <a:endCxn id="8" idx="1"/>
            </p:cNvCxnSpPr>
            <p:nvPr/>
          </p:nvCxnSpPr>
          <p:spPr>
            <a:xfrm>
              <a:off x="3713331" y="3337441"/>
              <a:ext cx="10414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900BAD-3924-44B0-8931-53392B013886}"/>
                </a:ext>
              </a:extLst>
            </p:cNvPr>
            <p:cNvCxnSpPr>
              <a:cxnSpLocks/>
              <a:stCxn id="8" idx="3"/>
              <a:endCxn id="9" idx="1"/>
            </p:cNvCxnSpPr>
            <p:nvPr/>
          </p:nvCxnSpPr>
          <p:spPr>
            <a:xfrm>
              <a:off x="5572653" y="3337441"/>
              <a:ext cx="814519" cy="36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D157A7F-E196-45D4-B9F6-47DCD5D9250E}"/>
                </a:ext>
              </a:extLst>
            </p:cNvPr>
            <p:cNvCxnSpPr>
              <a:stCxn id="9" idx="3"/>
              <a:endCxn id="10" idx="1"/>
            </p:cNvCxnSpPr>
            <p:nvPr/>
          </p:nvCxnSpPr>
          <p:spPr>
            <a:xfrm>
              <a:off x="7274659" y="3341132"/>
              <a:ext cx="510081"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8BB97D-0BAC-4369-BAA5-9204EDF6C74C}"/>
                </a:ext>
              </a:extLst>
            </p:cNvPr>
            <p:cNvSpPr txBox="1"/>
            <p:nvPr/>
          </p:nvSpPr>
          <p:spPr>
            <a:xfrm>
              <a:off x="3577907" y="3702727"/>
              <a:ext cx="1509580" cy="369332"/>
            </a:xfrm>
            <a:prstGeom prst="rect">
              <a:avLst/>
            </a:prstGeom>
            <a:noFill/>
          </p:spPr>
          <p:txBody>
            <a:bodyPr wrap="none" rtlCol="0">
              <a:spAutoFit/>
            </a:bodyPr>
            <a:lstStyle/>
            <a:p>
              <a:r>
                <a:rPr lang="de-DE" dirty="0"/>
                <a:t>d_min_g = 0.4</a:t>
              </a:r>
              <a:endParaRPr lang="en-US" dirty="0"/>
            </a:p>
          </p:txBody>
        </p:sp>
        <p:sp>
          <p:nvSpPr>
            <p:cNvPr id="15" name="TextBox 14">
              <a:extLst>
                <a:ext uri="{FF2B5EF4-FFF2-40B4-BE49-F238E27FC236}">
                  <a16:creationId xmlns:a16="http://schemas.microsoft.com/office/drawing/2014/main" id="{6A690206-451C-450D-98CA-65D457ADB7A6}"/>
                </a:ext>
              </a:extLst>
            </p:cNvPr>
            <p:cNvSpPr txBox="1"/>
            <p:nvPr/>
          </p:nvSpPr>
          <p:spPr>
            <a:xfrm>
              <a:off x="6769162" y="3707008"/>
              <a:ext cx="1663340" cy="369332"/>
            </a:xfrm>
            <a:prstGeom prst="rect">
              <a:avLst/>
            </a:prstGeom>
            <a:noFill/>
          </p:spPr>
          <p:txBody>
            <a:bodyPr wrap="none" rtlCol="0">
              <a:spAutoFit/>
            </a:bodyPr>
            <a:lstStyle/>
            <a:p>
              <a:r>
                <a:rPr lang="de-DE" dirty="0"/>
                <a:t>d_max_g = 0.25</a:t>
              </a:r>
              <a:endParaRPr lang="en-US" dirty="0"/>
            </a:p>
          </p:txBody>
        </p:sp>
      </p:grpSp>
      <p:grpSp>
        <p:nvGrpSpPr>
          <p:cNvPr id="16" name="Group 15">
            <a:extLst>
              <a:ext uri="{FF2B5EF4-FFF2-40B4-BE49-F238E27FC236}">
                <a16:creationId xmlns:a16="http://schemas.microsoft.com/office/drawing/2014/main" id="{C7D3F97E-FF0A-4530-8A60-A564C076F061}"/>
              </a:ext>
            </a:extLst>
          </p:cNvPr>
          <p:cNvGrpSpPr/>
          <p:nvPr/>
        </p:nvGrpSpPr>
        <p:grpSpPr>
          <a:xfrm>
            <a:off x="8040530" y="410175"/>
            <a:ext cx="3861993" cy="1477328"/>
            <a:chOff x="4283033" y="1924050"/>
            <a:chExt cx="3861993" cy="1477328"/>
          </a:xfrm>
        </p:grpSpPr>
        <p:sp>
          <p:nvSpPr>
            <p:cNvPr id="17" name="TextBox 16">
              <a:extLst>
                <a:ext uri="{FF2B5EF4-FFF2-40B4-BE49-F238E27FC236}">
                  <a16:creationId xmlns:a16="http://schemas.microsoft.com/office/drawing/2014/main" id="{88D59B68-C03D-4B35-B156-7D6F73856DFD}"/>
                </a:ext>
              </a:extLst>
            </p:cNvPr>
            <p:cNvSpPr txBox="1"/>
            <p:nvPr/>
          </p:nvSpPr>
          <p:spPr>
            <a:xfrm>
              <a:off x="4657725" y="1924050"/>
              <a:ext cx="3487301" cy="1477328"/>
            </a:xfrm>
            <a:prstGeom prst="rect">
              <a:avLst/>
            </a:prstGeom>
            <a:solidFill>
              <a:srgbClr val="FFFFFF"/>
            </a:solidFill>
          </p:spPr>
          <p:txBody>
            <a:bodyPr wrap="none" rtlCol="0">
              <a:spAutoFit/>
            </a:bodyPr>
            <a:lstStyle/>
            <a:p>
              <a:r>
                <a:rPr lang="de-DE" dirty="0"/>
                <a:t>Light color: 	0.95, 0.75, 0.6</a:t>
              </a:r>
            </a:p>
            <a:p>
              <a:endParaRPr lang="de-DE" dirty="0"/>
            </a:p>
            <a:p>
              <a:r>
                <a:rPr lang="de-DE" dirty="0"/>
                <a:t>Middle color: 	0.9,   0.4,   0.1</a:t>
              </a:r>
            </a:p>
            <a:p>
              <a:endParaRPr lang="de-DE" dirty="0"/>
            </a:p>
            <a:p>
              <a:r>
                <a:rPr lang="de-DE" dirty="0"/>
                <a:t>Dark color: 	0.75, 0.25, 0.05</a:t>
              </a:r>
              <a:endParaRPr lang="en-US" dirty="0"/>
            </a:p>
          </p:txBody>
        </p:sp>
        <p:sp>
          <p:nvSpPr>
            <p:cNvPr id="18" name="Rectangle 17">
              <a:extLst>
                <a:ext uri="{FF2B5EF4-FFF2-40B4-BE49-F238E27FC236}">
                  <a16:creationId xmlns:a16="http://schemas.microsoft.com/office/drawing/2014/main" id="{73321291-9695-4837-B6E4-FF96CDBA2483}"/>
                </a:ext>
              </a:extLst>
            </p:cNvPr>
            <p:cNvSpPr/>
            <p:nvPr/>
          </p:nvSpPr>
          <p:spPr>
            <a:xfrm>
              <a:off x="4289405" y="1924050"/>
              <a:ext cx="311236" cy="295275"/>
            </a:xfrm>
            <a:prstGeom prst="rect">
              <a:avLst/>
            </a:prstGeom>
            <a:solidFill>
              <a:srgbClr val="F2BF99"/>
            </a:solidFill>
            <a:ln>
              <a:solidFill>
                <a:srgbClr val="F2B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67971D-7669-4412-A5A6-2D136FBC40AE}"/>
                </a:ext>
              </a:extLst>
            </p:cNvPr>
            <p:cNvSpPr/>
            <p:nvPr/>
          </p:nvSpPr>
          <p:spPr>
            <a:xfrm>
              <a:off x="4283033" y="2507306"/>
              <a:ext cx="311236" cy="295275"/>
            </a:xfrm>
            <a:prstGeom prst="rect">
              <a:avLst/>
            </a:prstGeom>
            <a:solidFill>
              <a:srgbClr val="E6661A"/>
            </a:solidFill>
            <a:ln>
              <a:solidFill>
                <a:srgbClr val="E66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5E73D0-4D97-4D35-9AFF-8D639AEB19B0}"/>
                </a:ext>
              </a:extLst>
            </p:cNvPr>
            <p:cNvSpPr/>
            <p:nvPr/>
          </p:nvSpPr>
          <p:spPr>
            <a:xfrm>
              <a:off x="4283033" y="3044190"/>
              <a:ext cx="311236" cy="295275"/>
            </a:xfrm>
            <a:prstGeom prst="rect">
              <a:avLst/>
            </a:prstGeom>
            <a:solidFill>
              <a:srgbClr val="BF400D"/>
            </a:solidFill>
            <a:ln>
              <a:solidFill>
                <a:srgbClr val="BF4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5608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98FAF-6CE0-457B-8E91-87A73EB7DA68}"/>
              </a:ext>
            </a:extLst>
          </p:cNvPr>
          <p:cNvSpPr>
            <a:spLocks noGrp="1"/>
          </p:cNvSpPr>
          <p:nvPr>
            <p:ph type="title"/>
          </p:nvPr>
        </p:nvSpPr>
        <p:spPr/>
        <p:txBody>
          <a:bodyPr/>
          <a:lstStyle/>
          <a:p>
            <a:r>
              <a:rPr lang="de-DE" dirty="0"/>
              <a:t>Base sharpening amount</a:t>
            </a:r>
            <a:endParaRPr lang="en-DE" dirty="0"/>
          </a:p>
        </p:txBody>
      </p:sp>
      <p:sp>
        <p:nvSpPr>
          <p:cNvPr id="3" name="Content Placeholder 2">
            <a:extLst>
              <a:ext uri="{FF2B5EF4-FFF2-40B4-BE49-F238E27FC236}">
                <a16:creationId xmlns:a16="http://schemas.microsoft.com/office/drawing/2014/main" id="{A87262F5-FE10-4FE9-84E7-530C8CDC7D52}"/>
              </a:ext>
            </a:extLst>
          </p:cNvPr>
          <p:cNvSpPr>
            <a:spLocks noGrp="1"/>
          </p:cNvSpPr>
          <p:nvPr>
            <p:ph sz="quarter" idx="10"/>
          </p:nvPr>
        </p:nvSpPr>
        <p:spPr/>
        <p:txBody>
          <a:bodyPr/>
          <a:lstStyle/>
          <a:p>
            <a:endParaRPr lang="de-DE" dirty="0"/>
          </a:p>
          <a:p>
            <a:endParaRPr lang="de-DE" dirty="0"/>
          </a:p>
          <a:p>
            <a:endParaRPr lang="de-DE" dirty="0"/>
          </a:p>
          <a:p>
            <a:endParaRPr lang="de-DE" dirty="0"/>
          </a:p>
          <a:p>
            <a:pPr marL="0" indent="0">
              <a:buNone/>
            </a:pPr>
            <a:r>
              <a:rPr lang="de-DE" dirty="0"/>
              <a:t>d_min_g = 0 + MIN_G =  0 + 0.25 = 0.25</a:t>
            </a:r>
          </a:p>
          <a:p>
            <a:pPr marL="0" indent="0">
              <a:buNone/>
            </a:pPr>
            <a:r>
              <a:rPr lang="de-DE" dirty="0"/>
              <a:t>d_max_g = 1 – MAX_G = 1 – 0.4 = 0.6</a:t>
            </a:r>
          </a:p>
          <a:p>
            <a:endParaRPr lang="de-DE" dirty="0"/>
          </a:p>
          <a:p>
            <a:pPr marL="0" indent="0">
              <a:buNone/>
            </a:pPr>
            <a:r>
              <a:rPr lang="de-DE" dirty="0"/>
              <a:t>d_min_g is the minimum distance to the signal limit, since d_min_g </a:t>
            </a:r>
            <a:r>
              <a:rPr lang="de-DE" b="1" dirty="0">
                <a:solidFill>
                  <a:srgbClr val="FF0000"/>
                </a:solidFill>
              </a:rPr>
              <a:t>&lt;</a:t>
            </a:r>
            <a:r>
              <a:rPr lang="de-DE" dirty="0"/>
              <a:t> d_max_g.</a:t>
            </a:r>
          </a:p>
          <a:p>
            <a:pPr marL="0" indent="0">
              <a:buNone/>
            </a:pPr>
            <a:r>
              <a:rPr lang="de-DE" dirty="0"/>
              <a:t>d_min_g is divided by MAX_G to get a base sharpening amount of ‘</a:t>
            </a:r>
            <a:r>
              <a:rPr lang="de-DE" b="1" dirty="0"/>
              <a:t>A</a:t>
            </a:r>
            <a:r>
              <a:rPr lang="de-DE" dirty="0"/>
              <a:t>‘</a:t>
            </a:r>
          </a:p>
          <a:p>
            <a:endParaRPr lang="de-DE" dirty="0"/>
          </a:p>
          <a:p>
            <a:endParaRPr lang="de-DE" dirty="0"/>
          </a:p>
          <a:p>
            <a:endParaRPr lang="de-DE" dirty="0"/>
          </a:p>
          <a:p>
            <a:pPr marL="0" indent="0">
              <a:buNone/>
            </a:pPr>
            <a:r>
              <a:rPr lang="de-DE" dirty="0"/>
              <a:t>Base sharpening amount A = d_min_g/MAX_G</a:t>
            </a:r>
          </a:p>
          <a:p>
            <a:pPr marL="0" indent="0">
              <a:buNone/>
            </a:pPr>
            <a:r>
              <a:rPr lang="de-DE" dirty="0"/>
              <a:t>A = 0.25 </a:t>
            </a:r>
            <a:r>
              <a:rPr lang="de-DE"/>
              <a:t>/ 0.4 = 0.625</a:t>
            </a:r>
            <a:endParaRPr lang="de-DE" dirty="0"/>
          </a:p>
          <a:p>
            <a:endParaRPr lang="en-DE" dirty="0"/>
          </a:p>
        </p:txBody>
      </p:sp>
      <p:sp>
        <p:nvSpPr>
          <p:cNvPr id="4" name="Slide Number Placeholder 3">
            <a:extLst>
              <a:ext uri="{FF2B5EF4-FFF2-40B4-BE49-F238E27FC236}">
                <a16:creationId xmlns:a16="http://schemas.microsoft.com/office/drawing/2014/main" id="{90B51DB1-51E7-4BFA-8DB5-0F6E514CE23F}"/>
              </a:ext>
            </a:extLst>
          </p:cNvPr>
          <p:cNvSpPr>
            <a:spLocks noGrp="1"/>
          </p:cNvSpPr>
          <p:nvPr>
            <p:ph type="sldNum" sz="quarter" idx="12"/>
          </p:nvPr>
        </p:nvSpPr>
        <p:spPr/>
        <p:txBody>
          <a:bodyPr/>
          <a:lstStyle/>
          <a:p>
            <a:fld id="{9BC932D5-48D2-3F48-87E1-D925B9343798}" type="slidenum">
              <a:rPr lang="en-US" smtClean="0"/>
              <a:pPr/>
              <a:t>22</a:t>
            </a:fld>
            <a:endParaRPr lang="en-US" dirty="0"/>
          </a:p>
        </p:txBody>
      </p:sp>
      <p:sp>
        <p:nvSpPr>
          <p:cNvPr id="5" name="Footer Placeholder 4">
            <a:extLst>
              <a:ext uri="{FF2B5EF4-FFF2-40B4-BE49-F238E27FC236}">
                <a16:creationId xmlns:a16="http://schemas.microsoft.com/office/drawing/2014/main" id="{0EF2CCB6-5363-4F80-8291-C1D6C6194E6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22" name="Content Placeholder 5">
            <a:extLst>
              <a:ext uri="{FF2B5EF4-FFF2-40B4-BE49-F238E27FC236}">
                <a16:creationId xmlns:a16="http://schemas.microsoft.com/office/drawing/2014/main" id="{975516BC-6765-4A87-BF16-17F7FEF0B43C}"/>
              </a:ext>
            </a:extLst>
          </p:cNvPr>
          <p:cNvGraphicFramePr>
            <a:graphicFrameLocks/>
          </p:cNvGraphicFramePr>
          <p:nvPr>
            <p:extLst>
              <p:ext uri="{D42A27DB-BD31-4B8C-83A1-F6EECF244321}">
                <p14:modId xmlns:p14="http://schemas.microsoft.com/office/powerpoint/2010/main" val="3096421676"/>
              </p:ext>
            </p:extLst>
          </p:nvPr>
        </p:nvGraphicFramePr>
        <p:xfrm>
          <a:off x="8842985" y="2624264"/>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bg1"/>
                        </a:solidFill>
                      </a:endParaRPr>
                    </a:p>
                  </a:txBody>
                  <a:tcPr>
                    <a:solidFill>
                      <a:srgbClr val="E6661A"/>
                    </a:solidFill>
                  </a:tcPr>
                </a:tc>
                <a:tc>
                  <a:txBody>
                    <a:bodyPr/>
                    <a:lstStyle/>
                    <a:p>
                      <a:pPr algn="ctr"/>
                      <a:r>
                        <a:rPr lang="de-DE" dirty="0">
                          <a:ln w="3175">
                            <a:noFill/>
                          </a:ln>
                          <a:solidFill>
                            <a:schemeClr val="bg1"/>
                          </a:solidFill>
                        </a:rPr>
                        <a:t>a</a:t>
                      </a:r>
                      <a:endParaRPr lang="en-US" dirty="0">
                        <a:ln w="3175">
                          <a:noFill/>
                        </a:ln>
                        <a:solidFill>
                          <a:schemeClr val="bg1"/>
                        </a:solidFill>
                      </a:endParaRPr>
                    </a:p>
                  </a:txBody>
                  <a:tcPr>
                    <a:lnB w="76200" cap="flat" cmpd="sng" algn="ctr">
                      <a:solidFill>
                        <a:schemeClr val="tx1"/>
                      </a:solidFill>
                      <a:prstDash val="solid"/>
                      <a:round/>
                      <a:headEnd type="none" w="med" len="med"/>
                      <a:tailEnd type="none" w="med" len="med"/>
                    </a:lnB>
                    <a:solidFill>
                      <a:srgbClr val="E6661A"/>
                    </a:solidFill>
                  </a:tcPr>
                </a:tc>
                <a:tc>
                  <a:txBody>
                    <a:bodyPr/>
                    <a:lstStyle/>
                    <a:p>
                      <a:pPr algn="ctr"/>
                      <a:endParaRPr lang="en-US" dirty="0">
                        <a:solidFill>
                          <a:schemeClr val="bg1"/>
                        </a:solidFill>
                      </a:endParaRPr>
                    </a:p>
                  </a:txBody>
                  <a:tcPr>
                    <a:solidFill>
                      <a:srgbClr val="BF400D"/>
                    </a:solidFill>
                  </a:tcPr>
                </a:tc>
                <a:extLst>
                  <a:ext uri="{0D108BD9-81ED-4DB2-BD59-A6C34878D82A}">
                    <a16:rowId xmlns:a16="http://schemas.microsoft.com/office/drawing/2014/main" val="3823211374"/>
                  </a:ext>
                </a:extLst>
              </a:tr>
              <a:tr h="370840">
                <a:tc>
                  <a:txBody>
                    <a:bodyPr/>
                    <a:lstStyle/>
                    <a:p>
                      <a:pPr algn="ctr"/>
                      <a:r>
                        <a:rPr lang="de-DE" dirty="0">
                          <a:solidFill>
                            <a:schemeClr val="bg1"/>
                          </a:solidFill>
                        </a:rPr>
                        <a:t>b</a:t>
                      </a:r>
                      <a:endParaRPr lang="en-US" dirty="0">
                        <a:solidFill>
                          <a:schemeClr val="bg1"/>
                        </a:solidFill>
                      </a:endParaRPr>
                    </a:p>
                  </a:txBody>
                  <a:tcPr>
                    <a:lnR w="76200" cap="flat" cmpd="sng" algn="ctr">
                      <a:solidFill>
                        <a:schemeClr val="tx1"/>
                      </a:solidFill>
                      <a:prstDash val="solid"/>
                      <a:round/>
                      <a:headEnd type="none" w="med" len="med"/>
                      <a:tailEnd type="none" w="med" len="med"/>
                    </a:lnR>
                    <a:solidFill>
                      <a:srgbClr val="E6661A"/>
                    </a:solidFill>
                  </a:tcPr>
                </a:tc>
                <a:tc>
                  <a:txBody>
                    <a:bodyPr/>
                    <a:lstStyle/>
                    <a:p>
                      <a:pPr algn="ctr"/>
                      <a:r>
                        <a:rPr lang="de-DE" dirty="0">
                          <a:solidFill>
                            <a:schemeClr val="bg1"/>
                          </a:solidFill>
                        </a:rPr>
                        <a:t>c</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BF400D"/>
                    </a:solidFill>
                  </a:tcPr>
                </a:tc>
                <a:tc>
                  <a:txBody>
                    <a:bodyPr/>
                    <a:lstStyle/>
                    <a:p>
                      <a:pPr algn="ctr"/>
                      <a:r>
                        <a:rPr lang="de-DE" dirty="0">
                          <a:solidFill>
                            <a:schemeClr val="bg1"/>
                          </a:solidFill>
                        </a:rPr>
                        <a:t>d</a:t>
                      </a:r>
                      <a:endParaRPr lang="en-US" dirty="0">
                        <a:solidFill>
                          <a:schemeClr val="bg1"/>
                        </a:solidFill>
                      </a:endParaRPr>
                    </a:p>
                  </a:txBody>
                  <a:tcPr>
                    <a:lnL w="76200" cap="flat" cmpd="sng" algn="ctr">
                      <a:solidFill>
                        <a:schemeClr val="tx1"/>
                      </a:solidFill>
                      <a:prstDash val="solid"/>
                      <a:round/>
                      <a:headEnd type="none" w="med" len="med"/>
                      <a:tailEnd type="none" w="med" len="med"/>
                    </a:lnL>
                    <a:solidFill>
                      <a:srgbClr val="BF400D"/>
                    </a:solidFill>
                  </a:tcPr>
                </a:tc>
                <a:extLst>
                  <a:ext uri="{0D108BD9-81ED-4DB2-BD59-A6C34878D82A}">
                    <a16:rowId xmlns:a16="http://schemas.microsoft.com/office/drawing/2014/main" val="2322183240"/>
                  </a:ext>
                </a:extLst>
              </a:tr>
              <a:tr h="370840">
                <a:tc>
                  <a:txBody>
                    <a:bodyPr/>
                    <a:lstStyle/>
                    <a:p>
                      <a:pPr algn="ctr"/>
                      <a:endParaRPr lang="en-US">
                        <a:solidFill>
                          <a:schemeClr val="bg1"/>
                        </a:solidFill>
                      </a:endParaRPr>
                    </a:p>
                  </a:txBody>
                  <a:tcPr>
                    <a:solidFill>
                      <a:srgbClr val="BF400D"/>
                    </a:solidFill>
                  </a:tcPr>
                </a:tc>
                <a:tc>
                  <a:txBody>
                    <a:bodyPr/>
                    <a:lstStyle/>
                    <a:p>
                      <a:pPr algn="ctr"/>
                      <a:r>
                        <a:rPr lang="de-DE">
                          <a:solidFill>
                            <a:schemeClr val="bg1"/>
                          </a:solidFill>
                        </a:rPr>
                        <a:t>e</a:t>
                      </a:r>
                      <a:endParaRPr lang="en-US">
                        <a:solidFill>
                          <a:schemeClr val="bg1"/>
                        </a:solidFill>
                      </a:endParaRPr>
                    </a:p>
                  </a:txBody>
                  <a:tcPr>
                    <a:lnT w="76200" cap="flat" cmpd="sng" algn="ctr">
                      <a:solidFill>
                        <a:schemeClr val="tx1"/>
                      </a:solidFill>
                      <a:prstDash val="solid"/>
                      <a:round/>
                      <a:headEnd type="none" w="med" len="med"/>
                      <a:tailEnd type="none" w="med" len="med"/>
                    </a:lnT>
                    <a:solidFill>
                      <a:srgbClr val="BF400D"/>
                    </a:solidFill>
                  </a:tcPr>
                </a:tc>
                <a:tc>
                  <a:txBody>
                    <a:bodyPr/>
                    <a:lstStyle/>
                    <a:p>
                      <a:pPr algn="ctr"/>
                      <a:endParaRPr lang="en-US" dirty="0">
                        <a:solidFill>
                          <a:schemeClr val="bg1"/>
                        </a:solidFill>
                      </a:endParaRPr>
                    </a:p>
                  </a:txBody>
                  <a:tcPr>
                    <a:solidFill>
                      <a:srgbClr val="BF400D"/>
                    </a:solidFill>
                  </a:tcPr>
                </a:tc>
                <a:extLst>
                  <a:ext uri="{0D108BD9-81ED-4DB2-BD59-A6C34878D82A}">
                    <a16:rowId xmlns:a16="http://schemas.microsoft.com/office/drawing/2014/main" val="3884634906"/>
                  </a:ext>
                </a:extLst>
              </a:tr>
            </a:tbl>
          </a:graphicData>
        </a:graphic>
      </p:graphicFrame>
      <p:grpSp>
        <p:nvGrpSpPr>
          <p:cNvPr id="33" name="Group 32">
            <a:extLst>
              <a:ext uri="{FF2B5EF4-FFF2-40B4-BE49-F238E27FC236}">
                <a16:creationId xmlns:a16="http://schemas.microsoft.com/office/drawing/2014/main" id="{92974E30-E2A3-4084-8682-1F8B78532250}"/>
              </a:ext>
            </a:extLst>
          </p:cNvPr>
          <p:cNvGrpSpPr/>
          <p:nvPr/>
        </p:nvGrpSpPr>
        <p:grpSpPr>
          <a:xfrm>
            <a:off x="8040530" y="410175"/>
            <a:ext cx="3861993" cy="1477328"/>
            <a:chOff x="4283033" y="1924050"/>
            <a:chExt cx="3861993" cy="1477328"/>
          </a:xfrm>
        </p:grpSpPr>
        <p:sp>
          <p:nvSpPr>
            <p:cNvPr id="34" name="TextBox 33">
              <a:extLst>
                <a:ext uri="{FF2B5EF4-FFF2-40B4-BE49-F238E27FC236}">
                  <a16:creationId xmlns:a16="http://schemas.microsoft.com/office/drawing/2014/main" id="{33114D9E-0F60-49B0-947D-58DD0CBD01DA}"/>
                </a:ext>
              </a:extLst>
            </p:cNvPr>
            <p:cNvSpPr txBox="1"/>
            <p:nvPr/>
          </p:nvSpPr>
          <p:spPr>
            <a:xfrm>
              <a:off x="4657725" y="1924050"/>
              <a:ext cx="3487301" cy="1477328"/>
            </a:xfrm>
            <a:prstGeom prst="rect">
              <a:avLst/>
            </a:prstGeom>
            <a:solidFill>
              <a:srgbClr val="FFFFFF"/>
            </a:solidFill>
          </p:spPr>
          <p:txBody>
            <a:bodyPr wrap="none" rtlCol="0">
              <a:spAutoFit/>
            </a:bodyPr>
            <a:lstStyle/>
            <a:p>
              <a:r>
                <a:rPr lang="de-DE" dirty="0"/>
                <a:t>Light color: 	0.95, 0.75, 0.6</a:t>
              </a:r>
            </a:p>
            <a:p>
              <a:endParaRPr lang="de-DE" dirty="0"/>
            </a:p>
            <a:p>
              <a:r>
                <a:rPr lang="de-DE" dirty="0"/>
                <a:t>Middle color: 	0.9,   0.4,   0.1</a:t>
              </a:r>
            </a:p>
            <a:p>
              <a:endParaRPr lang="de-DE" dirty="0"/>
            </a:p>
            <a:p>
              <a:r>
                <a:rPr lang="de-DE" dirty="0"/>
                <a:t>Dark color: 	0.75, 0.25, 0.05</a:t>
              </a:r>
              <a:endParaRPr lang="en-US" dirty="0"/>
            </a:p>
          </p:txBody>
        </p:sp>
        <p:sp>
          <p:nvSpPr>
            <p:cNvPr id="35" name="Rectangle 34">
              <a:extLst>
                <a:ext uri="{FF2B5EF4-FFF2-40B4-BE49-F238E27FC236}">
                  <a16:creationId xmlns:a16="http://schemas.microsoft.com/office/drawing/2014/main" id="{4B459FBE-0D99-4AB6-8360-082638912F20}"/>
                </a:ext>
              </a:extLst>
            </p:cNvPr>
            <p:cNvSpPr/>
            <p:nvPr/>
          </p:nvSpPr>
          <p:spPr>
            <a:xfrm>
              <a:off x="4289405" y="1924050"/>
              <a:ext cx="311236" cy="295275"/>
            </a:xfrm>
            <a:prstGeom prst="rect">
              <a:avLst/>
            </a:prstGeom>
            <a:solidFill>
              <a:srgbClr val="F2BF99"/>
            </a:solidFill>
            <a:ln>
              <a:solidFill>
                <a:srgbClr val="F2B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80BA218-F16E-4F4E-B0E3-8AAF62F88527}"/>
                </a:ext>
              </a:extLst>
            </p:cNvPr>
            <p:cNvSpPr/>
            <p:nvPr/>
          </p:nvSpPr>
          <p:spPr>
            <a:xfrm>
              <a:off x="4283033" y="2507306"/>
              <a:ext cx="311236" cy="295275"/>
            </a:xfrm>
            <a:prstGeom prst="rect">
              <a:avLst/>
            </a:prstGeom>
            <a:solidFill>
              <a:srgbClr val="E6661A"/>
            </a:solidFill>
            <a:ln>
              <a:solidFill>
                <a:srgbClr val="E66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2FC5A5D-2905-4C2C-B075-DD76FF6A9880}"/>
                </a:ext>
              </a:extLst>
            </p:cNvPr>
            <p:cNvSpPr/>
            <p:nvPr/>
          </p:nvSpPr>
          <p:spPr>
            <a:xfrm>
              <a:off x="4283033" y="3044190"/>
              <a:ext cx="311236" cy="295275"/>
            </a:xfrm>
            <a:prstGeom prst="rect">
              <a:avLst/>
            </a:prstGeom>
            <a:solidFill>
              <a:srgbClr val="BF400D"/>
            </a:solidFill>
            <a:ln>
              <a:solidFill>
                <a:srgbClr val="BF4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8B3B04E0-613C-4325-A2DE-DC58D35A57EB}"/>
              </a:ext>
            </a:extLst>
          </p:cNvPr>
          <p:cNvGrpSpPr/>
          <p:nvPr/>
        </p:nvGrpSpPr>
        <p:grpSpPr>
          <a:xfrm>
            <a:off x="1691140" y="1072223"/>
            <a:ext cx="5102206" cy="921306"/>
            <a:chOff x="2971395" y="3150753"/>
            <a:chExt cx="5102206" cy="921306"/>
          </a:xfrm>
        </p:grpSpPr>
        <p:sp>
          <p:nvSpPr>
            <p:cNvPr id="39" name="TextBox 38">
              <a:extLst>
                <a:ext uri="{FF2B5EF4-FFF2-40B4-BE49-F238E27FC236}">
                  <a16:creationId xmlns:a16="http://schemas.microsoft.com/office/drawing/2014/main" id="{398E51B4-9649-4511-88EB-750BF834EF5B}"/>
                </a:ext>
              </a:extLst>
            </p:cNvPr>
            <p:cNvSpPr txBox="1"/>
            <p:nvPr/>
          </p:nvSpPr>
          <p:spPr>
            <a:xfrm>
              <a:off x="3400425" y="3152775"/>
              <a:ext cx="312906" cy="369332"/>
            </a:xfrm>
            <a:prstGeom prst="rect">
              <a:avLst/>
            </a:prstGeom>
            <a:solidFill>
              <a:srgbClr val="FFC000"/>
            </a:solidFill>
          </p:spPr>
          <p:txBody>
            <a:bodyPr wrap="none" rtlCol="0">
              <a:spAutoFit/>
            </a:bodyPr>
            <a:lstStyle/>
            <a:p>
              <a:r>
                <a:rPr lang="de-DE" dirty="0"/>
                <a:t>0</a:t>
              </a:r>
              <a:endParaRPr lang="en-US" dirty="0"/>
            </a:p>
          </p:txBody>
        </p:sp>
        <p:sp>
          <p:nvSpPr>
            <p:cNvPr id="40" name="TextBox 39">
              <a:extLst>
                <a:ext uri="{FF2B5EF4-FFF2-40B4-BE49-F238E27FC236}">
                  <a16:creationId xmlns:a16="http://schemas.microsoft.com/office/drawing/2014/main" id="{B58BFFCD-8767-4395-BD15-5B91679D8727}"/>
                </a:ext>
              </a:extLst>
            </p:cNvPr>
            <p:cNvSpPr txBox="1"/>
            <p:nvPr/>
          </p:nvSpPr>
          <p:spPr>
            <a:xfrm>
              <a:off x="4010717" y="3152775"/>
              <a:ext cx="915635" cy="369332"/>
            </a:xfrm>
            <a:prstGeom prst="rect">
              <a:avLst/>
            </a:prstGeom>
            <a:solidFill>
              <a:srgbClr val="FFC000"/>
            </a:solidFill>
          </p:spPr>
          <p:txBody>
            <a:bodyPr wrap="none" rtlCol="0">
              <a:spAutoFit/>
            </a:bodyPr>
            <a:lstStyle/>
            <a:p>
              <a:r>
                <a:rPr lang="de-DE" dirty="0"/>
                <a:t>MIN_G</a:t>
              </a:r>
              <a:endParaRPr lang="en-US" dirty="0"/>
            </a:p>
          </p:txBody>
        </p:sp>
        <p:sp>
          <p:nvSpPr>
            <p:cNvPr id="41" name="TextBox 40">
              <a:extLst>
                <a:ext uri="{FF2B5EF4-FFF2-40B4-BE49-F238E27FC236}">
                  <a16:creationId xmlns:a16="http://schemas.microsoft.com/office/drawing/2014/main" id="{B559145D-20CE-4BBD-8BEF-73F32609B47E}"/>
                </a:ext>
              </a:extLst>
            </p:cNvPr>
            <p:cNvSpPr txBox="1"/>
            <p:nvPr/>
          </p:nvSpPr>
          <p:spPr>
            <a:xfrm>
              <a:off x="5328908" y="3150753"/>
              <a:ext cx="992579" cy="369332"/>
            </a:xfrm>
            <a:prstGeom prst="rect">
              <a:avLst/>
            </a:prstGeom>
            <a:solidFill>
              <a:srgbClr val="FFC000"/>
            </a:solidFill>
          </p:spPr>
          <p:txBody>
            <a:bodyPr wrap="none" rtlCol="0">
              <a:spAutoFit/>
            </a:bodyPr>
            <a:lstStyle/>
            <a:p>
              <a:r>
                <a:rPr lang="de-DE" dirty="0"/>
                <a:t>MAX_G</a:t>
              </a:r>
              <a:endParaRPr lang="en-US" dirty="0"/>
            </a:p>
          </p:txBody>
        </p:sp>
        <p:sp>
          <p:nvSpPr>
            <p:cNvPr id="42" name="TextBox 41">
              <a:extLst>
                <a:ext uri="{FF2B5EF4-FFF2-40B4-BE49-F238E27FC236}">
                  <a16:creationId xmlns:a16="http://schemas.microsoft.com/office/drawing/2014/main" id="{4F00F05C-CBC7-48AB-89AA-EA297C8CF7B0}"/>
                </a:ext>
              </a:extLst>
            </p:cNvPr>
            <p:cNvSpPr txBox="1"/>
            <p:nvPr/>
          </p:nvSpPr>
          <p:spPr>
            <a:xfrm>
              <a:off x="7760695" y="3156466"/>
              <a:ext cx="312906" cy="369332"/>
            </a:xfrm>
            <a:prstGeom prst="rect">
              <a:avLst/>
            </a:prstGeom>
            <a:solidFill>
              <a:srgbClr val="FFC000"/>
            </a:solidFill>
          </p:spPr>
          <p:txBody>
            <a:bodyPr wrap="none" rtlCol="0">
              <a:spAutoFit/>
            </a:bodyPr>
            <a:lstStyle/>
            <a:p>
              <a:r>
                <a:rPr lang="de-DE" dirty="0"/>
                <a:t>1</a:t>
              </a:r>
              <a:endParaRPr lang="en-US" dirty="0"/>
            </a:p>
          </p:txBody>
        </p:sp>
        <p:cxnSp>
          <p:nvCxnSpPr>
            <p:cNvPr id="43" name="Straight Connector 42">
              <a:extLst>
                <a:ext uri="{FF2B5EF4-FFF2-40B4-BE49-F238E27FC236}">
                  <a16:creationId xmlns:a16="http://schemas.microsoft.com/office/drawing/2014/main" id="{690E9C1F-15A4-4266-B410-B510E570C390}"/>
                </a:ext>
              </a:extLst>
            </p:cNvPr>
            <p:cNvCxnSpPr>
              <a:cxnSpLocks/>
              <a:stCxn id="39" idx="3"/>
              <a:endCxn id="40" idx="1"/>
            </p:cNvCxnSpPr>
            <p:nvPr/>
          </p:nvCxnSpPr>
          <p:spPr>
            <a:xfrm>
              <a:off x="3713331" y="3337441"/>
              <a:ext cx="2973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2402D53-1D60-446D-848B-018C1ACBA19E}"/>
                </a:ext>
              </a:extLst>
            </p:cNvPr>
            <p:cNvCxnSpPr>
              <a:cxnSpLocks/>
              <a:stCxn id="40" idx="3"/>
              <a:endCxn id="41" idx="1"/>
            </p:cNvCxnSpPr>
            <p:nvPr/>
          </p:nvCxnSpPr>
          <p:spPr>
            <a:xfrm flipV="1">
              <a:off x="4926352" y="3335419"/>
              <a:ext cx="402556" cy="2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61636B-09D5-4687-9498-93EDEA96CDB5}"/>
                </a:ext>
              </a:extLst>
            </p:cNvPr>
            <p:cNvCxnSpPr>
              <a:stCxn id="41" idx="3"/>
              <a:endCxn id="42" idx="1"/>
            </p:cNvCxnSpPr>
            <p:nvPr/>
          </p:nvCxnSpPr>
          <p:spPr>
            <a:xfrm>
              <a:off x="6321487" y="3335419"/>
              <a:ext cx="1439208" cy="5713"/>
            </a:xfrm>
            <a:prstGeom prst="line">
              <a:avLst/>
            </a:prstGeom>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CDBB9FA-A86C-4DD8-9AEC-C2219AD256D4}"/>
                </a:ext>
              </a:extLst>
            </p:cNvPr>
            <p:cNvSpPr txBox="1"/>
            <p:nvPr/>
          </p:nvSpPr>
          <p:spPr>
            <a:xfrm>
              <a:off x="2971395" y="3702727"/>
              <a:ext cx="1622560" cy="369332"/>
            </a:xfrm>
            <a:prstGeom prst="rect">
              <a:avLst/>
            </a:prstGeom>
            <a:noFill/>
          </p:spPr>
          <p:txBody>
            <a:bodyPr wrap="none" rtlCol="0">
              <a:spAutoFit/>
            </a:bodyPr>
            <a:lstStyle/>
            <a:p>
              <a:r>
                <a:rPr lang="de-DE" dirty="0"/>
                <a:t>d_min_g = 0.25</a:t>
              </a:r>
              <a:endParaRPr lang="en-US" dirty="0"/>
            </a:p>
          </p:txBody>
        </p:sp>
        <p:sp>
          <p:nvSpPr>
            <p:cNvPr id="47" name="TextBox 46">
              <a:extLst>
                <a:ext uri="{FF2B5EF4-FFF2-40B4-BE49-F238E27FC236}">
                  <a16:creationId xmlns:a16="http://schemas.microsoft.com/office/drawing/2014/main" id="{2D1A1A86-A8C8-4DF8-9755-91B530BED7CE}"/>
                </a:ext>
              </a:extLst>
            </p:cNvPr>
            <p:cNvSpPr txBox="1"/>
            <p:nvPr/>
          </p:nvSpPr>
          <p:spPr>
            <a:xfrm>
              <a:off x="6293392" y="3699038"/>
              <a:ext cx="1555939" cy="369332"/>
            </a:xfrm>
            <a:prstGeom prst="rect">
              <a:avLst/>
            </a:prstGeom>
            <a:noFill/>
          </p:spPr>
          <p:txBody>
            <a:bodyPr wrap="none" rtlCol="0">
              <a:spAutoFit/>
            </a:bodyPr>
            <a:lstStyle/>
            <a:p>
              <a:r>
                <a:rPr lang="de-DE" dirty="0"/>
                <a:t>d_max_g = 0.6</a:t>
              </a:r>
              <a:endParaRPr lang="en-US" dirty="0"/>
            </a:p>
          </p:txBody>
        </p:sp>
      </p:grpSp>
    </p:spTree>
    <p:extLst>
      <p:ext uri="{BB962C8B-B14F-4D97-AF65-F5344CB8AC3E}">
        <p14:creationId xmlns:p14="http://schemas.microsoft.com/office/powerpoint/2010/main" val="3376111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92D2-C998-4139-878F-501267A30996}"/>
              </a:ext>
            </a:extLst>
          </p:cNvPr>
          <p:cNvSpPr>
            <a:spLocks noGrp="1"/>
          </p:cNvSpPr>
          <p:nvPr>
            <p:ph type="title"/>
          </p:nvPr>
        </p:nvSpPr>
        <p:spPr/>
        <p:txBody>
          <a:bodyPr/>
          <a:lstStyle/>
          <a:p>
            <a:r>
              <a:rPr lang="de-DE" dirty="0"/>
              <a:t>Base sharpening amount</a:t>
            </a:r>
            <a:endParaRPr lang="en-DE" dirty="0"/>
          </a:p>
        </p:txBody>
      </p:sp>
      <p:sp>
        <p:nvSpPr>
          <p:cNvPr id="3" name="Content Placeholder 2">
            <a:extLst>
              <a:ext uri="{FF2B5EF4-FFF2-40B4-BE49-F238E27FC236}">
                <a16:creationId xmlns:a16="http://schemas.microsoft.com/office/drawing/2014/main" id="{842C444D-1AF9-4D72-9597-952616E56DE7}"/>
              </a:ext>
            </a:extLst>
          </p:cNvPr>
          <p:cNvSpPr>
            <a:spLocks noGrp="1"/>
          </p:cNvSpPr>
          <p:nvPr>
            <p:ph sz="quarter" idx="10"/>
          </p:nvPr>
        </p:nvSpPr>
        <p:spPr/>
        <p:txBody>
          <a:bodyPr/>
          <a:lstStyle/>
          <a:p>
            <a:pPr marL="0" indent="0">
              <a:buNone/>
            </a:pPr>
            <a:r>
              <a:rPr lang="de-DE" dirty="0"/>
              <a:t>Base sharpening amount A = d_max_g/MAX_G</a:t>
            </a:r>
          </a:p>
          <a:p>
            <a:pPr marL="0" indent="0">
              <a:buNone/>
            </a:pPr>
            <a:r>
              <a:rPr lang="de-DE" dirty="0"/>
              <a:t>A = 0.25 / 0.75 = 1/3</a:t>
            </a:r>
          </a:p>
          <a:p>
            <a:endParaRPr lang="de-DE" dirty="0"/>
          </a:p>
          <a:p>
            <a:pPr marL="0" indent="0">
              <a:buNone/>
            </a:pPr>
            <a:r>
              <a:rPr lang="de-DE" dirty="0"/>
              <a:t>A = sqrt(A);</a:t>
            </a:r>
          </a:p>
          <a:p>
            <a:pPr marL="0" indent="0">
              <a:buNone/>
            </a:pPr>
            <a:r>
              <a:rPr lang="de-DE" dirty="0"/>
              <a:t>A = sqrt(A) = sqrt(1/3) ≈ 0.577350</a:t>
            </a:r>
          </a:p>
          <a:p>
            <a:endParaRPr lang="de-DE" dirty="0"/>
          </a:p>
          <a:p>
            <a:pPr marL="0" indent="0">
              <a:buNone/>
            </a:pPr>
            <a:r>
              <a:rPr lang="de-DE" dirty="0"/>
              <a:t>The base sharpening amount ranges from</a:t>
            </a:r>
          </a:p>
          <a:p>
            <a:pPr marL="0" indent="0">
              <a:buNone/>
            </a:pPr>
            <a:r>
              <a:rPr lang="de-DE" dirty="0"/>
              <a:t>0 := no sharpening to 1:= full sharpening.</a:t>
            </a:r>
          </a:p>
          <a:p>
            <a:endParaRPr lang="de-DE" dirty="0"/>
          </a:p>
          <a:p>
            <a:pPr marL="0" indent="0">
              <a:buNone/>
            </a:pPr>
            <a:r>
              <a:rPr lang="de-DE" dirty="0"/>
              <a:t>It is computed </a:t>
            </a:r>
            <a:r>
              <a:rPr lang="de-DE" b="1" dirty="0"/>
              <a:t>per-pixel </a:t>
            </a:r>
            <a:r>
              <a:rPr lang="de-DE" dirty="0"/>
              <a:t>at runtime in CasFilter().</a:t>
            </a:r>
          </a:p>
          <a:p>
            <a:pPr marL="0" indent="0">
              <a:buNone/>
            </a:pPr>
            <a:r>
              <a:rPr lang="de-DE" dirty="0"/>
              <a:t>This sharpening amount is further influenced by a </a:t>
            </a:r>
            <a:r>
              <a:rPr lang="de-DE" b="1" dirty="0"/>
              <a:t>developer chosen maximum</a:t>
            </a:r>
            <a:r>
              <a:rPr lang="de-DE" dirty="0"/>
              <a:t>.</a:t>
            </a:r>
          </a:p>
          <a:p>
            <a:endParaRPr lang="en-DE" dirty="0"/>
          </a:p>
        </p:txBody>
      </p:sp>
      <p:sp>
        <p:nvSpPr>
          <p:cNvPr id="4" name="Slide Number Placeholder 3">
            <a:extLst>
              <a:ext uri="{FF2B5EF4-FFF2-40B4-BE49-F238E27FC236}">
                <a16:creationId xmlns:a16="http://schemas.microsoft.com/office/drawing/2014/main" id="{851E6A09-99CB-4DA9-966F-1CE25F978A83}"/>
              </a:ext>
            </a:extLst>
          </p:cNvPr>
          <p:cNvSpPr>
            <a:spLocks noGrp="1"/>
          </p:cNvSpPr>
          <p:nvPr>
            <p:ph type="sldNum" sz="quarter" idx="12"/>
          </p:nvPr>
        </p:nvSpPr>
        <p:spPr/>
        <p:txBody>
          <a:bodyPr/>
          <a:lstStyle/>
          <a:p>
            <a:fld id="{9BC932D5-48D2-3F48-87E1-D925B9343798}" type="slidenum">
              <a:rPr lang="en-US" smtClean="0"/>
              <a:pPr/>
              <a:t>23</a:t>
            </a:fld>
            <a:endParaRPr lang="en-US" dirty="0"/>
          </a:p>
        </p:txBody>
      </p:sp>
      <p:sp>
        <p:nvSpPr>
          <p:cNvPr id="5" name="Footer Placeholder 4">
            <a:extLst>
              <a:ext uri="{FF2B5EF4-FFF2-40B4-BE49-F238E27FC236}">
                <a16:creationId xmlns:a16="http://schemas.microsoft.com/office/drawing/2014/main" id="{21CAE65D-0043-498B-9039-EA7328F504A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Content Placeholder 5">
            <a:extLst>
              <a:ext uri="{FF2B5EF4-FFF2-40B4-BE49-F238E27FC236}">
                <a16:creationId xmlns:a16="http://schemas.microsoft.com/office/drawing/2014/main" id="{1DAA4FF2-7A9A-43BC-9516-C9388889D19F}"/>
              </a:ext>
            </a:extLst>
          </p:cNvPr>
          <p:cNvGraphicFramePr>
            <a:graphicFrameLocks/>
          </p:cNvGraphicFramePr>
          <p:nvPr>
            <p:extLst>
              <p:ext uri="{D42A27DB-BD31-4B8C-83A1-F6EECF244321}">
                <p14:modId xmlns:p14="http://schemas.microsoft.com/office/powerpoint/2010/main" val="1943324332"/>
              </p:ext>
            </p:extLst>
          </p:nvPr>
        </p:nvGraphicFramePr>
        <p:xfrm>
          <a:off x="8786923" y="1037529"/>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tx1"/>
                        </a:solidFill>
                      </a:endParaRPr>
                    </a:p>
                  </a:txBody>
                  <a:tcPr>
                    <a:solidFill>
                      <a:srgbClr val="F2BF99"/>
                    </a:solidFill>
                  </a:tcPr>
                </a:tc>
                <a:tc>
                  <a:txBody>
                    <a:bodyPr/>
                    <a:lstStyle/>
                    <a:p>
                      <a:pPr algn="ctr"/>
                      <a:r>
                        <a:rPr lang="de-DE" dirty="0">
                          <a:ln w="3175">
                            <a:noFill/>
                          </a:ln>
                          <a:solidFill>
                            <a:schemeClr val="tx1"/>
                          </a:solidFill>
                        </a:rPr>
                        <a:t>a</a:t>
                      </a:r>
                      <a:endParaRPr lang="en-US" dirty="0">
                        <a:ln w="3175">
                          <a:noFill/>
                        </a:ln>
                        <a:solidFill>
                          <a:schemeClr val="tx1"/>
                        </a:solidFill>
                      </a:endParaRPr>
                    </a:p>
                  </a:txBody>
                  <a:tcPr>
                    <a:lnB w="76200" cap="flat" cmpd="sng" algn="ctr">
                      <a:solidFill>
                        <a:schemeClr val="tx1"/>
                      </a:solidFill>
                      <a:prstDash val="solid"/>
                      <a:round/>
                      <a:headEnd type="none" w="med" len="med"/>
                      <a:tailEnd type="none" w="med" len="med"/>
                    </a:lnB>
                    <a:solidFill>
                      <a:srgbClr val="F2BF99"/>
                    </a:solidFill>
                  </a:tcPr>
                </a:tc>
                <a:tc>
                  <a:txBody>
                    <a:bodyPr/>
                    <a:lstStyle/>
                    <a:p>
                      <a:pPr algn="ctr"/>
                      <a:endParaRPr lang="en-US" dirty="0">
                        <a:solidFill>
                          <a:schemeClr val="tx1"/>
                        </a:solidFill>
                      </a:endParaRPr>
                    </a:p>
                  </a:txBody>
                  <a:tcPr>
                    <a:solidFill>
                      <a:srgbClr val="E6661A"/>
                    </a:solidFill>
                  </a:tcPr>
                </a:tc>
                <a:extLst>
                  <a:ext uri="{0D108BD9-81ED-4DB2-BD59-A6C34878D82A}">
                    <a16:rowId xmlns:a16="http://schemas.microsoft.com/office/drawing/2014/main" val="3823211374"/>
                  </a:ext>
                </a:extLst>
              </a:tr>
              <a:tr h="370840">
                <a:tc>
                  <a:txBody>
                    <a:bodyPr/>
                    <a:lstStyle/>
                    <a:p>
                      <a:pPr algn="ctr"/>
                      <a:r>
                        <a:rPr lang="de-DE" dirty="0">
                          <a:solidFill>
                            <a:schemeClr val="tx1"/>
                          </a:solidFill>
                        </a:rPr>
                        <a:t>b</a:t>
                      </a:r>
                      <a:endParaRPr lang="en-US" dirty="0">
                        <a:solidFill>
                          <a:schemeClr val="tx1"/>
                        </a:solidFill>
                      </a:endParaRPr>
                    </a:p>
                  </a:txBody>
                  <a:tcPr>
                    <a:lnR w="76200" cap="flat" cmpd="sng" algn="ctr">
                      <a:solidFill>
                        <a:schemeClr val="tx1"/>
                      </a:solidFill>
                      <a:prstDash val="solid"/>
                      <a:round/>
                      <a:headEnd type="none" w="med" len="med"/>
                      <a:tailEnd type="none" w="med" len="med"/>
                    </a:lnR>
                    <a:solidFill>
                      <a:srgbClr val="F2BF99"/>
                    </a:solidFill>
                  </a:tcPr>
                </a:tc>
                <a:tc>
                  <a:txBody>
                    <a:bodyPr/>
                    <a:lstStyle/>
                    <a:p>
                      <a:pPr algn="ctr"/>
                      <a:r>
                        <a:rPr lang="de-DE" dirty="0">
                          <a:solidFill>
                            <a:schemeClr val="tx1"/>
                          </a:solidFill>
                        </a:rPr>
                        <a:t>c</a:t>
                      </a:r>
                      <a:endParaRPr lang="en-US" dirty="0">
                        <a:solidFill>
                          <a:schemeClr val="tx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solidFill>
                            <a:schemeClr val="tx1"/>
                          </a:solidFill>
                        </a:rPr>
                        <a:t>d</a:t>
                      </a:r>
                      <a:endParaRPr lang="en-US" dirty="0">
                        <a:solidFill>
                          <a:schemeClr val="tx1"/>
                        </a:solidFill>
                      </a:endParaRPr>
                    </a:p>
                  </a:txBody>
                  <a:tcPr>
                    <a:lnL w="76200" cap="flat" cmpd="sng" algn="ctr">
                      <a:solidFill>
                        <a:schemeClr val="tx1"/>
                      </a:solidFill>
                      <a:prstDash val="solid"/>
                      <a:round/>
                      <a:headEnd type="none" w="med" len="med"/>
                      <a:tailEnd type="none" w="med" len="med"/>
                    </a:lnL>
                    <a:solidFill>
                      <a:srgbClr val="E6661A"/>
                    </a:solidFill>
                  </a:tcPr>
                </a:tc>
                <a:extLst>
                  <a:ext uri="{0D108BD9-81ED-4DB2-BD59-A6C34878D82A}">
                    <a16:rowId xmlns:a16="http://schemas.microsoft.com/office/drawing/2014/main" val="2322183240"/>
                  </a:ext>
                </a:extLst>
              </a:tr>
              <a:tr h="370840">
                <a:tc>
                  <a:txBody>
                    <a:bodyPr/>
                    <a:lstStyle/>
                    <a:p>
                      <a:pPr algn="ctr"/>
                      <a:endParaRPr lang="en-US">
                        <a:solidFill>
                          <a:schemeClr val="tx1"/>
                        </a:solidFill>
                      </a:endParaRPr>
                    </a:p>
                  </a:txBody>
                  <a:tcPr>
                    <a:solidFill>
                      <a:srgbClr val="E6661A"/>
                    </a:solidFill>
                  </a:tcPr>
                </a:tc>
                <a:tc>
                  <a:txBody>
                    <a:bodyPr/>
                    <a:lstStyle/>
                    <a:p>
                      <a:pPr algn="ctr"/>
                      <a:r>
                        <a:rPr lang="de-DE">
                          <a:solidFill>
                            <a:schemeClr val="tx1"/>
                          </a:solidFill>
                        </a:rPr>
                        <a:t>e</a:t>
                      </a:r>
                      <a:endParaRPr lang="en-US">
                        <a:solidFill>
                          <a:schemeClr val="tx1"/>
                        </a:solidFill>
                      </a:endParaRPr>
                    </a:p>
                  </a:txBody>
                  <a:tcPr>
                    <a:lnT w="76200" cap="flat" cmpd="sng" algn="ctr">
                      <a:solidFill>
                        <a:schemeClr val="tx1"/>
                      </a:solidFill>
                      <a:prstDash val="solid"/>
                      <a:round/>
                      <a:headEnd type="none" w="med" len="med"/>
                      <a:tailEnd type="none" w="med" len="med"/>
                    </a:lnT>
                    <a:solidFill>
                      <a:srgbClr val="E6661A"/>
                    </a:solidFill>
                  </a:tcPr>
                </a:tc>
                <a:tc>
                  <a:txBody>
                    <a:bodyPr/>
                    <a:lstStyle/>
                    <a:p>
                      <a:pPr algn="ctr"/>
                      <a:endParaRPr lang="en-US" dirty="0">
                        <a:solidFill>
                          <a:schemeClr val="tx1"/>
                        </a:solidFill>
                      </a:endParaRPr>
                    </a:p>
                  </a:txBody>
                  <a:tcPr>
                    <a:solidFill>
                      <a:srgbClr val="BF400D"/>
                    </a:solidFill>
                  </a:tcPr>
                </a:tc>
                <a:extLst>
                  <a:ext uri="{0D108BD9-81ED-4DB2-BD59-A6C34878D82A}">
                    <a16:rowId xmlns:a16="http://schemas.microsoft.com/office/drawing/2014/main" val="3884634906"/>
                  </a:ext>
                </a:extLst>
              </a:tr>
            </a:tbl>
          </a:graphicData>
        </a:graphic>
      </p:graphicFrame>
    </p:spTree>
    <p:extLst>
      <p:ext uri="{BB962C8B-B14F-4D97-AF65-F5344CB8AC3E}">
        <p14:creationId xmlns:p14="http://schemas.microsoft.com/office/powerpoint/2010/main" val="586762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92D2-C998-4139-878F-501267A30996}"/>
              </a:ext>
            </a:extLst>
          </p:cNvPr>
          <p:cNvSpPr>
            <a:spLocks noGrp="1"/>
          </p:cNvSpPr>
          <p:nvPr>
            <p:ph type="title"/>
          </p:nvPr>
        </p:nvSpPr>
        <p:spPr/>
        <p:txBody>
          <a:bodyPr/>
          <a:lstStyle/>
          <a:p>
            <a:r>
              <a:rPr lang="de-DE" dirty="0"/>
              <a:t>Base sharpening amount</a:t>
            </a:r>
            <a:endParaRPr lang="en-DE" dirty="0"/>
          </a:p>
        </p:txBody>
      </p:sp>
      <p:sp>
        <p:nvSpPr>
          <p:cNvPr id="3" name="Content Placeholder 2">
            <a:extLst>
              <a:ext uri="{FF2B5EF4-FFF2-40B4-BE49-F238E27FC236}">
                <a16:creationId xmlns:a16="http://schemas.microsoft.com/office/drawing/2014/main" id="{842C444D-1AF9-4D72-9597-952616E56DE7}"/>
              </a:ext>
            </a:extLst>
          </p:cNvPr>
          <p:cNvSpPr>
            <a:spLocks noGrp="1"/>
          </p:cNvSpPr>
          <p:nvPr>
            <p:ph sz="quarter" idx="10"/>
          </p:nvPr>
        </p:nvSpPr>
        <p:spPr/>
        <p:txBody>
          <a:bodyPr/>
          <a:lstStyle/>
          <a:p>
            <a:pPr marL="0" indent="0">
              <a:buNone/>
            </a:pPr>
            <a:r>
              <a:rPr lang="de-DE" dirty="0"/>
              <a:t>Base sharpening amount A = d_max_g/MAX_G</a:t>
            </a:r>
          </a:p>
          <a:p>
            <a:pPr marL="0" indent="0">
              <a:buNone/>
            </a:pPr>
            <a:r>
              <a:rPr lang="de-DE" dirty="0"/>
              <a:t>A = 0.25 / 0.75 = 1/3</a:t>
            </a:r>
          </a:p>
          <a:p>
            <a:endParaRPr lang="de-DE" dirty="0"/>
          </a:p>
          <a:p>
            <a:pPr marL="0" indent="0">
              <a:buNone/>
            </a:pPr>
            <a:r>
              <a:rPr lang="de-DE" dirty="0"/>
              <a:t>A = sqrt(A);</a:t>
            </a:r>
          </a:p>
          <a:p>
            <a:pPr marL="0" indent="0">
              <a:buNone/>
            </a:pPr>
            <a:r>
              <a:rPr lang="de-DE" dirty="0"/>
              <a:t>A = sqrt(A) = sqrt(1/3) ≈ 0.577350</a:t>
            </a:r>
          </a:p>
          <a:p>
            <a:endParaRPr lang="de-DE" dirty="0"/>
          </a:p>
          <a:p>
            <a:pPr marL="0" indent="0">
              <a:buNone/>
            </a:pPr>
            <a:r>
              <a:rPr lang="de-DE" dirty="0"/>
              <a:t>The base sharpening amount ranges from</a:t>
            </a:r>
          </a:p>
          <a:p>
            <a:pPr marL="0" indent="0">
              <a:buNone/>
            </a:pPr>
            <a:r>
              <a:rPr lang="de-DE" dirty="0"/>
              <a:t>0 := no sharpening to 1:= full sharpening.</a:t>
            </a:r>
          </a:p>
          <a:p>
            <a:endParaRPr lang="de-DE" dirty="0"/>
          </a:p>
          <a:p>
            <a:pPr marL="0" indent="0">
              <a:buNone/>
            </a:pPr>
            <a:r>
              <a:rPr lang="de-DE" dirty="0"/>
              <a:t>It is computed </a:t>
            </a:r>
            <a:r>
              <a:rPr lang="de-DE" b="1" dirty="0"/>
              <a:t>per-pixel </a:t>
            </a:r>
            <a:r>
              <a:rPr lang="de-DE" dirty="0"/>
              <a:t>at runtime in CasFilter().</a:t>
            </a:r>
          </a:p>
          <a:p>
            <a:pPr marL="0" indent="0">
              <a:buNone/>
            </a:pPr>
            <a:r>
              <a:rPr lang="de-DE" dirty="0"/>
              <a:t>This sharpening amount is further influenced by a </a:t>
            </a:r>
            <a:r>
              <a:rPr lang="de-DE" b="1" dirty="0"/>
              <a:t>developer chosen maximum</a:t>
            </a:r>
            <a:r>
              <a:rPr lang="de-DE" dirty="0"/>
              <a:t>.</a:t>
            </a:r>
          </a:p>
          <a:p>
            <a:endParaRPr lang="en-DE" dirty="0"/>
          </a:p>
        </p:txBody>
      </p:sp>
      <p:sp>
        <p:nvSpPr>
          <p:cNvPr id="4" name="Slide Number Placeholder 3">
            <a:extLst>
              <a:ext uri="{FF2B5EF4-FFF2-40B4-BE49-F238E27FC236}">
                <a16:creationId xmlns:a16="http://schemas.microsoft.com/office/drawing/2014/main" id="{851E6A09-99CB-4DA9-966F-1CE25F978A83}"/>
              </a:ext>
            </a:extLst>
          </p:cNvPr>
          <p:cNvSpPr>
            <a:spLocks noGrp="1"/>
          </p:cNvSpPr>
          <p:nvPr>
            <p:ph type="sldNum" sz="quarter" idx="12"/>
          </p:nvPr>
        </p:nvSpPr>
        <p:spPr/>
        <p:txBody>
          <a:bodyPr/>
          <a:lstStyle/>
          <a:p>
            <a:fld id="{9BC932D5-48D2-3F48-87E1-D925B9343798}" type="slidenum">
              <a:rPr lang="en-US" smtClean="0"/>
              <a:pPr/>
              <a:t>24</a:t>
            </a:fld>
            <a:endParaRPr lang="en-US" dirty="0"/>
          </a:p>
        </p:txBody>
      </p:sp>
      <p:sp>
        <p:nvSpPr>
          <p:cNvPr id="5" name="Footer Placeholder 4">
            <a:extLst>
              <a:ext uri="{FF2B5EF4-FFF2-40B4-BE49-F238E27FC236}">
                <a16:creationId xmlns:a16="http://schemas.microsoft.com/office/drawing/2014/main" id="{21CAE65D-0043-498B-9039-EA7328F504A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Content Placeholder 5">
            <a:extLst>
              <a:ext uri="{FF2B5EF4-FFF2-40B4-BE49-F238E27FC236}">
                <a16:creationId xmlns:a16="http://schemas.microsoft.com/office/drawing/2014/main" id="{1DAA4FF2-7A9A-43BC-9516-C9388889D19F}"/>
              </a:ext>
            </a:extLst>
          </p:cNvPr>
          <p:cNvGraphicFramePr>
            <a:graphicFrameLocks/>
          </p:cNvGraphicFramePr>
          <p:nvPr/>
        </p:nvGraphicFramePr>
        <p:xfrm>
          <a:off x="8786923" y="1037529"/>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tx1"/>
                        </a:solidFill>
                      </a:endParaRPr>
                    </a:p>
                  </a:txBody>
                  <a:tcPr>
                    <a:solidFill>
                      <a:srgbClr val="F2BF99"/>
                    </a:solidFill>
                  </a:tcPr>
                </a:tc>
                <a:tc>
                  <a:txBody>
                    <a:bodyPr/>
                    <a:lstStyle/>
                    <a:p>
                      <a:pPr algn="ctr"/>
                      <a:r>
                        <a:rPr lang="de-DE" dirty="0">
                          <a:ln w="3175">
                            <a:noFill/>
                          </a:ln>
                          <a:solidFill>
                            <a:schemeClr val="tx1"/>
                          </a:solidFill>
                        </a:rPr>
                        <a:t>a</a:t>
                      </a:r>
                      <a:endParaRPr lang="en-US" dirty="0">
                        <a:ln w="3175">
                          <a:noFill/>
                        </a:ln>
                        <a:solidFill>
                          <a:schemeClr val="tx1"/>
                        </a:solidFill>
                      </a:endParaRPr>
                    </a:p>
                  </a:txBody>
                  <a:tcPr>
                    <a:lnB w="76200" cap="flat" cmpd="sng" algn="ctr">
                      <a:solidFill>
                        <a:schemeClr val="tx1"/>
                      </a:solidFill>
                      <a:prstDash val="solid"/>
                      <a:round/>
                      <a:headEnd type="none" w="med" len="med"/>
                      <a:tailEnd type="none" w="med" len="med"/>
                    </a:lnB>
                    <a:solidFill>
                      <a:srgbClr val="F2BF99"/>
                    </a:solidFill>
                  </a:tcPr>
                </a:tc>
                <a:tc>
                  <a:txBody>
                    <a:bodyPr/>
                    <a:lstStyle/>
                    <a:p>
                      <a:pPr algn="ctr"/>
                      <a:endParaRPr lang="en-US" dirty="0">
                        <a:solidFill>
                          <a:schemeClr val="tx1"/>
                        </a:solidFill>
                      </a:endParaRPr>
                    </a:p>
                  </a:txBody>
                  <a:tcPr>
                    <a:solidFill>
                      <a:srgbClr val="E6661A"/>
                    </a:solidFill>
                  </a:tcPr>
                </a:tc>
                <a:extLst>
                  <a:ext uri="{0D108BD9-81ED-4DB2-BD59-A6C34878D82A}">
                    <a16:rowId xmlns:a16="http://schemas.microsoft.com/office/drawing/2014/main" val="3823211374"/>
                  </a:ext>
                </a:extLst>
              </a:tr>
              <a:tr h="370840">
                <a:tc>
                  <a:txBody>
                    <a:bodyPr/>
                    <a:lstStyle/>
                    <a:p>
                      <a:pPr algn="ctr"/>
                      <a:r>
                        <a:rPr lang="de-DE" dirty="0">
                          <a:solidFill>
                            <a:schemeClr val="tx1"/>
                          </a:solidFill>
                        </a:rPr>
                        <a:t>b</a:t>
                      </a:r>
                      <a:endParaRPr lang="en-US" dirty="0">
                        <a:solidFill>
                          <a:schemeClr val="tx1"/>
                        </a:solidFill>
                      </a:endParaRPr>
                    </a:p>
                  </a:txBody>
                  <a:tcPr>
                    <a:lnR w="76200" cap="flat" cmpd="sng" algn="ctr">
                      <a:solidFill>
                        <a:schemeClr val="tx1"/>
                      </a:solidFill>
                      <a:prstDash val="solid"/>
                      <a:round/>
                      <a:headEnd type="none" w="med" len="med"/>
                      <a:tailEnd type="none" w="med" len="med"/>
                    </a:lnR>
                    <a:solidFill>
                      <a:srgbClr val="F2BF99"/>
                    </a:solidFill>
                  </a:tcPr>
                </a:tc>
                <a:tc>
                  <a:txBody>
                    <a:bodyPr/>
                    <a:lstStyle/>
                    <a:p>
                      <a:pPr algn="ctr"/>
                      <a:r>
                        <a:rPr lang="de-DE" dirty="0">
                          <a:solidFill>
                            <a:schemeClr val="tx1"/>
                          </a:solidFill>
                        </a:rPr>
                        <a:t>c</a:t>
                      </a:r>
                      <a:endParaRPr lang="en-US" dirty="0">
                        <a:solidFill>
                          <a:schemeClr val="tx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solidFill>
                            <a:schemeClr val="tx1"/>
                          </a:solidFill>
                        </a:rPr>
                        <a:t>d</a:t>
                      </a:r>
                      <a:endParaRPr lang="en-US" dirty="0">
                        <a:solidFill>
                          <a:schemeClr val="tx1"/>
                        </a:solidFill>
                      </a:endParaRPr>
                    </a:p>
                  </a:txBody>
                  <a:tcPr>
                    <a:lnL w="76200" cap="flat" cmpd="sng" algn="ctr">
                      <a:solidFill>
                        <a:schemeClr val="tx1"/>
                      </a:solidFill>
                      <a:prstDash val="solid"/>
                      <a:round/>
                      <a:headEnd type="none" w="med" len="med"/>
                      <a:tailEnd type="none" w="med" len="med"/>
                    </a:lnL>
                    <a:solidFill>
                      <a:srgbClr val="E6661A"/>
                    </a:solidFill>
                  </a:tcPr>
                </a:tc>
                <a:extLst>
                  <a:ext uri="{0D108BD9-81ED-4DB2-BD59-A6C34878D82A}">
                    <a16:rowId xmlns:a16="http://schemas.microsoft.com/office/drawing/2014/main" val="2322183240"/>
                  </a:ext>
                </a:extLst>
              </a:tr>
              <a:tr h="370840">
                <a:tc>
                  <a:txBody>
                    <a:bodyPr/>
                    <a:lstStyle/>
                    <a:p>
                      <a:pPr algn="ctr"/>
                      <a:endParaRPr lang="en-US">
                        <a:solidFill>
                          <a:schemeClr val="tx1"/>
                        </a:solidFill>
                      </a:endParaRPr>
                    </a:p>
                  </a:txBody>
                  <a:tcPr>
                    <a:solidFill>
                      <a:srgbClr val="E6661A"/>
                    </a:solidFill>
                  </a:tcPr>
                </a:tc>
                <a:tc>
                  <a:txBody>
                    <a:bodyPr/>
                    <a:lstStyle/>
                    <a:p>
                      <a:pPr algn="ctr"/>
                      <a:r>
                        <a:rPr lang="de-DE">
                          <a:solidFill>
                            <a:schemeClr val="tx1"/>
                          </a:solidFill>
                        </a:rPr>
                        <a:t>e</a:t>
                      </a:r>
                      <a:endParaRPr lang="en-US">
                        <a:solidFill>
                          <a:schemeClr val="tx1"/>
                        </a:solidFill>
                      </a:endParaRPr>
                    </a:p>
                  </a:txBody>
                  <a:tcPr>
                    <a:lnT w="76200" cap="flat" cmpd="sng" algn="ctr">
                      <a:solidFill>
                        <a:schemeClr val="tx1"/>
                      </a:solidFill>
                      <a:prstDash val="solid"/>
                      <a:round/>
                      <a:headEnd type="none" w="med" len="med"/>
                      <a:tailEnd type="none" w="med" len="med"/>
                    </a:lnT>
                    <a:solidFill>
                      <a:srgbClr val="E6661A"/>
                    </a:solidFill>
                  </a:tcPr>
                </a:tc>
                <a:tc>
                  <a:txBody>
                    <a:bodyPr/>
                    <a:lstStyle/>
                    <a:p>
                      <a:pPr algn="ctr"/>
                      <a:endParaRPr lang="en-US" dirty="0">
                        <a:solidFill>
                          <a:schemeClr val="tx1"/>
                        </a:solidFill>
                      </a:endParaRPr>
                    </a:p>
                  </a:txBody>
                  <a:tcPr>
                    <a:solidFill>
                      <a:srgbClr val="BF400D"/>
                    </a:solidFill>
                  </a:tcPr>
                </a:tc>
                <a:extLst>
                  <a:ext uri="{0D108BD9-81ED-4DB2-BD59-A6C34878D82A}">
                    <a16:rowId xmlns:a16="http://schemas.microsoft.com/office/drawing/2014/main" val="3884634906"/>
                  </a:ext>
                </a:extLst>
              </a:tr>
            </a:tbl>
          </a:graphicData>
        </a:graphic>
      </p:graphicFrame>
      <p:sp>
        <p:nvSpPr>
          <p:cNvPr id="7" name="Speech Bubble: Rectangle 6">
            <a:extLst>
              <a:ext uri="{FF2B5EF4-FFF2-40B4-BE49-F238E27FC236}">
                <a16:creationId xmlns:a16="http://schemas.microsoft.com/office/drawing/2014/main" id="{F06A343C-3557-4282-B99F-0A49FDA1FBEC}"/>
              </a:ext>
            </a:extLst>
          </p:cNvPr>
          <p:cNvSpPr/>
          <p:nvPr/>
        </p:nvSpPr>
        <p:spPr>
          <a:xfrm>
            <a:off x="4011744" y="1439333"/>
            <a:ext cx="2144473" cy="769982"/>
          </a:xfrm>
          <a:prstGeom prst="wedgeRectCallout">
            <a:avLst>
              <a:gd name="adj1" fmla="val -66621"/>
              <a:gd name="adj2" fmla="val 97246"/>
            </a:avLst>
          </a:prstGeom>
          <a:solidFill>
            <a:srgbClr val="007B9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Biases towards more sharpening</a:t>
            </a:r>
            <a:endParaRPr lang="en-US" dirty="0"/>
          </a:p>
        </p:txBody>
      </p:sp>
    </p:spTree>
    <p:extLst>
      <p:ext uri="{BB962C8B-B14F-4D97-AF65-F5344CB8AC3E}">
        <p14:creationId xmlns:p14="http://schemas.microsoft.com/office/powerpoint/2010/main" val="4172429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92D2-C998-4139-878F-501267A30996}"/>
              </a:ext>
            </a:extLst>
          </p:cNvPr>
          <p:cNvSpPr>
            <a:spLocks noGrp="1"/>
          </p:cNvSpPr>
          <p:nvPr>
            <p:ph type="title"/>
          </p:nvPr>
        </p:nvSpPr>
        <p:spPr/>
        <p:txBody>
          <a:bodyPr/>
          <a:lstStyle/>
          <a:p>
            <a:r>
              <a:rPr lang="de-DE" dirty="0"/>
              <a:t>Base sharpening amount</a:t>
            </a:r>
            <a:endParaRPr lang="en-DE" dirty="0"/>
          </a:p>
        </p:txBody>
      </p:sp>
      <p:sp>
        <p:nvSpPr>
          <p:cNvPr id="3" name="Content Placeholder 2">
            <a:extLst>
              <a:ext uri="{FF2B5EF4-FFF2-40B4-BE49-F238E27FC236}">
                <a16:creationId xmlns:a16="http://schemas.microsoft.com/office/drawing/2014/main" id="{842C444D-1AF9-4D72-9597-952616E56DE7}"/>
              </a:ext>
            </a:extLst>
          </p:cNvPr>
          <p:cNvSpPr>
            <a:spLocks noGrp="1"/>
          </p:cNvSpPr>
          <p:nvPr>
            <p:ph sz="quarter" idx="10"/>
          </p:nvPr>
        </p:nvSpPr>
        <p:spPr/>
        <p:txBody>
          <a:bodyPr/>
          <a:lstStyle/>
          <a:p>
            <a:pPr marL="0" indent="0">
              <a:buNone/>
            </a:pPr>
            <a:r>
              <a:rPr lang="de-DE" dirty="0"/>
              <a:t>Base sharpening amount A = d_max_g/MAX_G</a:t>
            </a:r>
          </a:p>
          <a:p>
            <a:pPr marL="0" indent="0">
              <a:buNone/>
            </a:pPr>
            <a:r>
              <a:rPr lang="de-DE" dirty="0"/>
              <a:t>A = 0.25 / 0.75 = 1/3</a:t>
            </a:r>
          </a:p>
          <a:p>
            <a:endParaRPr lang="de-DE" dirty="0"/>
          </a:p>
          <a:p>
            <a:pPr marL="0" indent="0">
              <a:buNone/>
            </a:pPr>
            <a:r>
              <a:rPr lang="de-DE" dirty="0"/>
              <a:t>A = sqrt(A);</a:t>
            </a:r>
          </a:p>
          <a:p>
            <a:pPr marL="0" indent="0">
              <a:buNone/>
            </a:pPr>
            <a:r>
              <a:rPr lang="de-DE" dirty="0"/>
              <a:t>A = sqrt(A) = sqrt(1/3) ≈ 0.577350</a:t>
            </a:r>
          </a:p>
          <a:p>
            <a:endParaRPr lang="de-DE" dirty="0"/>
          </a:p>
          <a:p>
            <a:pPr marL="0" indent="0">
              <a:buNone/>
            </a:pPr>
            <a:r>
              <a:rPr lang="de-DE" dirty="0"/>
              <a:t>The base sharpening amount ranges from</a:t>
            </a:r>
          </a:p>
          <a:p>
            <a:pPr marL="0" indent="0">
              <a:buNone/>
            </a:pPr>
            <a:r>
              <a:rPr lang="de-DE" dirty="0"/>
              <a:t>0 := no sharpening to 1:= full sharpening.</a:t>
            </a:r>
          </a:p>
          <a:p>
            <a:endParaRPr lang="de-DE" dirty="0"/>
          </a:p>
          <a:p>
            <a:pPr marL="0" indent="0">
              <a:buNone/>
            </a:pPr>
            <a:r>
              <a:rPr lang="de-DE" dirty="0"/>
              <a:t>It is computed </a:t>
            </a:r>
            <a:r>
              <a:rPr lang="de-DE" b="1" dirty="0"/>
              <a:t>per-pixel </a:t>
            </a:r>
            <a:r>
              <a:rPr lang="de-DE" dirty="0"/>
              <a:t>at runtime in CasFilter().</a:t>
            </a:r>
          </a:p>
          <a:p>
            <a:pPr marL="0" indent="0">
              <a:buNone/>
            </a:pPr>
            <a:r>
              <a:rPr lang="de-DE" dirty="0"/>
              <a:t>This sharpening amount is further influenced by a </a:t>
            </a:r>
            <a:r>
              <a:rPr lang="de-DE" b="1" dirty="0"/>
              <a:t>developer chosen maximum</a:t>
            </a:r>
            <a:r>
              <a:rPr lang="de-DE" dirty="0"/>
              <a:t>.</a:t>
            </a:r>
          </a:p>
          <a:p>
            <a:endParaRPr lang="en-DE" dirty="0"/>
          </a:p>
        </p:txBody>
      </p:sp>
      <p:sp>
        <p:nvSpPr>
          <p:cNvPr id="4" name="Slide Number Placeholder 3">
            <a:extLst>
              <a:ext uri="{FF2B5EF4-FFF2-40B4-BE49-F238E27FC236}">
                <a16:creationId xmlns:a16="http://schemas.microsoft.com/office/drawing/2014/main" id="{851E6A09-99CB-4DA9-966F-1CE25F978A83}"/>
              </a:ext>
            </a:extLst>
          </p:cNvPr>
          <p:cNvSpPr>
            <a:spLocks noGrp="1"/>
          </p:cNvSpPr>
          <p:nvPr>
            <p:ph type="sldNum" sz="quarter" idx="12"/>
          </p:nvPr>
        </p:nvSpPr>
        <p:spPr/>
        <p:txBody>
          <a:bodyPr/>
          <a:lstStyle/>
          <a:p>
            <a:fld id="{9BC932D5-48D2-3F48-87E1-D925B9343798}" type="slidenum">
              <a:rPr lang="en-US" smtClean="0"/>
              <a:pPr/>
              <a:t>25</a:t>
            </a:fld>
            <a:endParaRPr lang="en-US" dirty="0"/>
          </a:p>
        </p:txBody>
      </p:sp>
      <p:sp>
        <p:nvSpPr>
          <p:cNvPr id="5" name="Footer Placeholder 4">
            <a:extLst>
              <a:ext uri="{FF2B5EF4-FFF2-40B4-BE49-F238E27FC236}">
                <a16:creationId xmlns:a16="http://schemas.microsoft.com/office/drawing/2014/main" id="{21CAE65D-0043-498B-9039-EA7328F504A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Content Placeholder 5">
            <a:extLst>
              <a:ext uri="{FF2B5EF4-FFF2-40B4-BE49-F238E27FC236}">
                <a16:creationId xmlns:a16="http://schemas.microsoft.com/office/drawing/2014/main" id="{1DAA4FF2-7A9A-43BC-9516-C9388889D19F}"/>
              </a:ext>
            </a:extLst>
          </p:cNvPr>
          <p:cNvGraphicFramePr>
            <a:graphicFrameLocks/>
          </p:cNvGraphicFramePr>
          <p:nvPr/>
        </p:nvGraphicFramePr>
        <p:xfrm>
          <a:off x="8786923" y="1037529"/>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tx1"/>
                        </a:solidFill>
                      </a:endParaRPr>
                    </a:p>
                  </a:txBody>
                  <a:tcPr>
                    <a:solidFill>
                      <a:srgbClr val="F2BF99"/>
                    </a:solidFill>
                  </a:tcPr>
                </a:tc>
                <a:tc>
                  <a:txBody>
                    <a:bodyPr/>
                    <a:lstStyle/>
                    <a:p>
                      <a:pPr algn="ctr"/>
                      <a:r>
                        <a:rPr lang="de-DE" dirty="0">
                          <a:ln w="3175">
                            <a:noFill/>
                          </a:ln>
                          <a:solidFill>
                            <a:schemeClr val="tx1"/>
                          </a:solidFill>
                        </a:rPr>
                        <a:t>a</a:t>
                      </a:r>
                      <a:endParaRPr lang="en-US" dirty="0">
                        <a:ln w="3175">
                          <a:noFill/>
                        </a:ln>
                        <a:solidFill>
                          <a:schemeClr val="tx1"/>
                        </a:solidFill>
                      </a:endParaRPr>
                    </a:p>
                  </a:txBody>
                  <a:tcPr>
                    <a:lnB w="76200" cap="flat" cmpd="sng" algn="ctr">
                      <a:solidFill>
                        <a:schemeClr val="tx1"/>
                      </a:solidFill>
                      <a:prstDash val="solid"/>
                      <a:round/>
                      <a:headEnd type="none" w="med" len="med"/>
                      <a:tailEnd type="none" w="med" len="med"/>
                    </a:lnB>
                    <a:solidFill>
                      <a:srgbClr val="F2BF99"/>
                    </a:solidFill>
                  </a:tcPr>
                </a:tc>
                <a:tc>
                  <a:txBody>
                    <a:bodyPr/>
                    <a:lstStyle/>
                    <a:p>
                      <a:pPr algn="ctr"/>
                      <a:endParaRPr lang="en-US" dirty="0">
                        <a:solidFill>
                          <a:schemeClr val="tx1"/>
                        </a:solidFill>
                      </a:endParaRPr>
                    </a:p>
                  </a:txBody>
                  <a:tcPr>
                    <a:solidFill>
                      <a:srgbClr val="E6661A"/>
                    </a:solidFill>
                  </a:tcPr>
                </a:tc>
                <a:extLst>
                  <a:ext uri="{0D108BD9-81ED-4DB2-BD59-A6C34878D82A}">
                    <a16:rowId xmlns:a16="http://schemas.microsoft.com/office/drawing/2014/main" val="3823211374"/>
                  </a:ext>
                </a:extLst>
              </a:tr>
              <a:tr h="370840">
                <a:tc>
                  <a:txBody>
                    <a:bodyPr/>
                    <a:lstStyle/>
                    <a:p>
                      <a:pPr algn="ctr"/>
                      <a:r>
                        <a:rPr lang="de-DE" dirty="0">
                          <a:solidFill>
                            <a:schemeClr val="tx1"/>
                          </a:solidFill>
                        </a:rPr>
                        <a:t>b</a:t>
                      </a:r>
                      <a:endParaRPr lang="en-US" dirty="0">
                        <a:solidFill>
                          <a:schemeClr val="tx1"/>
                        </a:solidFill>
                      </a:endParaRPr>
                    </a:p>
                  </a:txBody>
                  <a:tcPr>
                    <a:lnR w="76200" cap="flat" cmpd="sng" algn="ctr">
                      <a:solidFill>
                        <a:schemeClr val="tx1"/>
                      </a:solidFill>
                      <a:prstDash val="solid"/>
                      <a:round/>
                      <a:headEnd type="none" w="med" len="med"/>
                      <a:tailEnd type="none" w="med" len="med"/>
                    </a:lnR>
                    <a:solidFill>
                      <a:srgbClr val="F2BF99"/>
                    </a:solidFill>
                  </a:tcPr>
                </a:tc>
                <a:tc>
                  <a:txBody>
                    <a:bodyPr/>
                    <a:lstStyle/>
                    <a:p>
                      <a:pPr algn="ctr"/>
                      <a:r>
                        <a:rPr lang="de-DE" dirty="0">
                          <a:solidFill>
                            <a:schemeClr val="tx1"/>
                          </a:solidFill>
                        </a:rPr>
                        <a:t>c</a:t>
                      </a:r>
                      <a:endParaRPr lang="en-US" dirty="0">
                        <a:solidFill>
                          <a:schemeClr val="tx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solidFill>
                            <a:schemeClr val="tx1"/>
                          </a:solidFill>
                        </a:rPr>
                        <a:t>d</a:t>
                      </a:r>
                      <a:endParaRPr lang="en-US" dirty="0">
                        <a:solidFill>
                          <a:schemeClr val="tx1"/>
                        </a:solidFill>
                      </a:endParaRPr>
                    </a:p>
                  </a:txBody>
                  <a:tcPr>
                    <a:lnL w="76200" cap="flat" cmpd="sng" algn="ctr">
                      <a:solidFill>
                        <a:schemeClr val="tx1"/>
                      </a:solidFill>
                      <a:prstDash val="solid"/>
                      <a:round/>
                      <a:headEnd type="none" w="med" len="med"/>
                      <a:tailEnd type="none" w="med" len="med"/>
                    </a:lnL>
                    <a:solidFill>
                      <a:srgbClr val="E6661A"/>
                    </a:solidFill>
                  </a:tcPr>
                </a:tc>
                <a:extLst>
                  <a:ext uri="{0D108BD9-81ED-4DB2-BD59-A6C34878D82A}">
                    <a16:rowId xmlns:a16="http://schemas.microsoft.com/office/drawing/2014/main" val="2322183240"/>
                  </a:ext>
                </a:extLst>
              </a:tr>
              <a:tr h="370840">
                <a:tc>
                  <a:txBody>
                    <a:bodyPr/>
                    <a:lstStyle/>
                    <a:p>
                      <a:pPr algn="ctr"/>
                      <a:endParaRPr lang="en-US">
                        <a:solidFill>
                          <a:schemeClr val="tx1"/>
                        </a:solidFill>
                      </a:endParaRPr>
                    </a:p>
                  </a:txBody>
                  <a:tcPr>
                    <a:solidFill>
                      <a:srgbClr val="E6661A"/>
                    </a:solidFill>
                  </a:tcPr>
                </a:tc>
                <a:tc>
                  <a:txBody>
                    <a:bodyPr/>
                    <a:lstStyle/>
                    <a:p>
                      <a:pPr algn="ctr"/>
                      <a:r>
                        <a:rPr lang="de-DE">
                          <a:solidFill>
                            <a:schemeClr val="tx1"/>
                          </a:solidFill>
                        </a:rPr>
                        <a:t>e</a:t>
                      </a:r>
                      <a:endParaRPr lang="en-US">
                        <a:solidFill>
                          <a:schemeClr val="tx1"/>
                        </a:solidFill>
                      </a:endParaRPr>
                    </a:p>
                  </a:txBody>
                  <a:tcPr>
                    <a:lnT w="76200" cap="flat" cmpd="sng" algn="ctr">
                      <a:solidFill>
                        <a:schemeClr val="tx1"/>
                      </a:solidFill>
                      <a:prstDash val="solid"/>
                      <a:round/>
                      <a:headEnd type="none" w="med" len="med"/>
                      <a:tailEnd type="none" w="med" len="med"/>
                    </a:lnT>
                    <a:solidFill>
                      <a:srgbClr val="E6661A"/>
                    </a:solidFill>
                  </a:tcPr>
                </a:tc>
                <a:tc>
                  <a:txBody>
                    <a:bodyPr/>
                    <a:lstStyle/>
                    <a:p>
                      <a:pPr algn="ctr"/>
                      <a:endParaRPr lang="en-US" dirty="0">
                        <a:solidFill>
                          <a:schemeClr val="tx1"/>
                        </a:solidFill>
                      </a:endParaRPr>
                    </a:p>
                  </a:txBody>
                  <a:tcPr>
                    <a:solidFill>
                      <a:srgbClr val="BF400D"/>
                    </a:solidFill>
                  </a:tcPr>
                </a:tc>
                <a:extLst>
                  <a:ext uri="{0D108BD9-81ED-4DB2-BD59-A6C34878D82A}">
                    <a16:rowId xmlns:a16="http://schemas.microsoft.com/office/drawing/2014/main" val="3884634906"/>
                  </a:ext>
                </a:extLst>
              </a:tr>
            </a:tbl>
          </a:graphicData>
        </a:graphic>
      </p:graphicFrame>
      <p:sp>
        <p:nvSpPr>
          <p:cNvPr id="8" name="Speech Bubble: Rectangle 7">
            <a:extLst>
              <a:ext uri="{FF2B5EF4-FFF2-40B4-BE49-F238E27FC236}">
                <a16:creationId xmlns:a16="http://schemas.microsoft.com/office/drawing/2014/main" id="{F6AC7DD1-11A6-40AD-B769-4A9A9E9D9A66}"/>
              </a:ext>
            </a:extLst>
          </p:cNvPr>
          <p:cNvSpPr/>
          <p:nvPr/>
        </p:nvSpPr>
        <p:spPr>
          <a:xfrm>
            <a:off x="5662084" y="2386716"/>
            <a:ext cx="3162300" cy="1366855"/>
          </a:xfrm>
          <a:prstGeom prst="wedgeRectCallout">
            <a:avLst>
              <a:gd name="adj1" fmla="val -66621"/>
              <a:gd name="adj2" fmla="val 97246"/>
            </a:avLst>
          </a:prstGeom>
          <a:solidFill>
            <a:srgbClr val="007B96"/>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You call this function in your shader per pixel. More about integration later.</a:t>
            </a:r>
            <a:endParaRPr lang="en-US"/>
          </a:p>
        </p:txBody>
      </p:sp>
    </p:spTree>
    <p:extLst>
      <p:ext uri="{BB962C8B-B14F-4D97-AF65-F5344CB8AC3E}">
        <p14:creationId xmlns:p14="http://schemas.microsoft.com/office/powerpoint/2010/main" val="2254072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2859-0E69-4EA7-B27D-9092BE96F60A}"/>
              </a:ext>
            </a:extLst>
          </p:cNvPr>
          <p:cNvSpPr>
            <a:spLocks noGrp="1"/>
          </p:cNvSpPr>
          <p:nvPr>
            <p:ph type="title"/>
          </p:nvPr>
        </p:nvSpPr>
        <p:spPr/>
        <p:txBody>
          <a:bodyPr/>
          <a:lstStyle/>
          <a:p>
            <a:r>
              <a:rPr lang="de-DE" dirty="0"/>
              <a:t>Sharpness tuning knob</a:t>
            </a:r>
            <a:endParaRPr lang="en-DE" dirty="0"/>
          </a:p>
        </p:txBody>
      </p:sp>
      <p:sp>
        <p:nvSpPr>
          <p:cNvPr id="3" name="Content Placeholder 2">
            <a:extLst>
              <a:ext uri="{FF2B5EF4-FFF2-40B4-BE49-F238E27FC236}">
                <a16:creationId xmlns:a16="http://schemas.microsoft.com/office/drawing/2014/main" id="{58403392-DE0F-4A44-922C-209CB6011FF7}"/>
              </a:ext>
            </a:extLst>
          </p:cNvPr>
          <p:cNvSpPr>
            <a:spLocks noGrp="1"/>
          </p:cNvSpPr>
          <p:nvPr>
            <p:ph sz="quarter" idx="10"/>
          </p:nvPr>
        </p:nvSpPr>
        <p:spPr/>
        <p:txBody>
          <a:bodyPr/>
          <a:lstStyle/>
          <a:p>
            <a:pPr marL="0" indent="0">
              <a:buNone/>
            </a:pPr>
            <a:r>
              <a:rPr lang="de-DE" dirty="0"/>
              <a:t>This sharpening amount is further influenced by a developer chosen maximum.</a:t>
            </a:r>
          </a:p>
          <a:p>
            <a:pPr marL="0" indent="0">
              <a:buNone/>
            </a:pPr>
            <a:r>
              <a:rPr lang="de-DE" dirty="0"/>
              <a:t>This maximum - the sharpness tuning knob - is set during CasSetup() time.</a:t>
            </a:r>
          </a:p>
          <a:p>
            <a:endParaRPr lang="de-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The 'varAU4(const0);' expands into 'uint32_t const0[4];' on the CPU.</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The 'varAU4(const0);' expands into 'uint4 const0;' on the GPU.</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varAU4(const0);</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varAU4(const1);</a:t>
            </a:r>
            <a:endParaRPr lang="en-DE" dirty="0">
              <a:latin typeface="Courier New" panose="02070309020205020404" pitchFamily="49" charset="0"/>
              <a:cs typeface="Courier New" panose="02070309020205020404" pitchFamily="49" charset="0"/>
            </a:endParaRPr>
          </a:p>
          <a:p>
            <a:pPr marL="0" indent="0">
              <a:buNone/>
            </a:pPr>
            <a:r>
              <a:rPr lang="en-US" dirty="0" err="1">
                <a:latin typeface="Courier New" panose="02070309020205020404" pitchFamily="49" charset="0"/>
                <a:cs typeface="Courier New" panose="02070309020205020404" pitchFamily="49" charset="0"/>
              </a:rPr>
              <a:t>CasSetup</a:t>
            </a:r>
            <a:r>
              <a:rPr lang="en-US" dirty="0">
                <a:latin typeface="Courier New" panose="02070309020205020404" pitchFamily="49" charset="0"/>
                <a:cs typeface="Courier New" panose="02070309020205020404" pitchFamily="49" charset="0"/>
              </a:rPr>
              <a:t>(const0,const1,</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0.0f,             // </a:t>
            </a:r>
            <a:r>
              <a:rPr lang="en-US" b="1" dirty="0">
                <a:latin typeface="Courier New" panose="02070309020205020404" pitchFamily="49" charset="0"/>
                <a:cs typeface="Courier New" panose="02070309020205020404" pitchFamily="49" charset="0"/>
              </a:rPr>
              <a:t>Sharpness tuning knob </a:t>
            </a:r>
            <a:r>
              <a:rPr lang="en-US" dirty="0">
                <a:latin typeface="Courier New" panose="02070309020205020404" pitchFamily="49" charset="0"/>
                <a:cs typeface="Courier New" panose="02070309020205020404" pitchFamily="49" charset="0"/>
              </a:rPr>
              <a:t>(0.0 to 1.0).</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1920.0f,1080.0f,  // Example input size.</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2560.0f,1440.0f); // Example output size.</a:t>
            </a:r>
            <a:endParaRPr lang="en-DE" dirty="0"/>
          </a:p>
        </p:txBody>
      </p:sp>
      <p:sp>
        <p:nvSpPr>
          <p:cNvPr id="4" name="Slide Number Placeholder 3">
            <a:extLst>
              <a:ext uri="{FF2B5EF4-FFF2-40B4-BE49-F238E27FC236}">
                <a16:creationId xmlns:a16="http://schemas.microsoft.com/office/drawing/2014/main" id="{D786E038-2DC4-450C-867F-050E26142CE2}"/>
              </a:ext>
            </a:extLst>
          </p:cNvPr>
          <p:cNvSpPr>
            <a:spLocks noGrp="1"/>
          </p:cNvSpPr>
          <p:nvPr>
            <p:ph type="sldNum" sz="quarter" idx="12"/>
          </p:nvPr>
        </p:nvSpPr>
        <p:spPr/>
        <p:txBody>
          <a:bodyPr/>
          <a:lstStyle/>
          <a:p>
            <a:fld id="{9BC932D5-48D2-3F48-87E1-D925B9343798}" type="slidenum">
              <a:rPr lang="en-US" smtClean="0"/>
              <a:pPr/>
              <a:t>26</a:t>
            </a:fld>
            <a:endParaRPr lang="en-US" dirty="0"/>
          </a:p>
        </p:txBody>
      </p:sp>
      <p:sp>
        <p:nvSpPr>
          <p:cNvPr id="5" name="Footer Placeholder 4">
            <a:extLst>
              <a:ext uri="{FF2B5EF4-FFF2-40B4-BE49-F238E27FC236}">
                <a16:creationId xmlns:a16="http://schemas.microsoft.com/office/drawing/2014/main" id="{757B0455-9327-49B3-8379-16BB8BDBB3F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853467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2859-0E69-4EA7-B27D-9092BE96F60A}"/>
              </a:ext>
            </a:extLst>
          </p:cNvPr>
          <p:cNvSpPr>
            <a:spLocks noGrp="1"/>
          </p:cNvSpPr>
          <p:nvPr>
            <p:ph type="title"/>
          </p:nvPr>
        </p:nvSpPr>
        <p:spPr/>
        <p:txBody>
          <a:bodyPr/>
          <a:lstStyle/>
          <a:p>
            <a:r>
              <a:rPr lang="de-DE" dirty="0"/>
              <a:t>Sharpness tuning knob</a:t>
            </a:r>
            <a:endParaRPr lang="en-DE" dirty="0"/>
          </a:p>
        </p:txBody>
      </p:sp>
      <p:sp>
        <p:nvSpPr>
          <p:cNvPr id="3" name="Content Placeholder 2">
            <a:extLst>
              <a:ext uri="{FF2B5EF4-FFF2-40B4-BE49-F238E27FC236}">
                <a16:creationId xmlns:a16="http://schemas.microsoft.com/office/drawing/2014/main" id="{58403392-DE0F-4A44-922C-209CB6011FF7}"/>
              </a:ext>
            </a:extLst>
          </p:cNvPr>
          <p:cNvSpPr>
            <a:spLocks noGrp="1"/>
          </p:cNvSpPr>
          <p:nvPr>
            <p:ph sz="quarter" idx="10"/>
          </p:nvPr>
        </p:nvSpPr>
        <p:spPr/>
        <p:txBody>
          <a:bodyPr/>
          <a:lstStyle/>
          <a:p>
            <a:pPr marL="0" indent="0">
              <a:buNone/>
            </a:pPr>
            <a:r>
              <a:rPr lang="de-DE" dirty="0"/>
              <a:t>This sharpening amount is further influenced by a developer chosen maximum.</a:t>
            </a:r>
          </a:p>
          <a:p>
            <a:pPr marL="0" indent="0">
              <a:buNone/>
            </a:pPr>
            <a:r>
              <a:rPr lang="de-DE" dirty="0"/>
              <a:t>This maximum - the sharpness tuning knob - is set during CasSetup() time.</a:t>
            </a:r>
          </a:p>
          <a:p>
            <a:endParaRPr lang="de-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The 'varAU4(const0);' expands into 'uint32_t const0[4];' on the CPU.</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The 'varAU4(const0);' expands into 'uint4 const0;' on the GPU.</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varAU4(const0);</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varAU4(const1);</a:t>
            </a:r>
            <a:endParaRPr lang="en-DE" dirty="0">
              <a:latin typeface="Courier New" panose="02070309020205020404" pitchFamily="49" charset="0"/>
              <a:cs typeface="Courier New" panose="02070309020205020404" pitchFamily="49" charset="0"/>
            </a:endParaRPr>
          </a:p>
          <a:p>
            <a:pPr marL="0" indent="0">
              <a:buNone/>
            </a:pPr>
            <a:r>
              <a:rPr lang="en-US" dirty="0" err="1">
                <a:latin typeface="Courier New" panose="02070309020205020404" pitchFamily="49" charset="0"/>
                <a:cs typeface="Courier New" panose="02070309020205020404" pitchFamily="49" charset="0"/>
              </a:rPr>
              <a:t>CasSetup</a:t>
            </a:r>
            <a:r>
              <a:rPr lang="en-US" dirty="0">
                <a:latin typeface="Courier New" panose="02070309020205020404" pitchFamily="49" charset="0"/>
                <a:cs typeface="Courier New" panose="02070309020205020404" pitchFamily="49" charset="0"/>
              </a:rPr>
              <a:t>(const0,const1,</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0.0f,             // </a:t>
            </a:r>
            <a:r>
              <a:rPr lang="en-US" b="1" dirty="0">
                <a:latin typeface="Courier New" panose="02070309020205020404" pitchFamily="49" charset="0"/>
                <a:cs typeface="Courier New" panose="02070309020205020404" pitchFamily="49" charset="0"/>
              </a:rPr>
              <a:t>Sharpness tuning knob </a:t>
            </a:r>
            <a:r>
              <a:rPr lang="en-US" dirty="0">
                <a:latin typeface="Courier New" panose="02070309020205020404" pitchFamily="49" charset="0"/>
                <a:cs typeface="Courier New" panose="02070309020205020404" pitchFamily="49" charset="0"/>
              </a:rPr>
              <a:t>(0.0 to 1.0).</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1920.0f,1080.0f,  // Example input size.</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2560.0f,1440.0f); // Example output size.</a:t>
            </a:r>
            <a:endParaRPr lang="en-DE" dirty="0"/>
          </a:p>
        </p:txBody>
      </p:sp>
      <p:sp>
        <p:nvSpPr>
          <p:cNvPr id="4" name="Slide Number Placeholder 3">
            <a:extLst>
              <a:ext uri="{FF2B5EF4-FFF2-40B4-BE49-F238E27FC236}">
                <a16:creationId xmlns:a16="http://schemas.microsoft.com/office/drawing/2014/main" id="{D786E038-2DC4-450C-867F-050E26142CE2}"/>
              </a:ext>
            </a:extLst>
          </p:cNvPr>
          <p:cNvSpPr>
            <a:spLocks noGrp="1"/>
          </p:cNvSpPr>
          <p:nvPr>
            <p:ph type="sldNum" sz="quarter" idx="12"/>
          </p:nvPr>
        </p:nvSpPr>
        <p:spPr/>
        <p:txBody>
          <a:bodyPr/>
          <a:lstStyle/>
          <a:p>
            <a:fld id="{9BC932D5-48D2-3F48-87E1-D925B9343798}" type="slidenum">
              <a:rPr lang="en-US" smtClean="0"/>
              <a:pPr/>
              <a:t>27</a:t>
            </a:fld>
            <a:endParaRPr lang="en-US" dirty="0"/>
          </a:p>
        </p:txBody>
      </p:sp>
      <p:sp>
        <p:nvSpPr>
          <p:cNvPr id="5" name="Footer Placeholder 4">
            <a:extLst>
              <a:ext uri="{FF2B5EF4-FFF2-40B4-BE49-F238E27FC236}">
                <a16:creationId xmlns:a16="http://schemas.microsoft.com/office/drawing/2014/main" id="{757B0455-9327-49B3-8379-16BB8BDBB3F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F26E330F-E76F-4EC3-BB40-5A65F4E3372C}"/>
              </a:ext>
            </a:extLst>
          </p:cNvPr>
          <p:cNvSpPr/>
          <p:nvPr/>
        </p:nvSpPr>
        <p:spPr>
          <a:xfrm>
            <a:off x="7382062" y="1648353"/>
            <a:ext cx="2686050" cy="1343025"/>
          </a:xfrm>
          <a:prstGeom prst="wedgeRectCallout">
            <a:avLst>
              <a:gd name="adj1" fmla="val -72961"/>
              <a:gd name="adj2" fmla="val 114273"/>
            </a:avLst>
          </a:prstGeom>
          <a:solidFill>
            <a:srgbClr val="007B96"/>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Influences the peak sharpness amount.</a:t>
            </a:r>
            <a:endParaRPr lang="en-US" dirty="0">
              <a:solidFill>
                <a:schemeClr val="bg1"/>
              </a:solidFill>
            </a:endParaRPr>
          </a:p>
        </p:txBody>
      </p:sp>
    </p:spTree>
    <p:extLst>
      <p:ext uri="{BB962C8B-B14F-4D97-AF65-F5344CB8AC3E}">
        <p14:creationId xmlns:p14="http://schemas.microsoft.com/office/powerpoint/2010/main" val="1187736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2859-0E69-4EA7-B27D-9092BE96F60A}"/>
              </a:ext>
            </a:extLst>
          </p:cNvPr>
          <p:cNvSpPr>
            <a:spLocks noGrp="1"/>
          </p:cNvSpPr>
          <p:nvPr>
            <p:ph type="title"/>
          </p:nvPr>
        </p:nvSpPr>
        <p:spPr/>
        <p:txBody>
          <a:bodyPr/>
          <a:lstStyle/>
          <a:p>
            <a:r>
              <a:rPr lang="de-DE" dirty="0"/>
              <a:t>Sharpness tuning knob</a:t>
            </a:r>
            <a:endParaRPr lang="en-DE" dirty="0"/>
          </a:p>
        </p:txBody>
      </p:sp>
      <p:sp>
        <p:nvSpPr>
          <p:cNvPr id="3" name="Content Placeholder 2">
            <a:extLst>
              <a:ext uri="{FF2B5EF4-FFF2-40B4-BE49-F238E27FC236}">
                <a16:creationId xmlns:a16="http://schemas.microsoft.com/office/drawing/2014/main" id="{58403392-DE0F-4A44-922C-209CB6011FF7}"/>
              </a:ext>
            </a:extLst>
          </p:cNvPr>
          <p:cNvSpPr>
            <a:spLocks noGrp="1"/>
          </p:cNvSpPr>
          <p:nvPr>
            <p:ph sz="quarter" idx="10"/>
          </p:nvPr>
        </p:nvSpPr>
        <p:spPr/>
        <p:txBody>
          <a:bodyPr/>
          <a:lstStyle/>
          <a:p>
            <a:pPr marL="0" indent="0">
              <a:buNone/>
            </a:pPr>
            <a:r>
              <a:rPr lang="de-DE" dirty="0"/>
              <a:t>This sharpening amount is further influenced by a developer chosen maximum.</a:t>
            </a:r>
          </a:p>
          <a:p>
            <a:pPr marL="0" indent="0">
              <a:buNone/>
            </a:pPr>
            <a:r>
              <a:rPr lang="de-DE" dirty="0"/>
              <a:t>This maximum - the sharpness tuning knob - is set during CasSetup() time.</a:t>
            </a:r>
          </a:p>
          <a:p>
            <a:endParaRPr lang="de-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The 'varAU4(const0);' expands into 'uint32_t const0[4];' on the CPU.</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The 'varAU4(const0);' expands into 'uint4 const0;' on the GPU.</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varAU4(const0);</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varAU4(const1);</a:t>
            </a:r>
            <a:endParaRPr lang="en-DE" dirty="0">
              <a:latin typeface="Courier New" panose="02070309020205020404" pitchFamily="49" charset="0"/>
              <a:cs typeface="Courier New" panose="02070309020205020404" pitchFamily="49" charset="0"/>
            </a:endParaRPr>
          </a:p>
          <a:p>
            <a:pPr marL="0" indent="0">
              <a:buNone/>
            </a:pPr>
            <a:r>
              <a:rPr lang="en-US" dirty="0" err="1">
                <a:latin typeface="Courier New" panose="02070309020205020404" pitchFamily="49" charset="0"/>
                <a:cs typeface="Courier New" panose="02070309020205020404" pitchFamily="49" charset="0"/>
              </a:rPr>
              <a:t>CasSetup</a:t>
            </a:r>
            <a:r>
              <a:rPr lang="en-US" dirty="0">
                <a:latin typeface="Courier New" panose="02070309020205020404" pitchFamily="49" charset="0"/>
                <a:cs typeface="Courier New" panose="02070309020205020404" pitchFamily="49" charset="0"/>
              </a:rPr>
              <a:t>(const0,const1,</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0.0f,             // </a:t>
            </a:r>
            <a:r>
              <a:rPr lang="en-US" b="1" dirty="0">
                <a:latin typeface="Courier New" panose="02070309020205020404" pitchFamily="49" charset="0"/>
                <a:cs typeface="Courier New" panose="02070309020205020404" pitchFamily="49" charset="0"/>
              </a:rPr>
              <a:t>Sharpness tuning knob </a:t>
            </a:r>
            <a:r>
              <a:rPr lang="en-US" dirty="0">
                <a:latin typeface="Courier New" panose="02070309020205020404" pitchFamily="49" charset="0"/>
                <a:cs typeface="Courier New" panose="02070309020205020404" pitchFamily="49" charset="0"/>
              </a:rPr>
              <a:t>(0.0 to 1.0).</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1920.0f,1080.0f,  // Example input size.</a:t>
            </a:r>
            <a:endParaRPr lang="en-DE"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  2560.0f,1440.0f); // Example output size.</a:t>
            </a:r>
            <a:endParaRPr lang="en-DE" dirty="0"/>
          </a:p>
        </p:txBody>
      </p:sp>
      <p:sp>
        <p:nvSpPr>
          <p:cNvPr id="4" name="Slide Number Placeholder 3">
            <a:extLst>
              <a:ext uri="{FF2B5EF4-FFF2-40B4-BE49-F238E27FC236}">
                <a16:creationId xmlns:a16="http://schemas.microsoft.com/office/drawing/2014/main" id="{D786E038-2DC4-450C-867F-050E26142CE2}"/>
              </a:ext>
            </a:extLst>
          </p:cNvPr>
          <p:cNvSpPr>
            <a:spLocks noGrp="1"/>
          </p:cNvSpPr>
          <p:nvPr>
            <p:ph type="sldNum" sz="quarter" idx="12"/>
          </p:nvPr>
        </p:nvSpPr>
        <p:spPr/>
        <p:txBody>
          <a:bodyPr/>
          <a:lstStyle/>
          <a:p>
            <a:fld id="{9BC932D5-48D2-3F48-87E1-D925B9343798}" type="slidenum">
              <a:rPr lang="en-US" smtClean="0"/>
              <a:pPr/>
              <a:t>28</a:t>
            </a:fld>
            <a:endParaRPr lang="en-US" dirty="0"/>
          </a:p>
        </p:txBody>
      </p:sp>
      <p:sp>
        <p:nvSpPr>
          <p:cNvPr id="5" name="Footer Placeholder 4">
            <a:extLst>
              <a:ext uri="{FF2B5EF4-FFF2-40B4-BE49-F238E27FC236}">
                <a16:creationId xmlns:a16="http://schemas.microsoft.com/office/drawing/2014/main" id="{757B0455-9327-49B3-8379-16BB8BDBB3F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536DC265-A674-4047-9ED6-910FA5CF9A40}"/>
              </a:ext>
            </a:extLst>
          </p:cNvPr>
          <p:cNvSpPr/>
          <p:nvPr/>
        </p:nvSpPr>
        <p:spPr>
          <a:xfrm>
            <a:off x="8725087" y="579966"/>
            <a:ext cx="2686050" cy="815374"/>
          </a:xfrm>
          <a:prstGeom prst="wedgeRectCallout">
            <a:avLst>
              <a:gd name="adj1" fmla="val -72961"/>
              <a:gd name="adj2" fmla="val 114273"/>
            </a:avLst>
          </a:prstGeom>
          <a:solidFill>
            <a:srgbClr val="007B96"/>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More on integration later </a:t>
            </a:r>
            <a:r>
              <a:rPr lang="de-DE" dirty="0">
                <a:solidFill>
                  <a:schemeClr val="bg1"/>
                </a:solidFill>
                <a:sym typeface="Wingdings" panose="05000000000000000000" pitchFamily="2" charset="2"/>
              </a:rPr>
              <a:t></a:t>
            </a:r>
            <a:endParaRPr lang="en-US" dirty="0">
              <a:solidFill>
                <a:schemeClr val="bg1"/>
              </a:solidFill>
            </a:endParaRPr>
          </a:p>
        </p:txBody>
      </p:sp>
    </p:spTree>
    <p:extLst>
      <p:ext uri="{BB962C8B-B14F-4D97-AF65-F5344CB8AC3E}">
        <p14:creationId xmlns:p14="http://schemas.microsoft.com/office/powerpoint/2010/main" val="4204318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707C-0130-4173-89A4-A015A2521C47}"/>
              </a:ext>
            </a:extLst>
          </p:cNvPr>
          <p:cNvSpPr>
            <a:spLocks noGrp="1"/>
          </p:cNvSpPr>
          <p:nvPr>
            <p:ph type="title"/>
          </p:nvPr>
        </p:nvSpPr>
        <p:spPr/>
        <p:txBody>
          <a:bodyPr/>
          <a:lstStyle/>
          <a:p>
            <a:r>
              <a:rPr lang="de-DE" dirty="0"/>
              <a:t>Sharpness tuning knob</a:t>
            </a:r>
            <a:endParaRPr lang="en-DE" dirty="0"/>
          </a:p>
        </p:txBody>
      </p:sp>
      <p:sp>
        <p:nvSpPr>
          <p:cNvPr id="3" name="Content Placeholder 2">
            <a:extLst>
              <a:ext uri="{FF2B5EF4-FFF2-40B4-BE49-F238E27FC236}">
                <a16:creationId xmlns:a16="http://schemas.microsoft.com/office/drawing/2014/main" id="{67AA0B86-0588-4FFC-97E7-426ADFA760C0}"/>
              </a:ext>
            </a:extLst>
          </p:cNvPr>
          <p:cNvSpPr>
            <a:spLocks noGrp="1"/>
          </p:cNvSpPr>
          <p:nvPr>
            <p:ph sz="quarter" idx="10"/>
          </p:nvPr>
        </p:nvSpPr>
        <p:spPr/>
        <p:txBody>
          <a:bodyPr/>
          <a:lstStyle/>
          <a:p>
            <a:pPr marL="0" indent="0">
              <a:buNone/>
            </a:pPr>
            <a:r>
              <a:rPr lang="de-DE" dirty="0"/>
              <a:t>This sharpening amount is further influenced by a developer chosen maximum.</a:t>
            </a:r>
          </a:p>
          <a:p>
            <a:pPr marL="0" indent="0">
              <a:buNone/>
            </a:pPr>
            <a:r>
              <a:rPr lang="de-DE" dirty="0"/>
              <a:t>This maximum - the sharpness tuning knob - is set during CasSetup() time.</a:t>
            </a:r>
          </a:p>
          <a:p>
            <a:endParaRPr lang="de-DE" dirty="0"/>
          </a:p>
          <a:p>
            <a:pPr marL="0" indent="0">
              <a:buNone/>
            </a:pPr>
            <a:r>
              <a:rPr lang="de-DE" dirty="0"/>
              <a:t>The developer chosen maximum is then:</a:t>
            </a:r>
          </a:p>
          <a:p>
            <a:endParaRPr lang="de-DE" dirty="0"/>
          </a:p>
          <a:p>
            <a:pPr marL="0" indent="0">
              <a:buNone/>
            </a:pPr>
            <a:r>
              <a:rPr lang="de-DE" dirty="0"/>
              <a:t>developerMaximum = lerp(-0.125, -0.2, sharpness_knob);</a:t>
            </a:r>
          </a:p>
          <a:p>
            <a:pPr marL="0" indent="0">
              <a:buNone/>
            </a:pPr>
            <a:r>
              <a:rPr lang="de-DE" dirty="0"/>
              <a:t>Sharpness_knob := 0 is minimum, := 1 is maximum.</a:t>
            </a:r>
          </a:p>
          <a:p>
            <a:endParaRPr lang="de-DE" dirty="0"/>
          </a:p>
          <a:p>
            <a:pPr marL="0" indent="0">
              <a:buNone/>
            </a:pPr>
            <a:r>
              <a:rPr lang="de-DE" dirty="0"/>
              <a:t>Example: sharpness_knob = 0</a:t>
            </a:r>
          </a:p>
          <a:p>
            <a:pPr marL="0" indent="0">
              <a:buNone/>
            </a:pPr>
            <a:r>
              <a:rPr lang="de-DE" dirty="0"/>
              <a:t>developerMaximum = Lerp(-0.125, -0.2, 0) = -0.125;</a:t>
            </a:r>
          </a:p>
          <a:p>
            <a:endParaRPr lang="en-DE" dirty="0"/>
          </a:p>
        </p:txBody>
      </p:sp>
      <p:sp>
        <p:nvSpPr>
          <p:cNvPr id="4" name="Slide Number Placeholder 3">
            <a:extLst>
              <a:ext uri="{FF2B5EF4-FFF2-40B4-BE49-F238E27FC236}">
                <a16:creationId xmlns:a16="http://schemas.microsoft.com/office/drawing/2014/main" id="{2E24A798-8EC8-474E-9AB5-BB97F40C465E}"/>
              </a:ext>
            </a:extLst>
          </p:cNvPr>
          <p:cNvSpPr>
            <a:spLocks noGrp="1"/>
          </p:cNvSpPr>
          <p:nvPr>
            <p:ph type="sldNum" sz="quarter" idx="12"/>
          </p:nvPr>
        </p:nvSpPr>
        <p:spPr/>
        <p:txBody>
          <a:bodyPr/>
          <a:lstStyle/>
          <a:p>
            <a:fld id="{9BC932D5-48D2-3F48-87E1-D925B9343798}" type="slidenum">
              <a:rPr lang="en-US" smtClean="0"/>
              <a:pPr/>
              <a:t>29</a:t>
            </a:fld>
            <a:endParaRPr lang="en-US" dirty="0"/>
          </a:p>
        </p:txBody>
      </p:sp>
      <p:sp>
        <p:nvSpPr>
          <p:cNvPr id="5" name="Footer Placeholder 4">
            <a:extLst>
              <a:ext uri="{FF2B5EF4-FFF2-40B4-BE49-F238E27FC236}">
                <a16:creationId xmlns:a16="http://schemas.microsoft.com/office/drawing/2014/main" id="{0B00C4E3-0A21-48C0-9AF5-7985D64A432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4235398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286C9-4EB8-4175-9FF9-F38C432D8806}"/>
              </a:ext>
            </a:extLst>
          </p:cNvPr>
          <p:cNvSpPr>
            <a:spLocks noGrp="1"/>
          </p:cNvSpPr>
          <p:nvPr>
            <p:ph sz="quarter" idx="10"/>
          </p:nvPr>
        </p:nvSpPr>
        <p:spPr/>
        <p:txBody>
          <a:bodyPr/>
          <a:lstStyle/>
          <a:p>
            <a:pPr marL="0" indent="0">
              <a:buNone/>
            </a:pPr>
            <a:endParaRPr lang="en-US" dirty="0"/>
          </a:p>
          <a:p>
            <a:pPr marL="0" indent="0">
              <a:buNone/>
            </a:pPr>
            <a:r>
              <a:rPr lang="en-US" dirty="0"/>
              <a:t>Group of image quality-enhancing techniques developed</a:t>
            </a:r>
            <a:br>
              <a:rPr lang="en-US" dirty="0"/>
            </a:br>
            <a:r>
              <a:rPr lang="en-US" dirty="0"/>
              <a:t>by AMD</a:t>
            </a:r>
          </a:p>
          <a:p>
            <a:endParaRPr lang="en-US" sz="900" dirty="0"/>
          </a:p>
          <a:p>
            <a:r>
              <a:rPr lang="en-US" dirty="0"/>
              <a:t>	Hosted on GPUOpen under </a:t>
            </a:r>
            <a:br>
              <a:rPr lang="en-US" dirty="0"/>
            </a:br>
            <a:r>
              <a:rPr lang="en-US" dirty="0"/>
              <a:t>	the MIT license</a:t>
            </a:r>
          </a:p>
          <a:p>
            <a:pPr marL="0" indent="0">
              <a:buNone/>
            </a:pPr>
            <a:endParaRPr lang="en-US" dirty="0"/>
          </a:p>
        </p:txBody>
      </p:sp>
      <p:sp>
        <p:nvSpPr>
          <p:cNvPr id="4" name="Footer Placeholder 3">
            <a:extLst>
              <a:ext uri="{FF2B5EF4-FFF2-40B4-BE49-F238E27FC236}">
                <a16:creationId xmlns:a16="http://schemas.microsoft.com/office/drawing/2014/main" id="{A8E7F850-BC67-4D5C-8553-7D43A023D153}"/>
              </a:ext>
            </a:extLst>
          </p:cNvPr>
          <p:cNvSpPr>
            <a:spLocks noGrp="1"/>
          </p:cNvSpPr>
          <p:nvPr>
            <p:ph type="ftr" sz="quarter" idx="3"/>
          </p:nvPr>
        </p:nvSpPr>
        <p:spPr>
          <a:xfrm>
            <a:off x="595422" y="6492875"/>
            <a:ext cx="8129665" cy="365125"/>
          </a:xfrm>
        </p:spPr>
        <p:txBody>
          <a:bodyPr/>
          <a:lstStyle/>
          <a:p>
            <a:r>
              <a:rPr lang="en-US" dirty="0"/>
              <a:t>|   AMD DEVELOPER DAY | June 19</a:t>
            </a:r>
            <a:r>
              <a:rPr lang="en-US" baseline="30000" dirty="0"/>
              <a:t>th</a:t>
            </a:r>
            <a:r>
              <a:rPr lang="en-US" dirty="0"/>
              <a:t>, 2019</a:t>
            </a:r>
          </a:p>
        </p:txBody>
      </p:sp>
      <p:sp>
        <p:nvSpPr>
          <p:cNvPr id="5" name="Slide Number Placeholder 4">
            <a:extLst>
              <a:ext uri="{FF2B5EF4-FFF2-40B4-BE49-F238E27FC236}">
                <a16:creationId xmlns:a16="http://schemas.microsoft.com/office/drawing/2014/main" id="{B1B9E308-FC85-4038-9093-5B85607CAE33}"/>
              </a:ext>
            </a:extLst>
          </p:cNvPr>
          <p:cNvSpPr>
            <a:spLocks noGrp="1"/>
          </p:cNvSpPr>
          <p:nvPr>
            <p:ph type="sldNum" sz="quarter" idx="12"/>
          </p:nvPr>
        </p:nvSpPr>
        <p:spPr/>
        <p:txBody>
          <a:bodyPr/>
          <a:lstStyle/>
          <a:p>
            <a:fld id="{9BC932D5-48D2-3F48-87E1-D925B9343798}" type="slidenum">
              <a:rPr lang="en-US" smtClean="0"/>
              <a:pPr/>
              <a:t>3</a:t>
            </a:fld>
            <a:endParaRPr lang="en-US" dirty="0"/>
          </a:p>
        </p:txBody>
      </p:sp>
      <p:pic>
        <p:nvPicPr>
          <p:cNvPr id="7" name="Picture 6">
            <a:extLst>
              <a:ext uri="{FF2B5EF4-FFF2-40B4-BE49-F238E27FC236}">
                <a16:creationId xmlns:a16="http://schemas.microsoft.com/office/drawing/2014/main" id="{97137D26-C3BD-4E32-A667-CBCA09590254}"/>
              </a:ext>
            </a:extLst>
          </p:cNvPr>
          <p:cNvPicPr>
            <a:picLocks noChangeAspect="1"/>
          </p:cNvPicPr>
          <p:nvPr/>
        </p:nvPicPr>
        <p:blipFill>
          <a:blip r:embed="rId2">
            <a:alphaModFix/>
          </a:blip>
          <a:srcRect/>
          <a:stretch/>
        </p:blipFill>
        <p:spPr>
          <a:xfrm>
            <a:off x="322178" y="1991048"/>
            <a:ext cx="793028" cy="793028"/>
          </a:xfrm>
          <a:prstGeom prst="rect">
            <a:avLst/>
          </a:prstGeom>
          <a:solidFill>
            <a:schemeClr val="tx1"/>
          </a:solidFill>
          <a:ln>
            <a:noFill/>
          </a:ln>
        </p:spPr>
      </p:pic>
      <p:pic>
        <p:nvPicPr>
          <p:cNvPr id="8" name="Picture 7" descr="A close up of a logo&#10;&#10;Description automatically generated">
            <a:extLst>
              <a:ext uri="{FF2B5EF4-FFF2-40B4-BE49-F238E27FC236}">
                <a16:creationId xmlns:a16="http://schemas.microsoft.com/office/drawing/2014/main" id="{303A9C7F-0DE8-4C76-92CA-52E304AF0A1D}"/>
              </a:ext>
            </a:extLst>
          </p:cNvPr>
          <p:cNvPicPr>
            <a:picLocks noChangeAspect="1"/>
          </p:cNvPicPr>
          <p:nvPr/>
        </p:nvPicPr>
        <p:blipFill>
          <a:blip r:embed="rId3"/>
          <a:stretch>
            <a:fillRect/>
          </a:stretch>
        </p:blipFill>
        <p:spPr>
          <a:xfrm>
            <a:off x="297710" y="152766"/>
            <a:ext cx="2772829" cy="911759"/>
          </a:xfrm>
          <a:prstGeom prst="rect">
            <a:avLst/>
          </a:prstGeom>
        </p:spPr>
      </p:pic>
    </p:spTree>
    <p:extLst>
      <p:ext uri="{BB962C8B-B14F-4D97-AF65-F5344CB8AC3E}">
        <p14:creationId xmlns:p14="http://schemas.microsoft.com/office/powerpoint/2010/main" val="4042953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7707C-0130-4173-89A4-A015A2521C47}"/>
              </a:ext>
            </a:extLst>
          </p:cNvPr>
          <p:cNvSpPr>
            <a:spLocks noGrp="1"/>
          </p:cNvSpPr>
          <p:nvPr>
            <p:ph type="title"/>
          </p:nvPr>
        </p:nvSpPr>
        <p:spPr/>
        <p:txBody>
          <a:bodyPr/>
          <a:lstStyle/>
          <a:p>
            <a:r>
              <a:rPr lang="de-DE" dirty="0"/>
              <a:t>Sharpness tuning knob</a:t>
            </a:r>
            <a:endParaRPr lang="en-DE" dirty="0"/>
          </a:p>
        </p:txBody>
      </p:sp>
      <p:sp>
        <p:nvSpPr>
          <p:cNvPr id="3" name="Content Placeholder 2">
            <a:extLst>
              <a:ext uri="{FF2B5EF4-FFF2-40B4-BE49-F238E27FC236}">
                <a16:creationId xmlns:a16="http://schemas.microsoft.com/office/drawing/2014/main" id="{67AA0B86-0588-4FFC-97E7-426ADFA760C0}"/>
              </a:ext>
            </a:extLst>
          </p:cNvPr>
          <p:cNvSpPr>
            <a:spLocks noGrp="1"/>
          </p:cNvSpPr>
          <p:nvPr>
            <p:ph sz="quarter" idx="10"/>
          </p:nvPr>
        </p:nvSpPr>
        <p:spPr/>
        <p:txBody>
          <a:bodyPr/>
          <a:lstStyle/>
          <a:p>
            <a:pPr marL="0" indent="0">
              <a:buNone/>
            </a:pPr>
            <a:r>
              <a:rPr lang="de-DE" dirty="0"/>
              <a:t>This sharpening amount is further influenced by a developer chosen maximum.</a:t>
            </a:r>
          </a:p>
          <a:p>
            <a:pPr marL="0" indent="0">
              <a:buNone/>
            </a:pPr>
            <a:r>
              <a:rPr lang="de-DE" dirty="0"/>
              <a:t>This maximum - the sharpness tuning knob - is set during CasSetup() time.</a:t>
            </a:r>
          </a:p>
          <a:p>
            <a:endParaRPr lang="de-DE" dirty="0"/>
          </a:p>
          <a:p>
            <a:pPr marL="0" indent="0">
              <a:buNone/>
            </a:pPr>
            <a:r>
              <a:rPr lang="de-DE" dirty="0"/>
              <a:t>The developer chosen maximum is then:</a:t>
            </a:r>
          </a:p>
          <a:p>
            <a:endParaRPr lang="de-DE" dirty="0"/>
          </a:p>
          <a:p>
            <a:pPr marL="0" indent="0">
              <a:buNone/>
            </a:pPr>
            <a:r>
              <a:rPr lang="de-DE" dirty="0"/>
              <a:t>developerMaximum = lerp(-0.125, -0.2, sharpness_knob);</a:t>
            </a:r>
          </a:p>
          <a:p>
            <a:pPr marL="0" indent="0">
              <a:buNone/>
            </a:pPr>
            <a:r>
              <a:rPr lang="de-DE" dirty="0"/>
              <a:t>Sharpness_knob := 0 is minimum, := 1 is maximum.</a:t>
            </a:r>
          </a:p>
          <a:p>
            <a:endParaRPr lang="de-DE" dirty="0"/>
          </a:p>
          <a:p>
            <a:pPr marL="0" indent="0">
              <a:buNone/>
            </a:pPr>
            <a:r>
              <a:rPr lang="de-DE" dirty="0"/>
              <a:t>Example: sharpness_knob = 0</a:t>
            </a:r>
          </a:p>
          <a:p>
            <a:pPr marL="0" indent="0">
              <a:buNone/>
            </a:pPr>
            <a:r>
              <a:rPr lang="de-DE" dirty="0"/>
              <a:t>developerMaximum = Lerp(-0.125, -0.2, 0) = -0.125;</a:t>
            </a:r>
          </a:p>
          <a:p>
            <a:endParaRPr lang="en-DE" dirty="0"/>
          </a:p>
        </p:txBody>
      </p:sp>
      <p:sp>
        <p:nvSpPr>
          <p:cNvPr id="4" name="Slide Number Placeholder 3">
            <a:extLst>
              <a:ext uri="{FF2B5EF4-FFF2-40B4-BE49-F238E27FC236}">
                <a16:creationId xmlns:a16="http://schemas.microsoft.com/office/drawing/2014/main" id="{2E24A798-8EC8-474E-9AB5-BB97F40C465E}"/>
              </a:ext>
            </a:extLst>
          </p:cNvPr>
          <p:cNvSpPr>
            <a:spLocks noGrp="1"/>
          </p:cNvSpPr>
          <p:nvPr>
            <p:ph type="sldNum" sz="quarter" idx="12"/>
          </p:nvPr>
        </p:nvSpPr>
        <p:spPr/>
        <p:txBody>
          <a:bodyPr/>
          <a:lstStyle/>
          <a:p>
            <a:fld id="{9BC932D5-48D2-3F48-87E1-D925B9343798}" type="slidenum">
              <a:rPr lang="en-US" smtClean="0"/>
              <a:pPr/>
              <a:t>30</a:t>
            </a:fld>
            <a:endParaRPr lang="en-US" dirty="0"/>
          </a:p>
        </p:txBody>
      </p:sp>
      <p:sp>
        <p:nvSpPr>
          <p:cNvPr id="5" name="Footer Placeholder 4">
            <a:extLst>
              <a:ext uri="{FF2B5EF4-FFF2-40B4-BE49-F238E27FC236}">
                <a16:creationId xmlns:a16="http://schemas.microsoft.com/office/drawing/2014/main" id="{0B00C4E3-0A21-48C0-9AF5-7985D64A432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87A53A3E-B0B3-4FEF-8ADB-D38B369DC0D4}"/>
              </a:ext>
            </a:extLst>
          </p:cNvPr>
          <p:cNvSpPr/>
          <p:nvPr/>
        </p:nvSpPr>
        <p:spPr>
          <a:xfrm>
            <a:off x="7188199" y="2112433"/>
            <a:ext cx="3629025" cy="1367367"/>
          </a:xfrm>
          <a:prstGeom prst="wedgeRectCallout">
            <a:avLst>
              <a:gd name="adj1" fmla="val -156752"/>
              <a:gd name="adj2" fmla="val 85474"/>
            </a:avLst>
          </a:prstGeom>
          <a:solidFill>
            <a:srgbClr val="007B96"/>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Earlier versions of CAS had no modifiable sharpness knob. The output was similar to sharpness_knob = 0.</a:t>
            </a:r>
            <a:endParaRPr lang="en-US" dirty="0">
              <a:solidFill>
                <a:schemeClr val="bg1"/>
              </a:solidFill>
            </a:endParaRPr>
          </a:p>
        </p:txBody>
      </p:sp>
    </p:spTree>
    <p:extLst>
      <p:ext uri="{BB962C8B-B14F-4D97-AF65-F5344CB8AC3E}">
        <p14:creationId xmlns:p14="http://schemas.microsoft.com/office/powerpoint/2010/main" val="2539697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7150-89AD-4A2D-BD42-807D9C23652C}"/>
              </a:ext>
            </a:extLst>
          </p:cNvPr>
          <p:cNvSpPr>
            <a:spLocks noGrp="1"/>
          </p:cNvSpPr>
          <p:nvPr>
            <p:ph type="title"/>
          </p:nvPr>
        </p:nvSpPr>
        <p:spPr/>
        <p:txBody>
          <a:bodyPr/>
          <a:lstStyle/>
          <a:p>
            <a:r>
              <a:rPr lang="de-DE" dirty="0"/>
              <a:t>Weight w</a:t>
            </a:r>
            <a:endParaRPr lang="en-DE" dirty="0"/>
          </a:p>
        </p:txBody>
      </p:sp>
      <p:sp>
        <p:nvSpPr>
          <p:cNvPr id="3" name="Content Placeholder 2">
            <a:extLst>
              <a:ext uri="{FF2B5EF4-FFF2-40B4-BE49-F238E27FC236}">
                <a16:creationId xmlns:a16="http://schemas.microsoft.com/office/drawing/2014/main" id="{795FF576-632F-4F38-B8BD-F88D1416193A}"/>
              </a:ext>
            </a:extLst>
          </p:cNvPr>
          <p:cNvSpPr>
            <a:spLocks noGrp="1"/>
          </p:cNvSpPr>
          <p:nvPr>
            <p:ph sz="quarter" idx="10"/>
          </p:nvPr>
        </p:nvSpPr>
        <p:spPr/>
        <p:txBody>
          <a:bodyPr/>
          <a:lstStyle/>
          <a:p>
            <a:pPr marL="0" indent="0">
              <a:buNone/>
            </a:pPr>
            <a:r>
              <a:rPr lang="de-DE" dirty="0"/>
              <a:t>The algorithm then produces a filter weight ‚w‘ as the product of the per-pixel base sharpness amount A and the developer chosen maximum:</a:t>
            </a:r>
          </a:p>
          <a:p>
            <a:endParaRPr lang="de-DE" dirty="0"/>
          </a:p>
          <a:p>
            <a:pPr marL="0" indent="0">
              <a:buNone/>
            </a:pPr>
            <a:r>
              <a:rPr lang="de-DE" dirty="0"/>
              <a:t>W = A * developerMaximum;</a:t>
            </a:r>
          </a:p>
          <a:p>
            <a:pPr marL="0" indent="0">
              <a:buNone/>
            </a:pPr>
            <a:r>
              <a:rPr lang="de-DE" dirty="0"/>
              <a:t>W = 0.577350 * -0.125 ≈ -0.072169</a:t>
            </a:r>
            <a:endParaRPr lang="en-US" dirty="0"/>
          </a:p>
          <a:p>
            <a:endParaRPr lang="de-DE" dirty="0"/>
          </a:p>
          <a:p>
            <a:endParaRPr lang="de-DE" dirty="0"/>
          </a:p>
          <a:p>
            <a:pPr marL="0" indent="0">
              <a:buNone/>
            </a:pPr>
            <a:r>
              <a:rPr lang="de-DE" dirty="0"/>
              <a:t>The filter kernel is then:</a:t>
            </a:r>
          </a:p>
          <a:p>
            <a:endParaRPr lang="de-DE" dirty="0"/>
          </a:p>
          <a:p>
            <a:endParaRPr lang="de-DE" dirty="0"/>
          </a:p>
          <a:p>
            <a:pPr marL="0" indent="0">
              <a:buNone/>
            </a:pPr>
            <a:r>
              <a:rPr lang="de-DE" dirty="0"/>
              <a:t>output_color = (w*a + w*b + 1*c + w*d + w*e) / (w * 4 + 1);</a:t>
            </a:r>
            <a:endParaRPr lang="en-US" dirty="0"/>
          </a:p>
          <a:p>
            <a:endParaRPr lang="en-DE" dirty="0"/>
          </a:p>
        </p:txBody>
      </p:sp>
      <p:sp>
        <p:nvSpPr>
          <p:cNvPr id="4" name="Slide Number Placeholder 3">
            <a:extLst>
              <a:ext uri="{FF2B5EF4-FFF2-40B4-BE49-F238E27FC236}">
                <a16:creationId xmlns:a16="http://schemas.microsoft.com/office/drawing/2014/main" id="{6DC8F67C-9C85-4162-B53E-A252C0FD0DF9}"/>
              </a:ext>
            </a:extLst>
          </p:cNvPr>
          <p:cNvSpPr>
            <a:spLocks noGrp="1"/>
          </p:cNvSpPr>
          <p:nvPr>
            <p:ph type="sldNum" sz="quarter" idx="12"/>
          </p:nvPr>
        </p:nvSpPr>
        <p:spPr/>
        <p:txBody>
          <a:bodyPr/>
          <a:lstStyle/>
          <a:p>
            <a:fld id="{9BC932D5-48D2-3F48-87E1-D925B9343798}" type="slidenum">
              <a:rPr lang="en-US" smtClean="0"/>
              <a:pPr/>
              <a:t>31</a:t>
            </a:fld>
            <a:endParaRPr lang="en-US" dirty="0"/>
          </a:p>
        </p:txBody>
      </p:sp>
      <p:sp>
        <p:nvSpPr>
          <p:cNvPr id="5" name="Footer Placeholder 4">
            <a:extLst>
              <a:ext uri="{FF2B5EF4-FFF2-40B4-BE49-F238E27FC236}">
                <a16:creationId xmlns:a16="http://schemas.microsoft.com/office/drawing/2014/main" id="{75C7D039-FF79-4C01-A98A-B63C641C72D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7" name="Content Placeholder 5">
            <a:extLst>
              <a:ext uri="{FF2B5EF4-FFF2-40B4-BE49-F238E27FC236}">
                <a16:creationId xmlns:a16="http://schemas.microsoft.com/office/drawing/2014/main" id="{F4A87281-5D0C-4CB5-8C36-5AB8476CEAFA}"/>
              </a:ext>
            </a:extLst>
          </p:cNvPr>
          <p:cNvGraphicFramePr>
            <a:graphicFrameLocks/>
          </p:cNvGraphicFramePr>
          <p:nvPr>
            <p:extLst>
              <p:ext uri="{D42A27DB-BD31-4B8C-83A1-F6EECF244321}">
                <p14:modId xmlns:p14="http://schemas.microsoft.com/office/powerpoint/2010/main" val="3071491170"/>
              </p:ext>
            </p:extLst>
          </p:nvPr>
        </p:nvGraphicFramePr>
        <p:xfrm>
          <a:off x="6512691" y="3120652"/>
          <a:ext cx="3780000" cy="1112480"/>
        </p:xfrm>
        <a:graphic>
          <a:graphicData uri="http://schemas.openxmlformats.org/drawingml/2006/table">
            <a:tbl>
              <a:tblPr firstRow="1" bandRow="1">
                <a:tableStyleId>{5940675A-B579-460E-94D1-54222C63F5DA}</a:tableStyleId>
              </a:tblPr>
              <a:tblGrid>
                <a:gridCol w="1260000">
                  <a:extLst>
                    <a:ext uri="{9D8B030D-6E8A-4147-A177-3AD203B41FA5}">
                      <a16:colId xmlns:a16="http://schemas.microsoft.com/office/drawing/2014/main" val="2850324715"/>
                    </a:ext>
                  </a:extLst>
                </a:gridCol>
                <a:gridCol w="1260000">
                  <a:extLst>
                    <a:ext uri="{9D8B030D-6E8A-4147-A177-3AD203B41FA5}">
                      <a16:colId xmlns:a16="http://schemas.microsoft.com/office/drawing/2014/main" val="3091840918"/>
                    </a:ext>
                  </a:extLst>
                </a:gridCol>
                <a:gridCol w="1260000">
                  <a:extLst>
                    <a:ext uri="{9D8B030D-6E8A-4147-A177-3AD203B41FA5}">
                      <a16:colId xmlns:a16="http://schemas.microsoft.com/office/drawing/2014/main" val="3260775129"/>
                    </a:ext>
                  </a:extLst>
                </a:gridCol>
              </a:tblGrid>
              <a:tr h="37080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-0.072169</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ln w="3175">
                            <a:noFill/>
                          </a:ln>
                        </a:rPr>
                        <a:t>-0.072169</a:t>
                      </a:r>
                      <a:endParaRPr lang="en-US" dirty="0">
                        <a:ln w="3175">
                          <a:noFill/>
                        </a:ln>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t>1</a:t>
                      </a:r>
                      <a:endParaRPr lang="en-US" dirty="0">
                        <a:solidFill>
                          <a:schemeClr val="bg1"/>
                        </a:solidFill>
                      </a:endParaRPr>
                    </a:p>
                  </a:txBody>
                  <a:tcPr/>
                </a:tc>
                <a:tc>
                  <a:txBody>
                    <a:bodyPr/>
                    <a:lstStyle/>
                    <a:p>
                      <a:pPr algn="ctr"/>
                      <a:r>
                        <a:rPr lang="de-DE" dirty="0">
                          <a:ln w="3175">
                            <a:noFill/>
                          </a:ln>
                        </a:rPr>
                        <a:t>-0.072169</a:t>
                      </a:r>
                      <a:endParaRPr lang="en-US" dirty="0">
                        <a:ln w="3175">
                          <a:noFill/>
                        </a:ln>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183240"/>
                  </a:ext>
                </a:extLst>
              </a:tr>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ln w="3175">
                            <a:noFill/>
                          </a:ln>
                        </a:rPr>
                        <a:t>-0.072169</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graphicFrame>
        <p:nvGraphicFramePr>
          <p:cNvPr id="8" name="Content Placeholder 5">
            <a:extLst>
              <a:ext uri="{FF2B5EF4-FFF2-40B4-BE49-F238E27FC236}">
                <a16:creationId xmlns:a16="http://schemas.microsoft.com/office/drawing/2014/main" id="{35597F85-12A5-4618-B83C-5F70535ED5EF}"/>
              </a:ext>
            </a:extLst>
          </p:cNvPr>
          <p:cNvGraphicFramePr>
            <a:graphicFrameLocks/>
          </p:cNvGraphicFramePr>
          <p:nvPr>
            <p:extLst>
              <p:ext uri="{D42A27DB-BD31-4B8C-83A1-F6EECF244321}">
                <p14:modId xmlns:p14="http://schemas.microsoft.com/office/powerpoint/2010/main" val="3130129437"/>
              </p:ext>
            </p:extLst>
          </p:nvPr>
        </p:nvGraphicFramePr>
        <p:xfrm>
          <a:off x="4983600" y="3120612"/>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a</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2BF99"/>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b</a:t>
                      </a:r>
                      <a:endParaRPr lang="en-US"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c</a:t>
                      </a:r>
                      <a:endParaRPr lang="en-US" dirty="0">
                        <a:solidFill>
                          <a:schemeClr val="bg1"/>
                        </a:solidFill>
                      </a:endParaRPr>
                    </a:p>
                  </a:txBody>
                  <a:tcPr>
                    <a:solidFill>
                      <a:srgbClr val="E6661A"/>
                    </a:solidFill>
                  </a:tcPr>
                </a:tc>
                <a:tc>
                  <a:txBody>
                    <a:bodyPr/>
                    <a:lstStyle/>
                    <a:p>
                      <a:pPr marL="0" algn="ctr" defTabSz="914400" rtl="0" eaLnBrk="1" latinLnBrk="0" hangingPunct="1"/>
                      <a:r>
                        <a:rPr lang="de-DE" sz="1800" kern="1200" dirty="0"/>
                        <a:t>d</a:t>
                      </a:r>
                      <a:endParaRPr lang="en-US" sz="1800" kern="1200" dirty="0">
                        <a:solidFill>
                          <a:schemeClr val="bg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661A"/>
                    </a:solidFill>
                  </a:tcPr>
                </a:tc>
                <a:extLst>
                  <a:ext uri="{0D108BD9-81ED-4DB2-BD59-A6C34878D82A}">
                    <a16:rowId xmlns:a16="http://schemas.microsoft.com/office/drawing/2014/main" val="2322183240"/>
                  </a:ext>
                </a:extLst>
              </a:tr>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e</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6661A"/>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graphicFrame>
        <p:nvGraphicFramePr>
          <p:cNvPr id="9" name="Content Placeholder 5">
            <a:extLst>
              <a:ext uri="{FF2B5EF4-FFF2-40B4-BE49-F238E27FC236}">
                <a16:creationId xmlns:a16="http://schemas.microsoft.com/office/drawing/2014/main" id="{9041C1C5-28CA-44C9-BFB6-5B9837F443E2}"/>
              </a:ext>
            </a:extLst>
          </p:cNvPr>
          <p:cNvGraphicFramePr>
            <a:graphicFrameLocks/>
          </p:cNvGraphicFramePr>
          <p:nvPr>
            <p:extLst>
              <p:ext uri="{D42A27DB-BD31-4B8C-83A1-F6EECF244321}">
                <p14:modId xmlns:p14="http://schemas.microsoft.com/office/powerpoint/2010/main" val="3316371694"/>
              </p:ext>
            </p:extLst>
          </p:nvPr>
        </p:nvGraphicFramePr>
        <p:xfrm>
          <a:off x="3454509" y="3120612"/>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w</a:t>
                      </a:r>
                      <a:endParaRPr lang="en-US" dirty="0">
                        <a:ln w="3175">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w</a:t>
                      </a:r>
                      <a:endParaRPr lang="en-US"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t>1</a:t>
                      </a:r>
                      <a:endParaRPr lang="en-US" dirty="0">
                        <a:solidFill>
                          <a:schemeClr val="tx1"/>
                        </a:solidFill>
                      </a:endParaRPr>
                    </a:p>
                  </a:txBody>
                  <a:tcPr/>
                </a:tc>
                <a:tc>
                  <a:txBody>
                    <a:bodyPr/>
                    <a:lstStyle/>
                    <a:p>
                      <a:pPr marL="0" algn="ctr" defTabSz="914400" rtl="0" eaLnBrk="1" latinLnBrk="0" hangingPunct="1"/>
                      <a:r>
                        <a:rPr lang="de-DE" sz="1800" kern="1200" dirty="0"/>
                        <a:t>w</a:t>
                      </a:r>
                      <a:endParaRPr lang="en-US" sz="1800"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183240"/>
                  </a:ext>
                </a:extLst>
              </a:tr>
              <a:tr h="370840">
                <a:tc>
                  <a:txBody>
                    <a:bodyPr/>
                    <a:lstStyle/>
                    <a:p>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w</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spTree>
    <p:extLst>
      <p:ext uri="{BB962C8B-B14F-4D97-AF65-F5344CB8AC3E}">
        <p14:creationId xmlns:p14="http://schemas.microsoft.com/office/powerpoint/2010/main" val="524936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7150-89AD-4A2D-BD42-807D9C23652C}"/>
              </a:ext>
            </a:extLst>
          </p:cNvPr>
          <p:cNvSpPr>
            <a:spLocks noGrp="1"/>
          </p:cNvSpPr>
          <p:nvPr>
            <p:ph type="title"/>
          </p:nvPr>
        </p:nvSpPr>
        <p:spPr/>
        <p:txBody>
          <a:bodyPr/>
          <a:lstStyle/>
          <a:p>
            <a:r>
              <a:rPr lang="de-DE" dirty="0"/>
              <a:t>Final output</a:t>
            </a:r>
            <a:endParaRPr lang="en-DE" dirty="0"/>
          </a:p>
        </p:txBody>
      </p:sp>
      <p:sp>
        <p:nvSpPr>
          <p:cNvPr id="3" name="Content Placeholder 2">
            <a:extLst>
              <a:ext uri="{FF2B5EF4-FFF2-40B4-BE49-F238E27FC236}">
                <a16:creationId xmlns:a16="http://schemas.microsoft.com/office/drawing/2014/main" id="{795FF576-632F-4F38-B8BD-F88D1416193A}"/>
              </a:ext>
            </a:extLst>
          </p:cNvPr>
          <p:cNvSpPr>
            <a:spLocks noGrp="1"/>
          </p:cNvSpPr>
          <p:nvPr>
            <p:ph sz="quarter" idx="10"/>
          </p:nvPr>
        </p:nvSpPr>
        <p:spPr/>
        <p:txBody>
          <a:bodyPr/>
          <a:lstStyle/>
          <a:p>
            <a:pPr marL="0" indent="0">
              <a:buNone/>
            </a:pPr>
            <a:r>
              <a:rPr lang="de-DE" dirty="0"/>
              <a:t>The filter kernel is then:</a:t>
            </a:r>
          </a:p>
          <a:p>
            <a:endParaRPr lang="de-DE" dirty="0"/>
          </a:p>
          <a:p>
            <a:endParaRPr lang="de-DE" dirty="0"/>
          </a:p>
          <a:p>
            <a:endParaRPr lang="de-DE" dirty="0"/>
          </a:p>
          <a:p>
            <a:pPr marL="0" indent="0">
              <a:buNone/>
            </a:pPr>
            <a:r>
              <a:rPr lang="de-DE" dirty="0"/>
              <a:t>Applied to our pixel:</a:t>
            </a:r>
          </a:p>
          <a:p>
            <a:endParaRPr lang="de-DE" dirty="0"/>
          </a:p>
          <a:p>
            <a:endParaRPr lang="de-DE" dirty="0"/>
          </a:p>
          <a:p>
            <a:endParaRPr lang="de-DE" dirty="0"/>
          </a:p>
          <a:p>
            <a:pPr marL="0" indent="0">
              <a:buNone/>
            </a:pPr>
            <a:r>
              <a:rPr lang="de-DE" dirty="0"/>
              <a:t>output_color_g = (w*a + w*b + 1*c + w*d + w*e) / (w * 4 + 1);</a:t>
            </a:r>
          </a:p>
          <a:p>
            <a:endParaRPr lang="de-DE" dirty="0"/>
          </a:p>
          <a:p>
            <a:pPr marL="0" indent="0">
              <a:buNone/>
            </a:pPr>
            <a:r>
              <a:rPr lang="de-DE" dirty="0"/>
              <a:t>output_color_g 	= </a:t>
            </a:r>
            <a:r>
              <a:rPr lang="de-DE" dirty="0">
                <a:ln w="3175">
                  <a:noFill/>
                </a:ln>
              </a:rPr>
              <a:t>-0.072169 * 0.75 + -0.072169</a:t>
            </a:r>
            <a:r>
              <a:rPr lang="en-US" dirty="0">
                <a:ln w="3175">
                  <a:noFill/>
                </a:ln>
              </a:rPr>
              <a:t> * 0.75 + 1 * 0.4 </a:t>
            </a:r>
            <a:r>
              <a:rPr lang="de-DE" dirty="0">
                <a:ln w="3175">
                  <a:noFill/>
                </a:ln>
              </a:rPr>
              <a:t>... </a:t>
            </a:r>
            <a:r>
              <a:rPr lang="en-US" dirty="0">
                <a:ln w="3175">
                  <a:noFill/>
                </a:ln>
              </a:rPr>
              <a:t>≈ </a:t>
            </a:r>
            <a:r>
              <a:rPr lang="en-US" b="1" dirty="0">
                <a:ln w="3175">
                  <a:noFill/>
                </a:ln>
              </a:rPr>
              <a:t>0.32898</a:t>
            </a:r>
          </a:p>
          <a:p>
            <a:endParaRPr lang="en-US" b="1" dirty="0">
              <a:ln w="3175">
                <a:noFill/>
              </a:ln>
            </a:endParaRPr>
          </a:p>
          <a:p>
            <a:pPr marL="0" indent="0">
              <a:buNone/>
            </a:pPr>
            <a:r>
              <a:rPr lang="de-DE" dirty="0"/>
              <a:t>Green channel weight is used for all output channels.</a:t>
            </a:r>
          </a:p>
          <a:p>
            <a:endParaRPr lang="en-DE" dirty="0"/>
          </a:p>
        </p:txBody>
      </p:sp>
      <p:sp>
        <p:nvSpPr>
          <p:cNvPr id="4" name="Slide Number Placeholder 3">
            <a:extLst>
              <a:ext uri="{FF2B5EF4-FFF2-40B4-BE49-F238E27FC236}">
                <a16:creationId xmlns:a16="http://schemas.microsoft.com/office/drawing/2014/main" id="{6DC8F67C-9C85-4162-B53E-A252C0FD0DF9}"/>
              </a:ext>
            </a:extLst>
          </p:cNvPr>
          <p:cNvSpPr>
            <a:spLocks noGrp="1"/>
          </p:cNvSpPr>
          <p:nvPr>
            <p:ph type="sldNum" sz="quarter" idx="12"/>
          </p:nvPr>
        </p:nvSpPr>
        <p:spPr/>
        <p:txBody>
          <a:bodyPr/>
          <a:lstStyle/>
          <a:p>
            <a:fld id="{9BC932D5-48D2-3F48-87E1-D925B9343798}" type="slidenum">
              <a:rPr lang="en-US" smtClean="0"/>
              <a:pPr/>
              <a:t>32</a:t>
            </a:fld>
            <a:endParaRPr lang="en-US" dirty="0"/>
          </a:p>
        </p:txBody>
      </p:sp>
      <p:sp>
        <p:nvSpPr>
          <p:cNvPr id="5" name="Footer Placeholder 4">
            <a:extLst>
              <a:ext uri="{FF2B5EF4-FFF2-40B4-BE49-F238E27FC236}">
                <a16:creationId xmlns:a16="http://schemas.microsoft.com/office/drawing/2014/main" id="{75C7D039-FF79-4C01-A98A-B63C641C72D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7" name="Content Placeholder 5">
            <a:extLst>
              <a:ext uri="{FF2B5EF4-FFF2-40B4-BE49-F238E27FC236}">
                <a16:creationId xmlns:a16="http://schemas.microsoft.com/office/drawing/2014/main" id="{F4A87281-5D0C-4CB5-8C36-5AB8476CEAFA}"/>
              </a:ext>
            </a:extLst>
          </p:cNvPr>
          <p:cNvGraphicFramePr>
            <a:graphicFrameLocks/>
          </p:cNvGraphicFramePr>
          <p:nvPr>
            <p:extLst>
              <p:ext uri="{D42A27DB-BD31-4B8C-83A1-F6EECF244321}">
                <p14:modId xmlns:p14="http://schemas.microsoft.com/office/powerpoint/2010/main" val="2980273563"/>
              </p:ext>
            </p:extLst>
          </p:nvPr>
        </p:nvGraphicFramePr>
        <p:xfrm>
          <a:off x="6466124" y="2564432"/>
          <a:ext cx="3780000" cy="1112480"/>
        </p:xfrm>
        <a:graphic>
          <a:graphicData uri="http://schemas.openxmlformats.org/drawingml/2006/table">
            <a:tbl>
              <a:tblPr firstRow="1" bandRow="1">
                <a:tableStyleId>{5940675A-B579-460E-94D1-54222C63F5DA}</a:tableStyleId>
              </a:tblPr>
              <a:tblGrid>
                <a:gridCol w="1260000">
                  <a:extLst>
                    <a:ext uri="{9D8B030D-6E8A-4147-A177-3AD203B41FA5}">
                      <a16:colId xmlns:a16="http://schemas.microsoft.com/office/drawing/2014/main" val="2850324715"/>
                    </a:ext>
                  </a:extLst>
                </a:gridCol>
                <a:gridCol w="1260000">
                  <a:extLst>
                    <a:ext uri="{9D8B030D-6E8A-4147-A177-3AD203B41FA5}">
                      <a16:colId xmlns:a16="http://schemas.microsoft.com/office/drawing/2014/main" val="3091840918"/>
                    </a:ext>
                  </a:extLst>
                </a:gridCol>
                <a:gridCol w="1260000">
                  <a:extLst>
                    <a:ext uri="{9D8B030D-6E8A-4147-A177-3AD203B41FA5}">
                      <a16:colId xmlns:a16="http://schemas.microsoft.com/office/drawing/2014/main" val="3260775129"/>
                    </a:ext>
                  </a:extLst>
                </a:gridCol>
              </a:tblGrid>
              <a:tr h="37080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-0.072169</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ln w="3175">
                            <a:noFill/>
                          </a:ln>
                        </a:rPr>
                        <a:t>-0.072169</a:t>
                      </a:r>
                      <a:endParaRPr lang="en-US" dirty="0">
                        <a:ln w="3175">
                          <a:noFill/>
                        </a:ln>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t>1</a:t>
                      </a:r>
                      <a:endParaRPr lang="en-US" dirty="0">
                        <a:solidFill>
                          <a:schemeClr val="bg1"/>
                        </a:solidFill>
                      </a:endParaRPr>
                    </a:p>
                  </a:txBody>
                  <a:tcPr/>
                </a:tc>
                <a:tc>
                  <a:txBody>
                    <a:bodyPr/>
                    <a:lstStyle/>
                    <a:p>
                      <a:pPr algn="ctr"/>
                      <a:r>
                        <a:rPr lang="de-DE" dirty="0">
                          <a:ln w="3175">
                            <a:noFill/>
                          </a:ln>
                        </a:rPr>
                        <a:t>-0.072169</a:t>
                      </a:r>
                      <a:endParaRPr lang="en-US" dirty="0">
                        <a:ln w="3175">
                          <a:noFill/>
                        </a:ln>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183240"/>
                  </a:ext>
                </a:extLst>
              </a:tr>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ln w="3175">
                            <a:noFill/>
                          </a:ln>
                        </a:rPr>
                        <a:t>-0.072169</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graphicFrame>
        <p:nvGraphicFramePr>
          <p:cNvPr id="8" name="Content Placeholder 5">
            <a:extLst>
              <a:ext uri="{FF2B5EF4-FFF2-40B4-BE49-F238E27FC236}">
                <a16:creationId xmlns:a16="http://schemas.microsoft.com/office/drawing/2014/main" id="{35597F85-12A5-4618-B83C-5F70535ED5EF}"/>
              </a:ext>
            </a:extLst>
          </p:cNvPr>
          <p:cNvGraphicFramePr>
            <a:graphicFrameLocks/>
          </p:cNvGraphicFramePr>
          <p:nvPr>
            <p:extLst>
              <p:ext uri="{D42A27DB-BD31-4B8C-83A1-F6EECF244321}">
                <p14:modId xmlns:p14="http://schemas.microsoft.com/office/powerpoint/2010/main" val="1508348073"/>
              </p:ext>
            </p:extLst>
          </p:nvPr>
        </p:nvGraphicFramePr>
        <p:xfrm>
          <a:off x="2408876" y="2316480"/>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a</a:t>
                      </a:r>
                      <a:endParaRPr lang="en-US" dirty="0">
                        <a:ln w="3175">
                          <a:no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F2BF99"/>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b</a:t>
                      </a:r>
                      <a:endParaRPr lang="en-US"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c</a:t>
                      </a:r>
                      <a:endParaRPr lang="en-US" dirty="0">
                        <a:solidFill>
                          <a:schemeClr val="bg1"/>
                        </a:solidFill>
                      </a:endParaRPr>
                    </a:p>
                  </a:txBody>
                  <a:tcPr>
                    <a:solidFill>
                      <a:srgbClr val="E6661A"/>
                    </a:solidFill>
                  </a:tcPr>
                </a:tc>
                <a:tc>
                  <a:txBody>
                    <a:bodyPr/>
                    <a:lstStyle/>
                    <a:p>
                      <a:pPr marL="0" algn="ctr" defTabSz="914400" rtl="0" eaLnBrk="1" latinLnBrk="0" hangingPunct="1"/>
                      <a:r>
                        <a:rPr lang="de-DE" sz="1800" kern="1200" dirty="0"/>
                        <a:t>d</a:t>
                      </a:r>
                      <a:endParaRPr lang="en-US" sz="1800" kern="1200" dirty="0">
                        <a:solidFill>
                          <a:schemeClr val="bg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661A"/>
                    </a:solidFill>
                  </a:tcPr>
                </a:tc>
                <a:extLst>
                  <a:ext uri="{0D108BD9-81ED-4DB2-BD59-A6C34878D82A}">
                    <a16:rowId xmlns:a16="http://schemas.microsoft.com/office/drawing/2014/main" val="2322183240"/>
                  </a:ext>
                </a:extLst>
              </a:tr>
              <a:tr h="370840">
                <a:tc>
                  <a:txBody>
                    <a:bodyPr/>
                    <a:lstStyle/>
                    <a:p>
                      <a:pPr algn="ctr"/>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e</a:t>
                      </a:r>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E6661A"/>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graphicFrame>
        <p:nvGraphicFramePr>
          <p:cNvPr id="9" name="Content Placeholder 5">
            <a:extLst>
              <a:ext uri="{FF2B5EF4-FFF2-40B4-BE49-F238E27FC236}">
                <a16:creationId xmlns:a16="http://schemas.microsoft.com/office/drawing/2014/main" id="{9041C1C5-28CA-44C9-BFB6-5B9837F443E2}"/>
              </a:ext>
            </a:extLst>
          </p:cNvPr>
          <p:cNvGraphicFramePr>
            <a:graphicFrameLocks/>
          </p:cNvGraphicFramePr>
          <p:nvPr>
            <p:extLst>
              <p:ext uri="{D42A27DB-BD31-4B8C-83A1-F6EECF244321}">
                <p14:modId xmlns:p14="http://schemas.microsoft.com/office/powerpoint/2010/main" val="2091228516"/>
              </p:ext>
            </p:extLst>
          </p:nvPr>
        </p:nvGraphicFramePr>
        <p:xfrm>
          <a:off x="2913994" y="961612"/>
          <a:ext cx="1112400" cy="1112520"/>
        </p:xfrm>
        <a:graphic>
          <a:graphicData uri="http://schemas.openxmlformats.org/drawingml/2006/table">
            <a:tbl>
              <a:tblPr firstRow="1" bandRow="1">
                <a:tableStyleId>{5940675A-B579-460E-94D1-54222C63F5DA}</a:tableStyleId>
              </a:tblPr>
              <a:tblGrid>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ln w="3175">
                            <a:noFill/>
                          </a:ln>
                        </a:rPr>
                        <a:t>w</a:t>
                      </a:r>
                      <a:endParaRPr lang="en-US" dirty="0">
                        <a:ln w="3175">
                          <a:noFill/>
                        </a:ln>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w</a:t>
                      </a:r>
                      <a:endParaRPr lang="en-US" dirty="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dirty="0"/>
                        <a:t>1</a:t>
                      </a:r>
                      <a:endParaRPr lang="en-US" dirty="0">
                        <a:solidFill>
                          <a:schemeClr val="tx1"/>
                        </a:solidFill>
                      </a:endParaRPr>
                    </a:p>
                  </a:txBody>
                  <a:tcPr/>
                </a:tc>
                <a:tc>
                  <a:txBody>
                    <a:bodyPr/>
                    <a:lstStyle/>
                    <a:p>
                      <a:pPr marL="0" algn="ctr" defTabSz="914400" rtl="0" eaLnBrk="1" latinLnBrk="0" hangingPunct="1"/>
                      <a:r>
                        <a:rPr lang="de-DE" sz="1800" kern="1200" dirty="0"/>
                        <a:t>w</a:t>
                      </a:r>
                      <a:endParaRPr lang="en-US" sz="1800" kern="1200" dirty="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2183240"/>
                  </a:ext>
                </a:extLst>
              </a:tr>
              <a:tr h="370840">
                <a:tc>
                  <a:txBody>
                    <a:bodyPr/>
                    <a:lstStyle/>
                    <a:p>
                      <a:endParaRPr lang="en-US" dirty="0">
                        <a:solidFill>
                          <a:schemeClr val="tx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w</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84634906"/>
                  </a:ext>
                </a:extLst>
              </a:tr>
            </a:tbl>
          </a:graphicData>
        </a:graphic>
      </p:graphicFrame>
      <p:grpSp>
        <p:nvGrpSpPr>
          <p:cNvPr id="10" name="Group 9">
            <a:extLst>
              <a:ext uri="{FF2B5EF4-FFF2-40B4-BE49-F238E27FC236}">
                <a16:creationId xmlns:a16="http://schemas.microsoft.com/office/drawing/2014/main" id="{EB00084C-53A2-4168-9C73-097359F36232}"/>
              </a:ext>
            </a:extLst>
          </p:cNvPr>
          <p:cNvGrpSpPr/>
          <p:nvPr/>
        </p:nvGrpSpPr>
        <p:grpSpPr>
          <a:xfrm>
            <a:off x="7659088" y="447260"/>
            <a:ext cx="4051148" cy="1477328"/>
            <a:chOff x="4283033" y="1924050"/>
            <a:chExt cx="4051148" cy="1477328"/>
          </a:xfrm>
        </p:grpSpPr>
        <p:sp>
          <p:nvSpPr>
            <p:cNvPr id="11" name="TextBox 10">
              <a:extLst>
                <a:ext uri="{FF2B5EF4-FFF2-40B4-BE49-F238E27FC236}">
                  <a16:creationId xmlns:a16="http://schemas.microsoft.com/office/drawing/2014/main" id="{636772AE-20A9-4358-BC57-4DCFEF263ACA}"/>
                </a:ext>
              </a:extLst>
            </p:cNvPr>
            <p:cNvSpPr txBox="1"/>
            <p:nvPr/>
          </p:nvSpPr>
          <p:spPr>
            <a:xfrm>
              <a:off x="4657725" y="1924050"/>
              <a:ext cx="3676456" cy="1477328"/>
            </a:xfrm>
            <a:prstGeom prst="rect">
              <a:avLst/>
            </a:prstGeom>
            <a:solidFill>
              <a:srgbClr val="FFFFFF"/>
            </a:solidFill>
          </p:spPr>
          <p:txBody>
            <a:bodyPr wrap="none" rtlCol="0">
              <a:spAutoFit/>
            </a:bodyPr>
            <a:lstStyle/>
            <a:p>
              <a:r>
                <a:rPr lang="de-DE" dirty="0"/>
                <a:t>Light color: 	0.95, 0.75, 0.6,  1</a:t>
              </a:r>
            </a:p>
            <a:p>
              <a:endParaRPr lang="de-DE" dirty="0"/>
            </a:p>
            <a:p>
              <a:r>
                <a:rPr lang="de-DE" dirty="0"/>
                <a:t>Middle color: 	0.9,   0.4,   0.1,  1</a:t>
              </a:r>
            </a:p>
            <a:p>
              <a:endParaRPr lang="de-DE" dirty="0"/>
            </a:p>
            <a:p>
              <a:r>
                <a:rPr lang="de-DE" dirty="0"/>
                <a:t>Dark color: 	0.75, 0.25, 0.05, 1</a:t>
              </a:r>
              <a:endParaRPr lang="en-US" dirty="0"/>
            </a:p>
          </p:txBody>
        </p:sp>
        <p:sp>
          <p:nvSpPr>
            <p:cNvPr id="12" name="Rectangle 11">
              <a:extLst>
                <a:ext uri="{FF2B5EF4-FFF2-40B4-BE49-F238E27FC236}">
                  <a16:creationId xmlns:a16="http://schemas.microsoft.com/office/drawing/2014/main" id="{FF7176BE-38F0-4B49-AA0D-1A42D854AB12}"/>
                </a:ext>
              </a:extLst>
            </p:cNvPr>
            <p:cNvSpPr/>
            <p:nvPr/>
          </p:nvSpPr>
          <p:spPr>
            <a:xfrm>
              <a:off x="4289405" y="1924050"/>
              <a:ext cx="311236" cy="295275"/>
            </a:xfrm>
            <a:prstGeom prst="rect">
              <a:avLst/>
            </a:prstGeom>
            <a:solidFill>
              <a:srgbClr val="F2BF99"/>
            </a:solidFill>
            <a:ln>
              <a:solidFill>
                <a:srgbClr val="F2B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C8AEAC-CFB7-488C-A224-647B9AC7084F}"/>
                </a:ext>
              </a:extLst>
            </p:cNvPr>
            <p:cNvSpPr/>
            <p:nvPr/>
          </p:nvSpPr>
          <p:spPr>
            <a:xfrm>
              <a:off x="4283033" y="2507306"/>
              <a:ext cx="311236" cy="295275"/>
            </a:xfrm>
            <a:prstGeom prst="rect">
              <a:avLst/>
            </a:prstGeom>
            <a:solidFill>
              <a:srgbClr val="E6661A"/>
            </a:solidFill>
            <a:ln>
              <a:solidFill>
                <a:srgbClr val="E666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473F1B-B14D-446A-B46E-7DF6DF12D361}"/>
                </a:ext>
              </a:extLst>
            </p:cNvPr>
            <p:cNvSpPr/>
            <p:nvPr/>
          </p:nvSpPr>
          <p:spPr>
            <a:xfrm>
              <a:off x="4283033" y="3044190"/>
              <a:ext cx="311236" cy="295275"/>
            </a:xfrm>
            <a:prstGeom prst="rect">
              <a:avLst/>
            </a:prstGeom>
            <a:solidFill>
              <a:srgbClr val="BF400D"/>
            </a:solidFill>
            <a:ln>
              <a:solidFill>
                <a:srgbClr val="BF40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894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BB70-81A0-40AA-AD55-294CD4BE35FB}"/>
              </a:ext>
            </a:extLst>
          </p:cNvPr>
          <p:cNvSpPr>
            <a:spLocks noGrp="1"/>
          </p:cNvSpPr>
          <p:nvPr>
            <p:ph type="title"/>
          </p:nvPr>
        </p:nvSpPr>
        <p:spPr/>
        <p:txBody>
          <a:bodyPr/>
          <a:lstStyle/>
          <a:p>
            <a:r>
              <a:rPr lang="de-DE" dirty="0"/>
              <a:t>Sharpening + scaling</a:t>
            </a:r>
            <a:endParaRPr lang="en-DE" dirty="0"/>
          </a:p>
        </p:txBody>
      </p:sp>
      <p:sp>
        <p:nvSpPr>
          <p:cNvPr id="3" name="Content Placeholder 2">
            <a:extLst>
              <a:ext uri="{FF2B5EF4-FFF2-40B4-BE49-F238E27FC236}">
                <a16:creationId xmlns:a16="http://schemas.microsoft.com/office/drawing/2014/main" id="{84C012CF-E6A7-429E-8350-8CBD8F19EF12}"/>
              </a:ext>
            </a:extLst>
          </p:cNvPr>
          <p:cNvSpPr>
            <a:spLocks noGrp="1"/>
          </p:cNvSpPr>
          <p:nvPr>
            <p:ph sz="quarter" idx="10"/>
          </p:nvPr>
        </p:nvSpPr>
        <p:spPr/>
        <p:txBody>
          <a:bodyPr/>
          <a:lstStyle/>
          <a:p>
            <a:pPr marL="0" indent="0">
              <a:buNone/>
            </a:pPr>
            <a:r>
              <a:rPr lang="en-US" dirty="0"/>
              <a:t>Scaling algorithm adaptively interpolates between nearest 4 results of the non-scaling algorithm</a:t>
            </a:r>
          </a:p>
          <a:p>
            <a:endParaRPr lang="en-US" dirty="0"/>
          </a:p>
          <a:p>
            <a:pPr marL="0" indent="0">
              <a:buNone/>
            </a:pPr>
            <a:r>
              <a:rPr lang="en-US" dirty="0"/>
              <a:t>It starts by fetching the ‘circle’ neighborhood around the pixel centered between centers of pixels {</a:t>
            </a:r>
            <a:r>
              <a:rPr lang="en-US" dirty="0" err="1"/>
              <a:t>f,g,j,k</a:t>
            </a:r>
            <a:r>
              <a:rPr lang="en-US" dirty="0"/>
              <a:t>}</a:t>
            </a:r>
          </a:p>
          <a:p>
            <a:endParaRPr lang="en-US" dirty="0"/>
          </a:p>
          <a:p>
            <a:pPr marL="0" indent="0">
              <a:buNone/>
            </a:pPr>
            <a:r>
              <a:rPr lang="en-US" dirty="0"/>
              <a:t>The algorithm then computes the no-scaling sharpening weights {</a:t>
            </a:r>
            <a:r>
              <a:rPr lang="en-US" dirty="0" err="1"/>
              <a:t>wf</a:t>
            </a:r>
            <a:r>
              <a:rPr lang="en-US" dirty="0"/>
              <a:t>, </a:t>
            </a:r>
            <a:r>
              <a:rPr lang="en-US" dirty="0" err="1"/>
              <a:t>wg</a:t>
            </a:r>
            <a:r>
              <a:rPr lang="en-US" dirty="0"/>
              <a:t>, </a:t>
            </a:r>
            <a:r>
              <a:rPr lang="en-US" dirty="0" err="1"/>
              <a:t>wj</a:t>
            </a:r>
            <a:r>
              <a:rPr lang="en-US" dirty="0"/>
              <a:t>, </a:t>
            </a:r>
            <a:r>
              <a:rPr lang="en-US" dirty="0" err="1"/>
              <a:t>wk</a:t>
            </a:r>
            <a:r>
              <a:rPr lang="en-US" dirty="0"/>
              <a:t>} for {</a:t>
            </a:r>
            <a:r>
              <a:rPr lang="en-US" dirty="0" err="1"/>
              <a:t>f,g,j,k</a:t>
            </a:r>
            <a:r>
              <a:rPr lang="en-US" dirty="0"/>
              <a:t>}.</a:t>
            </a:r>
          </a:p>
          <a:p>
            <a:endParaRPr lang="en-DE" dirty="0"/>
          </a:p>
        </p:txBody>
      </p:sp>
      <p:sp>
        <p:nvSpPr>
          <p:cNvPr id="4" name="Slide Number Placeholder 3">
            <a:extLst>
              <a:ext uri="{FF2B5EF4-FFF2-40B4-BE49-F238E27FC236}">
                <a16:creationId xmlns:a16="http://schemas.microsoft.com/office/drawing/2014/main" id="{B5A462D3-2F0C-4A90-B298-FE0EF894E0B8}"/>
              </a:ext>
            </a:extLst>
          </p:cNvPr>
          <p:cNvSpPr>
            <a:spLocks noGrp="1"/>
          </p:cNvSpPr>
          <p:nvPr>
            <p:ph type="sldNum" sz="quarter" idx="12"/>
          </p:nvPr>
        </p:nvSpPr>
        <p:spPr/>
        <p:txBody>
          <a:bodyPr/>
          <a:lstStyle/>
          <a:p>
            <a:fld id="{9BC932D5-48D2-3F48-87E1-D925B9343798}" type="slidenum">
              <a:rPr lang="en-US" smtClean="0"/>
              <a:pPr/>
              <a:t>33</a:t>
            </a:fld>
            <a:endParaRPr lang="en-US" dirty="0"/>
          </a:p>
        </p:txBody>
      </p:sp>
      <p:sp>
        <p:nvSpPr>
          <p:cNvPr id="5" name="Footer Placeholder 4">
            <a:extLst>
              <a:ext uri="{FF2B5EF4-FFF2-40B4-BE49-F238E27FC236}">
                <a16:creationId xmlns:a16="http://schemas.microsoft.com/office/drawing/2014/main" id="{6D612C5B-895E-4C4B-B860-63CEEBA1439E}"/>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Content Placeholder 5">
            <a:extLst>
              <a:ext uri="{FF2B5EF4-FFF2-40B4-BE49-F238E27FC236}">
                <a16:creationId xmlns:a16="http://schemas.microsoft.com/office/drawing/2014/main" id="{7F711453-4A0F-4A4B-AC47-84F2D3E1B158}"/>
              </a:ext>
            </a:extLst>
          </p:cNvPr>
          <p:cNvGraphicFramePr>
            <a:graphicFrameLocks/>
          </p:cNvGraphicFramePr>
          <p:nvPr>
            <p:extLst>
              <p:ext uri="{D42A27DB-BD31-4B8C-83A1-F6EECF244321}">
                <p14:modId xmlns:p14="http://schemas.microsoft.com/office/powerpoint/2010/main" val="4097718026"/>
              </p:ext>
            </p:extLst>
          </p:nvPr>
        </p:nvGraphicFramePr>
        <p:xfrm>
          <a:off x="4886033" y="3638550"/>
          <a:ext cx="1485780" cy="1483360"/>
        </p:xfrm>
        <a:graphic>
          <a:graphicData uri="http://schemas.openxmlformats.org/drawingml/2006/table">
            <a:tbl>
              <a:tblPr firstRow="1" bandRow="1">
                <a:tableStyleId>{5940675A-B579-460E-94D1-54222C63F5DA}</a:tableStyleId>
              </a:tblPr>
              <a:tblGrid>
                <a:gridCol w="373380">
                  <a:extLst>
                    <a:ext uri="{9D8B030D-6E8A-4147-A177-3AD203B41FA5}">
                      <a16:colId xmlns:a16="http://schemas.microsoft.com/office/drawing/2014/main" val="939326997"/>
                    </a:ext>
                  </a:extLst>
                </a:gridCol>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t>b</a:t>
                      </a:r>
                      <a:endParaRPr lang="en-US" dirty="0">
                        <a:solidFill>
                          <a:schemeClr val="bg1"/>
                        </a:solidFill>
                      </a:endParaRPr>
                    </a:p>
                  </a:txBody>
                  <a:tcPr>
                    <a:lnL w="127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c</a:t>
                      </a:r>
                      <a:endParaRPr lang="en-US" dirty="0">
                        <a:solidFill>
                          <a:schemeClr val="bg1"/>
                        </a:solidFill>
                      </a:endParaRPr>
                    </a:p>
                  </a:txBody>
                  <a:tcPr>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rgbClr val="F2BF99"/>
                    </a:solidFill>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e</a:t>
                      </a:r>
                      <a:endParaRPr lang="en-US" dirty="0">
                        <a:solidFill>
                          <a:schemeClr val="bg1"/>
                        </a:solidFill>
                      </a:endParaRPr>
                    </a:p>
                  </a:txBody>
                  <a:tcPr>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2BF99"/>
                    </a:solidFill>
                  </a:tcPr>
                </a:tc>
                <a:tc>
                  <a:txBody>
                    <a:bodyPr/>
                    <a:lstStyle/>
                    <a:p>
                      <a:pPr algn="ctr"/>
                      <a:r>
                        <a:rPr lang="de-DE" dirty="0"/>
                        <a:t>f</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g</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h</a:t>
                      </a:r>
                      <a:endParaRPr lang="en-US" dirty="0">
                        <a:solidFill>
                          <a:schemeClr val="bg1"/>
                        </a:solidFill>
                      </a:endParaRPr>
                    </a:p>
                  </a:txBody>
                  <a:tcPr>
                    <a:lnL w="762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6661A"/>
                    </a:solidFill>
                  </a:tcPr>
                </a:tc>
                <a:extLst>
                  <a:ext uri="{0D108BD9-81ED-4DB2-BD59-A6C34878D82A}">
                    <a16:rowId xmlns:a16="http://schemas.microsoft.com/office/drawing/2014/main" val="2322183240"/>
                  </a:ext>
                </a:extLst>
              </a:tr>
              <a:tr h="370840">
                <a:tc>
                  <a:txBody>
                    <a:bodyPr/>
                    <a:lstStyle/>
                    <a:p>
                      <a:pPr algn="ctr"/>
                      <a:r>
                        <a:rPr lang="de-DE" dirty="0"/>
                        <a:t>i</a:t>
                      </a:r>
                      <a:endParaRPr lang="en-US" dirty="0">
                        <a:solidFill>
                          <a:schemeClr val="bg1"/>
                        </a:solidFill>
                      </a:endParaRPr>
                    </a:p>
                  </a:txBody>
                  <a:tcPr>
                    <a:lnR w="762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j</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k</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l</a:t>
                      </a:r>
                      <a:endParaRPr lang="en-US" dirty="0">
                        <a:solidFill>
                          <a:schemeClr val="bg1"/>
                        </a:solidFill>
                      </a:endParaRPr>
                    </a:p>
                  </a:txBody>
                  <a:tcPr>
                    <a:lnL w="762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E6661A"/>
                    </a:solidFill>
                  </a:tcPr>
                </a:tc>
                <a:extLst>
                  <a:ext uri="{0D108BD9-81ED-4DB2-BD59-A6C34878D82A}">
                    <a16:rowId xmlns:a16="http://schemas.microsoft.com/office/drawing/2014/main" val="3884634906"/>
                  </a:ext>
                </a:extLst>
              </a:tr>
              <a:tr h="370840">
                <a:tc>
                  <a:txBody>
                    <a:bodyPr/>
                    <a:lstStyle/>
                    <a:p>
                      <a:pPr algn="ct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n</a:t>
                      </a:r>
                      <a:endParaRPr lang="en-US" dirty="0">
                        <a:solidFill>
                          <a:schemeClr val="bg1"/>
                        </a:solidFill>
                      </a:endParaRPr>
                    </a:p>
                  </a:txBody>
                  <a:tcPr>
                    <a:lnL w="127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solidFill>
                      <a:srgbClr val="E6661A"/>
                    </a:solidFill>
                  </a:tcPr>
                </a:tc>
                <a:tc>
                  <a:txBody>
                    <a:bodyPr/>
                    <a:lstStyle/>
                    <a:p>
                      <a:pPr algn="ctr"/>
                      <a:r>
                        <a:rPr lang="de-DE" dirty="0"/>
                        <a:t>o</a:t>
                      </a:r>
                      <a:endParaRPr lang="en-US" dirty="0">
                        <a:solidFill>
                          <a:schemeClr val="bg1"/>
                        </a:solidFill>
                      </a:endParaRPr>
                    </a:p>
                  </a:txBody>
                  <a:tcPr>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rgbClr val="E6661A"/>
                    </a:solidFill>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340324"/>
                  </a:ext>
                </a:extLst>
              </a:tr>
            </a:tbl>
          </a:graphicData>
        </a:graphic>
      </p:graphicFrame>
    </p:spTree>
    <p:extLst>
      <p:ext uri="{BB962C8B-B14F-4D97-AF65-F5344CB8AC3E}">
        <p14:creationId xmlns:p14="http://schemas.microsoft.com/office/powerpoint/2010/main" val="1084358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3E61-B0C3-4669-A109-14BE7FA95757}"/>
              </a:ext>
            </a:extLst>
          </p:cNvPr>
          <p:cNvSpPr>
            <a:spLocks noGrp="1"/>
          </p:cNvSpPr>
          <p:nvPr>
            <p:ph type="title"/>
          </p:nvPr>
        </p:nvSpPr>
        <p:spPr/>
        <p:txBody>
          <a:bodyPr/>
          <a:lstStyle/>
          <a:p>
            <a:r>
              <a:rPr lang="de-DE" dirty="0"/>
              <a:t>Sharpening + scaling</a:t>
            </a:r>
            <a:endParaRPr lang="en-DE" dirty="0"/>
          </a:p>
        </p:txBody>
      </p:sp>
      <p:sp>
        <p:nvSpPr>
          <p:cNvPr id="3" name="Content Placeholder 2">
            <a:extLst>
              <a:ext uri="{FF2B5EF4-FFF2-40B4-BE49-F238E27FC236}">
                <a16:creationId xmlns:a16="http://schemas.microsoft.com/office/drawing/2014/main" id="{0011367B-B770-4F08-BDE0-46F1DD10957D}"/>
              </a:ext>
            </a:extLst>
          </p:cNvPr>
          <p:cNvSpPr>
            <a:spLocks noGrp="1"/>
          </p:cNvSpPr>
          <p:nvPr>
            <p:ph sz="quarter" idx="10"/>
          </p:nvPr>
        </p:nvSpPr>
        <p:spPr/>
        <p:txBody>
          <a:bodyPr/>
          <a:lstStyle/>
          <a:p>
            <a:pPr marL="0" indent="0">
              <a:buNone/>
            </a:pPr>
            <a:r>
              <a:rPr lang="de-DE" dirty="0"/>
              <a:t>The interpolation is bilinear and starts with the following bilinear weights:</a:t>
            </a:r>
          </a:p>
          <a:p>
            <a:endParaRPr lang="de-DE" dirty="0"/>
          </a:p>
          <a:p>
            <a:pPr marL="0" indent="0">
              <a:buNone/>
            </a:pPr>
            <a:r>
              <a:rPr lang="en-US" dirty="0">
                <a:latin typeface="Courier New" panose="02070309020205020404" pitchFamily="49" charset="0"/>
                <a:cs typeface="Courier New" panose="02070309020205020404" pitchFamily="49" charset="0"/>
              </a:rPr>
              <a:t>// s t</a:t>
            </a:r>
          </a:p>
          <a:p>
            <a:pPr marL="0" indent="0">
              <a:buNone/>
            </a:pPr>
            <a:r>
              <a:rPr lang="en-US" dirty="0">
                <a:latin typeface="Courier New" panose="02070309020205020404" pitchFamily="49" charset="0"/>
                <a:cs typeface="Courier New" panose="02070309020205020404" pitchFamily="49" charset="0"/>
              </a:rPr>
              <a:t>// u v</a:t>
            </a:r>
          </a:p>
          <a:p>
            <a:pPr marL="0" indent="0">
              <a:buNone/>
            </a:pPr>
            <a:r>
              <a:rPr lang="en-US" dirty="0">
                <a:latin typeface="Courier New" panose="02070309020205020404" pitchFamily="49" charset="0"/>
                <a:cs typeface="Courier New" panose="02070309020205020404" pitchFamily="49" charset="0"/>
              </a:rPr>
              <a:t>float s = (1.0f – </a:t>
            </a:r>
            <a:r>
              <a:rPr lang="en-US" dirty="0" err="1">
                <a:latin typeface="Courier New" panose="02070309020205020404" pitchFamily="49" charset="0"/>
                <a:cs typeface="Courier New" panose="02070309020205020404" pitchFamily="49" charset="0"/>
              </a:rPr>
              <a:t>pp.x</a:t>
            </a:r>
            <a:r>
              <a:rPr lang="en-US" dirty="0">
                <a:latin typeface="Courier New" panose="02070309020205020404" pitchFamily="49" charset="0"/>
                <a:cs typeface="Courier New" panose="02070309020205020404" pitchFamily="49" charset="0"/>
              </a:rPr>
              <a:t>) * (1.0f – </a:t>
            </a:r>
            <a:r>
              <a:rPr lang="en-US" dirty="0" err="1">
                <a:latin typeface="Courier New" panose="02070309020205020404" pitchFamily="49" charset="0"/>
                <a:cs typeface="Courier New" panose="02070309020205020404" pitchFamily="49" charset="0"/>
              </a:rPr>
              <a:t>pp.y</a:t>
            </a: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float t = </a:t>
            </a:r>
            <a:r>
              <a:rPr lang="en-US" dirty="0" err="1">
                <a:latin typeface="Courier New" panose="02070309020205020404" pitchFamily="49" charset="0"/>
                <a:cs typeface="Courier New" panose="02070309020205020404" pitchFamily="49" charset="0"/>
              </a:rPr>
              <a:t>pp.x</a:t>
            </a:r>
            <a:r>
              <a:rPr lang="en-US" dirty="0">
                <a:latin typeface="Courier New" panose="02070309020205020404" pitchFamily="49" charset="0"/>
                <a:cs typeface="Courier New" panose="02070309020205020404" pitchFamily="49" charset="0"/>
              </a:rPr>
              <a:t> * (1.0f – </a:t>
            </a:r>
            <a:r>
              <a:rPr lang="en-US" dirty="0" err="1">
                <a:latin typeface="Courier New" panose="02070309020205020404" pitchFamily="49" charset="0"/>
                <a:cs typeface="Courier New" panose="02070309020205020404" pitchFamily="49" charset="0"/>
              </a:rPr>
              <a:t>pp.y</a:t>
            </a: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float u = (1.0f – </a:t>
            </a:r>
            <a:r>
              <a:rPr lang="en-US" dirty="0" err="1">
                <a:latin typeface="Courier New" panose="02070309020205020404" pitchFamily="49" charset="0"/>
                <a:cs typeface="Courier New" panose="02070309020205020404" pitchFamily="49" charset="0"/>
              </a:rPr>
              <a:t>pp.x</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pp.y</a:t>
            </a: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float v = </a:t>
            </a:r>
            <a:r>
              <a:rPr lang="en-US" dirty="0" err="1">
                <a:latin typeface="Courier New" panose="02070309020205020404" pitchFamily="49" charset="0"/>
                <a:cs typeface="Courier New" panose="02070309020205020404" pitchFamily="49" charset="0"/>
              </a:rPr>
              <a:t>pp.x</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pp.y</a:t>
            </a:r>
            <a:r>
              <a:rPr lang="en-US" dirty="0">
                <a:latin typeface="Courier New" panose="02070309020205020404" pitchFamily="49" charset="0"/>
                <a:cs typeface="Courier New" panose="02070309020205020404" pitchFamily="49" charset="0"/>
              </a:rPr>
              <a:t>;</a:t>
            </a:r>
          </a:p>
          <a:p>
            <a:endParaRPr lang="en-DE" dirty="0"/>
          </a:p>
        </p:txBody>
      </p:sp>
      <p:sp>
        <p:nvSpPr>
          <p:cNvPr id="4" name="Slide Number Placeholder 3">
            <a:extLst>
              <a:ext uri="{FF2B5EF4-FFF2-40B4-BE49-F238E27FC236}">
                <a16:creationId xmlns:a16="http://schemas.microsoft.com/office/drawing/2014/main" id="{85D2BA87-F23A-44B9-820A-3EC35FD1EB56}"/>
              </a:ext>
            </a:extLst>
          </p:cNvPr>
          <p:cNvSpPr>
            <a:spLocks noGrp="1"/>
          </p:cNvSpPr>
          <p:nvPr>
            <p:ph type="sldNum" sz="quarter" idx="12"/>
          </p:nvPr>
        </p:nvSpPr>
        <p:spPr/>
        <p:txBody>
          <a:bodyPr/>
          <a:lstStyle/>
          <a:p>
            <a:fld id="{9BC932D5-48D2-3F48-87E1-D925B9343798}" type="slidenum">
              <a:rPr lang="en-US" smtClean="0"/>
              <a:pPr/>
              <a:t>34</a:t>
            </a:fld>
            <a:endParaRPr lang="en-US" dirty="0"/>
          </a:p>
        </p:txBody>
      </p:sp>
      <p:sp>
        <p:nvSpPr>
          <p:cNvPr id="5" name="Footer Placeholder 4">
            <a:extLst>
              <a:ext uri="{FF2B5EF4-FFF2-40B4-BE49-F238E27FC236}">
                <a16:creationId xmlns:a16="http://schemas.microsoft.com/office/drawing/2014/main" id="{3984373A-9771-4841-B831-4616B51F14DE}"/>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TextBox 5">
            <a:extLst>
              <a:ext uri="{FF2B5EF4-FFF2-40B4-BE49-F238E27FC236}">
                <a16:creationId xmlns:a16="http://schemas.microsoft.com/office/drawing/2014/main" id="{F21253BC-7C43-4B4E-A98E-6F6818BE17EF}"/>
              </a:ext>
            </a:extLst>
          </p:cNvPr>
          <p:cNvSpPr txBox="1"/>
          <p:nvPr/>
        </p:nvSpPr>
        <p:spPr>
          <a:xfrm>
            <a:off x="2593155" y="1849477"/>
            <a:ext cx="3102131" cy="369332"/>
          </a:xfrm>
          <a:prstGeom prst="rect">
            <a:avLst/>
          </a:prstGeom>
          <a:noFill/>
        </p:spPr>
        <p:txBody>
          <a:bodyPr wrap="none" rtlCol="0">
            <a:spAutoFit/>
          </a:bodyPr>
          <a:lstStyle/>
          <a:p>
            <a:r>
              <a:rPr lang="de-DE" dirty="0">
                <a:solidFill>
                  <a:srgbClr val="FF0000"/>
                </a:solidFill>
              </a:rPr>
              <a:t>pp := fractional pixel position</a:t>
            </a:r>
            <a:endParaRPr lang="en-US" dirty="0">
              <a:solidFill>
                <a:srgbClr val="FF0000"/>
              </a:solidFill>
            </a:endParaRPr>
          </a:p>
        </p:txBody>
      </p:sp>
    </p:spTree>
    <p:extLst>
      <p:ext uri="{BB962C8B-B14F-4D97-AF65-F5344CB8AC3E}">
        <p14:creationId xmlns:p14="http://schemas.microsoft.com/office/powerpoint/2010/main" val="2086467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8017C-58D1-4AD8-B4EF-7BBD26DA6FE7}"/>
              </a:ext>
            </a:extLst>
          </p:cNvPr>
          <p:cNvSpPr>
            <a:spLocks noGrp="1"/>
          </p:cNvSpPr>
          <p:nvPr>
            <p:ph type="title"/>
          </p:nvPr>
        </p:nvSpPr>
        <p:spPr/>
        <p:txBody>
          <a:bodyPr/>
          <a:lstStyle/>
          <a:p>
            <a:r>
              <a:rPr lang="de-DE" dirty="0"/>
              <a:t>Sharpening + scaling</a:t>
            </a:r>
            <a:endParaRPr lang="en-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5E487C-A4A6-4A2D-90D1-77AE33A7F3F0}"/>
                  </a:ext>
                </a:extLst>
              </p:cNvPr>
              <p:cNvSpPr>
                <a:spLocks noGrp="1"/>
              </p:cNvSpPr>
              <p:nvPr>
                <p:ph sz="quarter" idx="10"/>
              </p:nvPr>
            </p:nvSpPr>
            <p:spPr/>
            <p:txBody>
              <a:bodyPr/>
              <a:lstStyle/>
              <a:p>
                <a:pPr marL="0" indent="0">
                  <a:buNone/>
                </a:pPr>
                <a:r>
                  <a:rPr lang="de-DE" dirty="0"/>
                  <a:t>To hide bilinear interpolation and restore diagonals, the contribution gets additional</a:t>
                </a:r>
                <a:br>
                  <a:rPr lang="de-DE" dirty="0"/>
                </a:br>
                <a:r>
                  <a:rPr lang="de-DE" dirty="0"/>
                  <a:t>contrast weighting</a:t>
                </a:r>
              </a:p>
              <a:p>
                <a:endParaRPr lang="de-DE" dirty="0"/>
              </a:p>
              <a:p>
                <a:pPr marL="0" indent="0">
                  <a:buNone/>
                </a:pPr>
                <a14:m>
                  <m:oMathPara xmlns:m="http://schemas.openxmlformats.org/officeDocument/2006/math">
                    <m:oMathParaPr>
                      <m:jc m:val="centerGroup"/>
                    </m:oMathParaPr>
                    <m:oMath xmlns:m="http://schemas.openxmlformats.org/officeDocument/2006/math">
                      <m:r>
                        <m:rPr>
                          <m:sty m:val="p"/>
                        </m:rPr>
                        <a:rPr lang="de-DE">
                          <a:latin typeface="Cambria Math" panose="02040503050406030204" pitchFamily="18" charset="0"/>
                        </a:rPr>
                        <m:t>contrastWeight</m:t>
                      </m:r>
                      <m:r>
                        <a:rPr lang="de-DE">
                          <a:latin typeface="Cambria Math" panose="02040503050406030204" pitchFamily="18" charset="0"/>
                        </a:rPr>
                        <m:t>= </m:t>
                      </m:r>
                      <m:f>
                        <m:fPr>
                          <m:ctrlPr>
                            <a:rPr lang="de-DE" i="1">
                              <a:latin typeface="Cambria Math" panose="02040503050406030204" pitchFamily="18" charset="0"/>
                            </a:rPr>
                          </m:ctrlPr>
                        </m:fPr>
                        <m:num>
                          <m:r>
                            <a:rPr lang="de-DE" i="1">
                              <a:latin typeface="Cambria Math" panose="02040503050406030204" pitchFamily="18" charset="0"/>
                            </a:rPr>
                            <m:t>1</m:t>
                          </m:r>
                        </m:num>
                        <m:den>
                          <m:f>
                            <m:fPr>
                              <m:ctrlPr>
                                <a:rPr lang="de-DE" i="1">
                                  <a:latin typeface="Cambria Math" panose="02040503050406030204" pitchFamily="18" charset="0"/>
                                </a:rPr>
                              </m:ctrlPr>
                            </m:fPr>
                            <m:num>
                              <m:r>
                                <a:rPr lang="de-DE" i="1">
                                  <a:latin typeface="Cambria Math" panose="02040503050406030204" pitchFamily="18" charset="0"/>
                                </a:rPr>
                                <m:t>1.0</m:t>
                              </m:r>
                            </m:num>
                            <m:den>
                              <m:r>
                                <a:rPr lang="de-DE" i="1">
                                  <a:latin typeface="Cambria Math" panose="02040503050406030204" pitchFamily="18" charset="0"/>
                                </a:rPr>
                                <m:t>32.0</m:t>
                              </m:r>
                            </m:den>
                          </m:f>
                          <m:r>
                            <a:rPr lang="de-DE" i="1">
                              <a:latin typeface="Cambria Math" panose="02040503050406030204" pitchFamily="18" charset="0"/>
                            </a:rPr>
                            <m:t>+(</m:t>
                          </m:r>
                          <m:r>
                            <a:rPr lang="de-DE" i="1">
                              <a:latin typeface="Cambria Math" panose="02040503050406030204" pitchFamily="18" charset="0"/>
                            </a:rPr>
                            <m:t>𝑀𝐴𝑋</m:t>
                          </m:r>
                          <m:r>
                            <a:rPr lang="de-DE" i="1">
                              <a:latin typeface="Cambria Math" panose="02040503050406030204" pitchFamily="18" charset="0"/>
                            </a:rPr>
                            <m:t>_</m:t>
                          </m:r>
                          <m:r>
                            <a:rPr lang="de-DE" i="1">
                              <a:latin typeface="Cambria Math" panose="02040503050406030204" pitchFamily="18" charset="0"/>
                            </a:rPr>
                            <m:t>𝐺</m:t>
                          </m:r>
                          <m:r>
                            <a:rPr lang="de-DE" i="1">
                              <a:latin typeface="Cambria Math" panose="02040503050406030204" pitchFamily="18" charset="0"/>
                            </a:rPr>
                            <m:t> −</m:t>
                          </m:r>
                          <m:r>
                            <a:rPr lang="de-DE" i="1">
                              <a:latin typeface="Cambria Math" panose="02040503050406030204" pitchFamily="18" charset="0"/>
                            </a:rPr>
                            <m:t>𝑀𝐼𝑁</m:t>
                          </m:r>
                          <m:r>
                            <a:rPr lang="de-DE" i="1">
                              <a:latin typeface="Cambria Math" panose="02040503050406030204" pitchFamily="18" charset="0"/>
                            </a:rPr>
                            <m:t>_</m:t>
                          </m:r>
                          <m:r>
                            <a:rPr lang="de-DE" i="1">
                              <a:latin typeface="Cambria Math" panose="02040503050406030204" pitchFamily="18" charset="0"/>
                            </a:rPr>
                            <m:t>𝐺</m:t>
                          </m:r>
                          <m:r>
                            <a:rPr lang="de-DE" i="1">
                              <a:latin typeface="Cambria Math" panose="02040503050406030204" pitchFamily="18" charset="0"/>
                            </a:rPr>
                            <m:t>)</m:t>
                          </m:r>
                        </m:den>
                      </m:f>
                    </m:oMath>
                  </m:oMathPara>
                </a14:m>
                <a:endParaRPr lang="de-DE" dirty="0"/>
              </a:p>
              <a:p>
                <a:endParaRPr lang="de-DE" dirty="0"/>
              </a:p>
              <a:p>
                <a:pPr marL="0" indent="0">
                  <a:buNone/>
                </a:pPr>
                <a:r>
                  <a:rPr lang="de-DE" dirty="0"/>
                  <a:t>s	= 	s * contrastWeight_f</a:t>
                </a:r>
              </a:p>
              <a:p>
                <a:pPr marL="0" indent="0">
                  <a:buNone/>
                </a:pPr>
                <a:r>
                  <a:rPr lang="de-DE" dirty="0"/>
                  <a:t>t	= 	t * contrastWeight _g</a:t>
                </a:r>
              </a:p>
              <a:p>
                <a:pPr marL="0" indent="0">
                  <a:buNone/>
                </a:pPr>
                <a:r>
                  <a:rPr lang="de-DE" dirty="0"/>
                  <a:t>u 	= 	u * contrastWeight _j</a:t>
                </a:r>
              </a:p>
              <a:p>
                <a:pPr marL="0" indent="0">
                  <a:buNone/>
                </a:pPr>
                <a:r>
                  <a:rPr lang="de-DE" dirty="0"/>
                  <a:t>v 	= 	v * contrastWeight _k </a:t>
                </a:r>
              </a:p>
              <a:p>
                <a:endParaRPr lang="de-DE" dirty="0"/>
              </a:p>
              <a:p>
                <a:pPr marL="0" indent="0">
                  <a:buNone/>
                </a:pPr>
                <a:r>
                  <a:rPr lang="de-DE" dirty="0"/>
                  <a:t>The green channel is used as a proxy for „luma“.</a:t>
                </a:r>
              </a:p>
              <a:p>
                <a:endParaRPr lang="en-DE" dirty="0"/>
              </a:p>
            </p:txBody>
          </p:sp>
        </mc:Choice>
        <mc:Fallback xmlns="">
          <p:sp>
            <p:nvSpPr>
              <p:cNvPr id="3" name="Content Placeholder 2">
                <a:extLst>
                  <a:ext uri="{FF2B5EF4-FFF2-40B4-BE49-F238E27FC236}">
                    <a16:creationId xmlns:a16="http://schemas.microsoft.com/office/drawing/2014/main" id="{DD5E487C-A4A6-4A2D-90D1-77AE33A7F3F0}"/>
                  </a:ext>
                </a:extLst>
              </p:cNvPr>
              <p:cNvSpPr>
                <a:spLocks noGrp="1" noRot="1" noChangeAspect="1" noMove="1" noResize="1" noEditPoints="1" noAdjustHandles="1" noChangeArrowheads="1" noChangeShapeType="1" noTextEdit="1"/>
              </p:cNvSpPr>
              <p:nvPr>
                <p:ph sz="quarter" idx="10"/>
              </p:nvPr>
            </p:nvSpPr>
            <p:spPr>
              <a:blipFill>
                <a:blip r:embed="rId2"/>
                <a:stretch>
                  <a:fillRect l="-471" t="-1007"/>
                </a:stretch>
              </a:blipFill>
            </p:spPr>
            <p:txBody>
              <a:bodyPr/>
              <a:lstStyle/>
              <a:p>
                <a:r>
                  <a:rPr lang="en-DE">
                    <a:noFill/>
                  </a:rPr>
                  <a:t> </a:t>
                </a:r>
              </a:p>
            </p:txBody>
          </p:sp>
        </mc:Fallback>
      </mc:AlternateContent>
      <p:sp>
        <p:nvSpPr>
          <p:cNvPr id="4" name="Slide Number Placeholder 3">
            <a:extLst>
              <a:ext uri="{FF2B5EF4-FFF2-40B4-BE49-F238E27FC236}">
                <a16:creationId xmlns:a16="http://schemas.microsoft.com/office/drawing/2014/main" id="{7334DA7E-7245-4ECF-9F1C-E36F17063ADB}"/>
              </a:ext>
            </a:extLst>
          </p:cNvPr>
          <p:cNvSpPr>
            <a:spLocks noGrp="1"/>
          </p:cNvSpPr>
          <p:nvPr>
            <p:ph type="sldNum" sz="quarter" idx="12"/>
          </p:nvPr>
        </p:nvSpPr>
        <p:spPr/>
        <p:txBody>
          <a:bodyPr/>
          <a:lstStyle/>
          <a:p>
            <a:fld id="{9BC932D5-48D2-3F48-87E1-D925B9343798}" type="slidenum">
              <a:rPr lang="en-US" smtClean="0"/>
              <a:pPr/>
              <a:t>35</a:t>
            </a:fld>
            <a:endParaRPr lang="en-US" dirty="0"/>
          </a:p>
        </p:txBody>
      </p:sp>
      <p:sp>
        <p:nvSpPr>
          <p:cNvPr id="5" name="Footer Placeholder 4">
            <a:extLst>
              <a:ext uri="{FF2B5EF4-FFF2-40B4-BE49-F238E27FC236}">
                <a16:creationId xmlns:a16="http://schemas.microsoft.com/office/drawing/2014/main" id="{7C5CFADA-159A-4A29-8A06-97A03BFEA6F3}"/>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Content Placeholder 5">
            <a:extLst>
              <a:ext uri="{FF2B5EF4-FFF2-40B4-BE49-F238E27FC236}">
                <a16:creationId xmlns:a16="http://schemas.microsoft.com/office/drawing/2014/main" id="{118B4137-2C8A-49C9-9735-A4D3998580B0}"/>
              </a:ext>
            </a:extLst>
          </p:cNvPr>
          <p:cNvGraphicFramePr>
            <a:graphicFrameLocks/>
          </p:cNvGraphicFramePr>
          <p:nvPr>
            <p:extLst>
              <p:ext uri="{D42A27DB-BD31-4B8C-83A1-F6EECF244321}">
                <p14:modId xmlns:p14="http://schemas.microsoft.com/office/powerpoint/2010/main" val="2763009142"/>
              </p:ext>
            </p:extLst>
          </p:nvPr>
        </p:nvGraphicFramePr>
        <p:xfrm>
          <a:off x="8166867" y="3185583"/>
          <a:ext cx="1485780" cy="1483360"/>
        </p:xfrm>
        <a:graphic>
          <a:graphicData uri="http://schemas.openxmlformats.org/drawingml/2006/table">
            <a:tbl>
              <a:tblPr firstRow="1" bandRow="1">
                <a:tableStyleId>{5940675A-B579-460E-94D1-54222C63F5DA}</a:tableStyleId>
              </a:tblPr>
              <a:tblGrid>
                <a:gridCol w="373380">
                  <a:extLst>
                    <a:ext uri="{9D8B030D-6E8A-4147-A177-3AD203B41FA5}">
                      <a16:colId xmlns:a16="http://schemas.microsoft.com/office/drawing/2014/main" val="939326997"/>
                    </a:ext>
                  </a:extLst>
                </a:gridCol>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t>b</a:t>
                      </a:r>
                      <a:endParaRPr lang="en-US" dirty="0">
                        <a:solidFill>
                          <a:schemeClr val="bg1"/>
                        </a:solidFill>
                      </a:endParaRPr>
                    </a:p>
                  </a:txBody>
                  <a:tcPr>
                    <a:lnL w="127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c</a:t>
                      </a:r>
                      <a:endParaRPr lang="en-US" dirty="0">
                        <a:solidFill>
                          <a:schemeClr val="bg1"/>
                        </a:solidFill>
                      </a:endParaRPr>
                    </a:p>
                  </a:txBody>
                  <a:tcPr>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rgbClr val="F2BF99"/>
                    </a:solidFill>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e</a:t>
                      </a:r>
                      <a:endParaRPr lang="en-US" dirty="0">
                        <a:solidFill>
                          <a:schemeClr val="bg1"/>
                        </a:solidFill>
                      </a:endParaRPr>
                    </a:p>
                  </a:txBody>
                  <a:tcPr>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2BF99"/>
                    </a:solidFill>
                  </a:tcPr>
                </a:tc>
                <a:tc>
                  <a:txBody>
                    <a:bodyPr/>
                    <a:lstStyle/>
                    <a:p>
                      <a:pPr algn="ctr"/>
                      <a:r>
                        <a:rPr lang="de-DE" dirty="0"/>
                        <a:t>f</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g</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h</a:t>
                      </a:r>
                      <a:endParaRPr lang="en-US" dirty="0">
                        <a:solidFill>
                          <a:schemeClr val="bg1"/>
                        </a:solidFill>
                      </a:endParaRPr>
                    </a:p>
                  </a:txBody>
                  <a:tcPr>
                    <a:lnL w="762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6661A"/>
                    </a:solidFill>
                  </a:tcPr>
                </a:tc>
                <a:extLst>
                  <a:ext uri="{0D108BD9-81ED-4DB2-BD59-A6C34878D82A}">
                    <a16:rowId xmlns:a16="http://schemas.microsoft.com/office/drawing/2014/main" val="2322183240"/>
                  </a:ext>
                </a:extLst>
              </a:tr>
              <a:tr h="370840">
                <a:tc>
                  <a:txBody>
                    <a:bodyPr/>
                    <a:lstStyle/>
                    <a:p>
                      <a:pPr algn="ctr"/>
                      <a:r>
                        <a:rPr lang="de-DE" dirty="0"/>
                        <a:t>i</a:t>
                      </a:r>
                      <a:endParaRPr lang="en-US" dirty="0">
                        <a:solidFill>
                          <a:schemeClr val="bg1"/>
                        </a:solidFill>
                      </a:endParaRPr>
                    </a:p>
                  </a:txBody>
                  <a:tcPr>
                    <a:lnR w="762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j</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k</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l</a:t>
                      </a:r>
                      <a:endParaRPr lang="en-US" dirty="0">
                        <a:solidFill>
                          <a:schemeClr val="bg1"/>
                        </a:solidFill>
                      </a:endParaRPr>
                    </a:p>
                  </a:txBody>
                  <a:tcPr>
                    <a:lnL w="762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E6661A"/>
                    </a:solidFill>
                  </a:tcPr>
                </a:tc>
                <a:extLst>
                  <a:ext uri="{0D108BD9-81ED-4DB2-BD59-A6C34878D82A}">
                    <a16:rowId xmlns:a16="http://schemas.microsoft.com/office/drawing/2014/main" val="3884634906"/>
                  </a:ext>
                </a:extLst>
              </a:tr>
              <a:tr h="370840">
                <a:tc>
                  <a:txBody>
                    <a:bodyPr/>
                    <a:lstStyle/>
                    <a:p>
                      <a:pPr algn="ct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n</a:t>
                      </a:r>
                      <a:endParaRPr lang="en-US" dirty="0">
                        <a:solidFill>
                          <a:schemeClr val="bg1"/>
                        </a:solidFill>
                      </a:endParaRPr>
                    </a:p>
                  </a:txBody>
                  <a:tcPr>
                    <a:lnL w="127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solidFill>
                      <a:srgbClr val="E6661A"/>
                    </a:solidFill>
                  </a:tcPr>
                </a:tc>
                <a:tc>
                  <a:txBody>
                    <a:bodyPr/>
                    <a:lstStyle/>
                    <a:p>
                      <a:pPr algn="ctr"/>
                      <a:r>
                        <a:rPr lang="de-DE" dirty="0"/>
                        <a:t>o</a:t>
                      </a:r>
                      <a:endParaRPr lang="en-US" dirty="0">
                        <a:solidFill>
                          <a:schemeClr val="bg1"/>
                        </a:solidFill>
                      </a:endParaRPr>
                    </a:p>
                  </a:txBody>
                  <a:tcPr>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rgbClr val="E6661A"/>
                    </a:solidFill>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340324"/>
                  </a:ext>
                </a:extLst>
              </a:tr>
            </a:tbl>
          </a:graphicData>
        </a:graphic>
      </p:graphicFrame>
    </p:spTree>
    <p:extLst>
      <p:ext uri="{BB962C8B-B14F-4D97-AF65-F5344CB8AC3E}">
        <p14:creationId xmlns:p14="http://schemas.microsoft.com/office/powerpoint/2010/main" val="2040345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A3784-FFFC-497F-AAB7-3B900655DB2D}"/>
              </a:ext>
            </a:extLst>
          </p:cNvPr>
          <p:cNvSpPr>
            <a:spLocks noGrp="1"/>
          </p:cNvSpPr>
          <p:nvPr>
            <p:ph type="title"/>
          </p:nvPr>
        </p:nvSpPr>
        <p:spPr/>
        <p:txBody>
          <a:bodyPr/>
          <a:lstStyle/>
          <a:p>
            <a:r>
              <a:rPr lang="de-DE" dirty="0"/>
              <a:t>Sharpening + scaling</a:t>
            </a:r>
            <a:endParaRPr lang="en-DE" dirty="0"/>
          </a:p>
        </p:txBody>
      </p:sp>
      <p:sp>
        <p:nvSpPr>
          <p:cNvPr id="3" name="Content Placeholder 2">
            <a:extLst>
              <a:ext uri="{FF2B5EF4-FFF2-40B4-BE49-F238E27FC236}">
                <a16:creationId xmlns:a16="http://schemas.microsoft.com/office/drawing/2014/main" id="{D9F16DFE-06AC-4FC4-9D79-2FD65013B017}"/>
              </a:ext>
            </a:extLst>
          </p:cNvPr>
          <p:cNvSpPr>
            <a:spLocks noGrp="1"/>
          </p:cNvSpPr>
          <p:nvPr>
            <p:ph sz="quarter" idx="10"/>
          </p:nvPr>
        </p:nvSpPr>
        <p:spPr/>
        <p:txBody>
          <a:bodyPr/>
          <a:lstStyle/>
          <a:p>
            <a:pPr marL="0" indent="0">
              <a:buNone/>
            </a:pPr>
            <a:r>
              <a:rPr lang="de-DE" dirty="0"/>
              <a:t>Final filter:</a:t>
            </a:r>
          </a:p>
          <a:p>
            <a:endParaRPr lang="de-DE" dirty="0"/>
          </a:p>
          <a:p>
            <a:endParaRPr lang="de-DE" dirty="0"/>
          </a:p>
          <a:p>
            <a:endParaRPr lang="de-DE" dirty="0"/>
          </a:p>
          <a:p>
            <a:endParaRPr lang="de-DE" dirty="0"/>
          </a:p>
          <a:p>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dirty="0"/>
              <a:t>Output color = (wf * s * b + wg * t * c + ... ) / (wf*s * 2 + wg * t * 2 + ... )</a:t>
            </a:r>
          </a:p>
          <a:p>
            <a:endParaRPr lang="de-DE" dirty="0"/>
          </a:p>
          <a:p>
            <a:pPr marL="0" indent="0">
              <a:buNone/>
            </a:pPr>
            <a:r>
              <a:rPr lang="de-DE" dirty="0"/>
              <a:t>Green channel weight is used for all output channels.</a:t>
            </a:r>
            <a:endParaRPr lang="en-DE" dirty="0"/>
          </a:p>
        </p:txBody>
      </p:sp>
      <p:sp>
        <p:nvSpPr>
          <p:cNvPr id="4" name="Slide Number Placeholder 3">
            <a:extLst>
              <a:ext uri="{FF2B5EF4-FFF2-40B4-BE49-F238E27FC236}">
                <a16:creationId xmlns:a16="http://schemas.microsoft.com/office/drawing/2014/main" id="{0B6765FC-E261-4808-A393-CAD561581A63}"/>
              </a:ext>
            </a:extLst>
          </p:cNvPr>
          <p:cNvSpPr>
            <a:spLocks noGrp="1"/>
          </p:cNvSpPr>
          <p:nvPr>
            <p:ph type="sldNum" sz="quarter" idx="12"/>
          </p:nvPr>
        </p:nvSpPr>
        <p:spPr/>
        <p:txBody>
          <a:bodyPr/>
          <a:lstStyle/>
          <a:p>
            <a:fld id="{9BC932D5-48D2-3F48-87E1-D925B9343798}" type="slidenum">
              <a:rPr lang="en-US" smtClean="0"/>
              <a:pPr/>
              <a:t>36</a:t>
            </a:fld>
            <a:endParaRPr lang="en-US" dirty="0"/>
          </a:p>
        </p:txBody>
      </p:sp>
      <p:sp>
        <p:nvSpPr>
          <p:cNvPr id="5" name="Footer Placeholder 4">
            <a:extLst>
              <a:ext uri="{FF2B5EF4-FFF2-40B4-BE49-F238E27FC236}">
                <a16:creationId xmlns:a16="http://schemas.microsoft.com/office/drawing/2014/main" id="{33985C45-089D-412A-BD86-FFA3AE58F176}"/>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Table 5">
            <a:extLst>
              <a:ext uri="{FF2B5EF4-FFF2-40B4-BE49-F238E27FC236}">
                <a16:creationId xmlns:a16="http://schemas.microsoft.com/office/drawing/2014/main" id="{34BCB37C-2B39-4FE1-8BF6-3F120779E918}"/>
              </a:ext>
            </a:extLst>
          </p:cNvPr>
          <p:cNvGraphicFramePr>
            <a:graphicFrameLocks noGrp="1"/>
          </p:cNvGraphicFramePr>
          <p:nvPr>
            <p:extLst>
              <p:ext uri="{D42A27DB-BD31-4B8C-83A1-F6EECF244321}">
                <p14:modId xmlns:p14="http://schemas.microsoft.com/office/powerpoint/2010/main" val="1783951552"/>
              </p:ext>
            </p:extLst>
          </p:nvPr>
        </p:nvGraphicFramePr>
        <p:xfrm>
          <a:off x="711602" y="2403793"/>
          <a:ext cx="8064000" cy="1463040"/>
        </p:xfrm>
        <a:graphic>
          <a:graphicData uri="http://schemas.openxmlformats.org/drawingml/2006/table">
            <a:tbl>
              <a:tblPr firstRow="1" bandRow="1">
                <a:tableStyleId>{5940675A-B579-460E-94D1-54222C63F5DA}</a:tableStyleId>
              </a:tblPr>
              <a:tblGrid>
                <a:gridCol w="2016000">
                  <a:extLst>
                    <a:ext uri="{9D8B030D-6E8A-4147-A177-3AD203B41FA5}">
                      <a16:colId xmlns:a16="http://schemas.microsoft.com/office/drawing/2014/main" val="565143310"/>
                    </a:ext>
                  </a:extLst>
                </a:gridCol>
                <a:gridCol w="2016000">
                  <a:extLst>
                    <a:ext uri="{9D8B030D-6E8A-4147-A177-3AD203B41FA5}">
                      <a16:colId xmlns:a16="http://schemas.microsoft.com/office/drawing/2014/main" val="3084566331"/>
                    </a:ext>
                  </a:extLst>
                </a:gridCol>
                <a:gridCol w="2016000">
                  <a:extLst>
                    <a:ext uri="{9D8B030D-6E8A-4147-A177-3AD203B41FA5}">
                      <a16:colId xmlns:a16="http://schemas.microsoft.com/office/drawing/2014/main" val="13169475"/>
                    </a:ext>
                  </a:extLst>
                </a:gridCol>
                <a:gridCol w="2016000">
                  <a:extLst>
                    <a:ext uri="{9D8B030D-6E8A-4147-A177-3AD203B41FA5}">
                      <a16:colId xmlns:a16="http://schemas.microsoft.com/office/drawing/2014/main" val="3317937251"/>
                    </a:ext>
                  </a:extLst>
                </a:gridCol>
              </a:tblGrid>
              <a:tr h="360000">
                <a:tc>
                  <a:txBody>
                    <a:bodyPr/>
                    <a:lstStyle/>
                    <a:p>
                      <a:endParaRPr lang="en-US">
                        <a:solidFill>
                          <a:schemeClr val="bg1"/>
                        </a:solidFill>
                      </a:endParaRPr>
                    </a:p>
                  </a:txBody>
                  <a:tcPr/>
                </a:tc>
                <a:tc>
                  <a:txBody>
                    <a:bodyPr/>
                    <a:lstStyle/>
                    <a:p>
                      <a:r>
                        <a:rPr lang="de-DE" dirty="0"/>
                        <a:t>wf * s</a:t>
                      </a:r>
                      <a:endParaRPr lang="en-US" dirty="0">
                        <a:solidFill>
                          <a:schemeClr val="bg1"/>
                        </a:solidFill>
                      </a:endParaRPr>
                    </a:p>
                  </a:txBody>
                  <a:tcPr/>
                </a:tc>
                <a:tc>
                  <a:txBody>
                    <a:bodyPr/>
                    <a:lstStyle/>
                    <a:p>
                      <a:r>
                        <a:rPr lang="de-DE"/>
                        <a:t>wg * t</a:t>
                      </a:r>
                      <a:endParaRPr lang="en-US">
                        <a:solidFill>
                          <a:schemeClr val="bg1"/>
                        </a:solidFill>
                      </a:endParaRPr>
                    </a:p>
                  </a:txBody>
                  <a:tcPr/>
                </a:tc>
                <a:tc>
                  <a:txBody>
                    <a:bodyPr/>
                    <a:lstStyle/>
                    <a:p>
                      <a:endParaRPr lang="en-US">
                        <a:solidFill>
                          <a:schemeClr val="bg1"/>
                        </a:solidFill>
                      </a:endParaRPr>
                    </a:p>
                  </a:txBody>
                  <a:tcPr/>
                </a:tc>
                <a:extLst>
                  <a:ext uri="{0D108BD9-81ED-4DB2-BD59-A6C34878D82A}">
                    <a16:rowId xmlns:a16="http://schemas.microsoft.com/office/drawing/2014/main" val="4220846722"/>
                  </a:ext>
                </a:extLst>
              </a:tr>
              <a:tr h="360000">
                <a:tc>
                  <a:txBody>
                    <a:bodyPr/>
                    <a:lstStyle/>
                    <a:p>
                      <a:r>
                        <a:rPr lang="de-DE"/>
                        <a:t>wf * s</a:t>
                      </a:r>
                      <a:endParaRPr lang="en-US">
                        <a:solidFill>
                          <a:schemeClr val="bg1"/>
                        </a:solidFill>
                      </a:endParaRPr>
                    </a:p>
                  </a:txBody>
                  <a:tcPr/>
                </a:tc>
                <a:tc>
                  <a:txBody>
                    <a:bodyPr/>
                    <a:lstStyle/>
                    <a:p>
                      <a:r>
                        <a:rPr lang="de-DE"/>
                        <a:t>wg * t + wj * u + s</a:t>
                      </a:r>
                      <a:endParaRPr lang="en-US">
                        <a:solidFill>
                          <a:schemeClr val="bg1"/>
                        </a:solidFill>
                      </a:endParaRPr>
                    </a:p>
                  </a:txBody>
                  <a:tcPr/>
                </a:tc>
                <a:tc>
                  <a:txBody>
                    <a:bodyPr/>
                    <a:lstStyle/>
                    <a:p>
                      <a:r>
                        <a:rPr lang="de-DE" dirty="0"/>
                        <a:t>wf * s + wk * v + t</a:t>
                      </a:r>
                      <a:endParaRPr lang="en-US" dirty="0">
                        <a:solidFill>
                          <a:schemeClr val="bg1"/>
                        </a:solidFill>
                      </a:endParaRPr>
                    </a:p>
                  </a:txBody>
                  <a:tcPr/>
                </a:tc>
                <a:tc>
                  <a:txBody>
                    <a:bodyPr/>
                    <a:lstStyle/>
                    <a:p>
                      <a:r>
                        <a:rPr lang="de-DE"/>
                        <a:t>wg * t</a:t>
                      </a:r>
                      <a:endParaRPr lang="en-US">
                        <a:solidFill>
                          <a:schemeClr val="bg1"/>
                        </a:solidFill>
                      </a:endParaRPr>
                    </a:p>
                  </a:txBody>
                  <a:tcPr/>
                </a:tc>
                <a:extLst>
                  <a:ext uri="{0D108BD9-81ED-4DB2-BD59-A6C34878D82A}">
                    <a16:rowId xmlns:a16="http://schemas.microsoft.com/office/drawing/2014/main" val="769099840"/>
                  </a:ext>
                </a:extLst>
              </a:tr>
              <a:tr h="360000">
                <a:tc>
                  <a:txBody>
                    <a:bodyPr/>
                    <a:lstStyle/>
                    <a:p>
                      <a:r>
                        <a:rPr lang="de-DE"/>
                        <a:t>wj * u</a:t>
                      </a:r>
                      <a:endParaRPr lang="en-US">
                        <a:solidFill>
                          <a:schemeClr val="bg1"/>
                        </a:solidFill>
                      </a:endParaRPr>
                    </a:p>
                  </a:txBody>
                  <a:tcPr/>
                </a:tc>
                <a:tc>
                  <a:txBody>
                    <a:bodyPr/>
                    <a:lstStyle/>
                    <a:p>
                      <a:r>
                        <a:rPr lang="de-DE"/>
                        <a:t>wf * s + wk * v + u</a:t>
                      </a:r>
                      <a:endParaRPr lang="en-US">
                        <a:solidFill>
                          <a:schemeClr val="bg1"/>
                        </a:solidFill>
                      </a:endParaRPr>
                    </a:p>
                  </a:txBody>
                  <a:tcPr/>
                </a:tc>
                <a:tc>
                  <a:txBody>
                    <a:bodyPr/>
                    <a:lstStyle/>
                    <a:p>
                      <a:r>
                        <a:rPr lang="de-DE"/>
                        <a:t>wg * t + wj * u + v</a:t>
                      </a:r>
                      <a:endParaRPr lang="en-US">
                        <a:solidFill>
                          <a:schemeClr val="bg1"/>
                        </a:solidFill>
                      </a:endParaRPr>
                    </a:p>
                  </a:txBody>
                  <a:tcPr/>
                </a:tc>
                <a:tc>
                  <a:txBody>
                    <a:bodyPr/>
                    <a:lstStyle/>
                    <a:p>
                      <a:r>
                        <a:rPr lang="de-DE"/>
                        <a:t>wk * v</a:t>
                      </a:r>
                      <a:endParaRPr lang="en-US">
                        <a:solidFill>
                          <a:schemeClr val="bg1"/>
                        </a:solidFill>
                      </a:endParaRPr>
                    </a:p>
                  </a:txBody>
                  <a:tcPr/>
                </a:tc>
                <a:extLst>
                  <a:ext uri="{0D108BD9-81ED-4DB2-BD59-A6C34878D82A}">
                    <a16:rowId xmlns:a16="http://schemas.microsoft.com/office/drawing/2014/main" val="1361179450"/>
                  </a:ext>
                </a:extLst>
              </a:tr>
              <a:tr h="360000">
                <a:tc>
                  <a:txBody>
                    <a:bodyPr/>
                    <a:lstStyle/>
                    <a:p>
                      <a:endParaRPr lang="en-US">
                        <a:solidFill>
                          <a:schemeClr val="bg1"/>
                        </a:solidFill>
                      </a:endParaRPr>
                    </a:p>
                  </a:txBody>
                  <a:tcPr/>
                </a:tc>
                <a:tc>
                  <a:txBody>
                    <a:bodyPr/>
                    <a:lstStyle/>
                    <a:p>
                      <a:r>
                        <a:rPr lang="de-DE"/>
                        <a:t>wj * u</a:t>
                      </a:r>
                      <a:endParaRPr lang="en-US">
                        <a:solidFill>
                          <a:schemeClr val="bg1"/>
                        </a:solidFill>
                      </a:endParaRPr>
                    </a:p>
                  </a:txBody>
                  <a:tcPr/>
                </a:tc>
                <a:tc>
                  <a:txBody>
                    <a:bodyPr/>
                    <a:lstStyle/>
                    <a:p>
                      <a:r>
                        <a:rPr lang="de-DE"/>
                        <a:t>wk * v</a:t>
                      </a:r>
                      <a:endParaRPr lang="en-US">
                        <a:solidFill>
                          <a:schemeClr val="bg1"/>
                        </a:solidFill>
                      </a:endParaRPr>
                    </a:p>
                  </a:txBody>
                  <a:tcPr/>
                </a:tc>
                <a:tc>
                  <a:txBody>
                    <a:bodyPr/>
                    <a:lstStyle/>
                    <a:p>
                      <a:endParaRPr lang="en-US" dirty="0">
                        <a:solidFill>
                          <a:schemeClr val="bg1"/>
                        </a:solidFill>
                      </a:endParaRPr>
                    </a:p>
                  </a:txBody>
                  <a:tcPr/>
                </a:tc>
                <a:extLst>
                  <a:ext uri="{0D108BD9-81ED-4DB2-BD59-A6C34878D82A}">
                    <a16:rowId xmlns:a16="http://schemas.microsoft.com/office/drawing/2014/main" val="4111741532"/>
                  </a:ext>
                </a:extLst>
              </a:tr>
            </a:tbl>
          </a:graphicData>
        </a:graphic>
      </p:graphicFrame>
      <p:sp>
        <p:nvSpPr>
          <p:cNvPr id="7" name="Arrow: Curved Down 6">
            <a:extLst>
              <a:ext uri="{FF2B5EF4-FFF2-40B4-BE49-F238E27FC236}">
                <a16:creationId xmlns:a16="http://schemas.microsoft.com/office/drawing/2014/main" id="{F86E58FC-4C00-450C-AC2B-1529DC6D323B}"/>
              </a:ext>
            </a:extLst>
          </p:cNvPr>
          <p:cNvSpPr/>
          <p:nvPr/>
        </p:nvSpPr>
        <p:spPr>
          <a:xfrm>
            <a:off x="8334375" y="1247775"/>
            <a:ext cx="2476500" cy="84772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8" name="Content Placeholder 5">
            <a:extLst>
              <a:ext uri="{FF2B5EF4-FFF2-40B4-BE49-F238E27FC236}">
                <a16:creationId xmlns:a16="http://schemas.microsoft.com/office/drawing/2014/main" id="{34122597-5FF9-4A2A-8BAA-059AD70A9E37}"/>
              </a:ext>
            </a:extLst>
          </p:cNvPr>
          <p:cNvGraphicFramePr>
            <a:graphicFrameLocks/>
          </p:cNvGraphicFramePr>
          <p:nvPr>
            <p:extLst>
              <p:ext uri="{D42A27DB-BD31-4B8C-83A1-F6EECF244321}">
                <p14:modId xmlns:p14="http://schemas.microsoft.com/office/powerpoint/2010/main" val="4278036073"/>
              </p:ext>
            </p:extLst>
          </p:nvPr>
        </p:nvGraphicFramePr>
        <p:xfrm>
          <a:off x="9944867" y="2443903"/>
          <a:ext cx="1485780" cy="1483360"/>
        </p:xfrm>
        <a:graphic>
          <a:graphicData uri="http://schemas.openxmlformats.org/drawingml/2006/table">
            <a:tbl>
              <a:tblPr firstRow="1" bandRow="1">
                <a:tableStyleId>{5940675A-B579-460E-94D1-54222C63F5DA}</a:tableStyleId>
              </a:tblPr>
              <a:tblGrid>
                <a:gridCol w="373380">
                  <a:extLst>
                    <a:ext uri="{9D8B030D-6E8A-4147-A177-3AD203B41FA5}">
                      <a16:colId xmlns:a16="http://schemas.microsoft.com/office/drawing/2014/main" val="939326997"/>
                    </a:ext>
                  </a:extLst>
                </a:gridCol>
                <a:gridCol w="370800">
                  <a:extLst>
                    <a:ext uri="{9D8B030D-6E8A-4147-A177-3AD203B41FA5}">
                      <a16:colId xmlns:a16="http://schemas.microsoft.com/office/drawing/2014/main" val="2850324715"/>
                    </a:ext>
                  </a:extLst>
                </a:gridCol>
                <a:gridCol w="370800">
                  <a:extLst>
                    <a:ext uri="{9D8B030D-6E8A-4147-A177-3AD203B41FA5}">
                      <a16:colId xmlns:a16="http://schemas.microsoft.com/office/drawing/2014/main" val="3091840918"/>
                    </a:ext>
                  </a:extLst>
                </a:gridCol>
                <a:gridCol w="370800">
                  <a:extLst>
                    <a:ext uri="{9D8B030D-6E8A-4147-A177-3AD203B41FA5}">
                      <a16:colId xmlns:a16="http://schemas.microsoft.com/office/drawing/2014/main" val="3260775129"/>
                    </a:ext>
                  </a:extLst>
                </a:gridCol>
              </a:tblGrid>
              <a:tr h="370840">
                <a:tc>
                  <a:txBody>
                    <a:bodyPr/>
                    <a:lstStyle/>
                    <a:p>
                      <a:pPr algn="ct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dirty="0"/>
                        <a:t>b</a:t>
                      </a:r>
                      <a:endParaRPr lang="en-US" dirty="0">
                        <a:solidFill>
                          <a:schemeClr val="bg1"/>
                        </a:solidFill>
                      </a:endParaRPr>
                    </a:p>
                  </a:txBody>
                  <a:tcPr>
                    <a:lnL w="12700" cap="flat" cmpd="sng" algn="ctr">
                      <a:solidFill>
                        <a:schemeClr val="tx1"/>
                      </a:solidFill>
                      <a:prstDash val="solid"/>
                      <a:round/>
                      <a:headEnd type="none" w="med" len="med"/>
                      <a:tailEnd type="none" w="med" len="med"/>
                    </a:lnL>
                    <a:lnB w="762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c</a:t>
                      </a:r>
                      <a:endParaRPr lang="en-US" dirty="0">
                        <a:solidFill>
                          <a:schemeClr val="bg1"/>
                        </a:solidFill>
                      </a:endParaRPr>
                    </a:p>
                  </a:txBody>
                  <a:tcPr>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solidFill>
                      <a:srgbClr val="F2BF99"/>
                    </a:solidFill>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3211374"/>
                  </a:ext>
                </a:extLst>
              </a:tr>
              <a:tr h="370840">
                <a:tc>
                  <a:txBody>
                    <a:bodyPr/>
                    <a:lstStyle/>
                    <a:p>
                      <a:pPr algn="ctr"/>
                      <a:r>
                        <a:rPr lang="de-DE" dirty="0"/>
                        <a:t>e</a:t>
                      </a:r>
                      <a:endParaRPr lang="en-US" dirty="0">
                        <a:solidFill>
                          <a:schemeClr val="bg1"/>
                        </a:solidFill>
                      </a:endParaRPr>
                    </a:p>
                  </a:txBody>
                  <a:tcPr>
                    <a:lnR w="762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2BF99"/>
                    </a:solidFill>
                  </a:tcPr>
                </a:tc>
                <a:tc>
                  <a:txBody>
                    <a:bodyPr/>
                    <a:lstStyle/>
                    <a:p>
                      <a:pPr algn="ctr"/>
                      <a:r>
                        <a:rPr lang="de-DE" dirty="0"/>
                        <a:t>f</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g</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h</a:t>
                      </a:r>
                      <a:endParaRPr lang="en-US" dirty="0">
                        <a:solidFill>
                          <a:schemeClr val="bg1"/>
                        </a:solidFill>
                      </a:endParaRPr>
                    </a:p>
                  </a:txBody>
                  <a:tcPr>
                    <a:lnL w="762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E6661A"/>
                    </a:solidFill>
                  </a:tcPr>
                </a:tc>
                <a:extLst>
                  <a:ext uri="{0D108BD9-81ED-4DB2-BD59-A6C34878D82A}">
                    <a16:rowId xmlns:a16="http://schemas.microsoft.com/office/drawing/2014/main" val="2322183240"/>
                  </a:ext>
                </a:extLst>
              </a:tr>
              <a:tr h="370840">
                <a:tc>
                  <a:txBody>
                    <a:bodyPr/>
                    <a:lstStyle/>
                    <a:p>
                      <a:pPr algn="ctr"/>
                      <a:r>
                        <a:rPr lang="de-DE" dirty="0"/>
                        <a:t>i</a:t>
                      </a:r>
                      <a:endParaRPr lang="en-US" dirty="0">
                        <a:solidFill>
                          <a:schemeClr val="bg1"/>
                        </a:solidFill>
                      </a:endParaRPr>
                    </a:p>
                  </a:txBody>
                  <a:tcPr>
                    <a:lnR w="762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2BF99"/>
                    </a:solidFill>
                  </a:tcPr>
                </a:tc>
                <a:tc>
                  <a:txBody>
                    <a:bodyPr/>
                    <a:lstStyle/>
                    <a:p>
                      <a:pPr algn="ctr"/>
                      <a:r>
                        <a:rPr lang="de-DE" dirty="0"/>
                        <a:t>j</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k</a:t>
                      </a:r>
                      <a:endParaRPr lang="en-US" dirty="0">
                        <a:solidFill>
                          <a:schemeClr val="bg1"/>
                        </a:solidFill>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E6661A"/>
                    </a:solidFill>
                  </a:tcPr>
                </a:tc>
                <a:tc>
                  <a:txBody>
                    <a:bodyPr/>
                    <a:lstStyle/>
                    <a:p>
                      <a:pPr algn="ctr"/>
                      <a:r>
                        <a:rPr lang="de-DE" dirty="0"/>
                        <a:t>l</a:t>
                      </a:r>
                      <a:endParaRPr lang="en-US" dirty="0">
                        <a:solidFill>
                          <a:schemeClr val="bg1"/>
                        </a:solidFill>
                      </a:endParaRPr>
                    </a:p>
                  </a:txBody>
                  <a:tcPr>
                    <a:lnL w="762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E6661A"/>
                    </a:solidFill>
                  </a:tcPr>
                </a:tc>
                <a:extLst>
                  <a:ext uri="{0D108BD9-81ED-4DB2-BD59-A6C34878D82A}">
                    <a16:rowId xmlns:a16="http://schemas.microsoft.com/office/drawing/2014/main" val="3884634906"/>
                  </a:ext>
                </a:extLst>
              </a:tr>
              <a:tr h="370840">
                <a:tc>
                  <a:txBody>
                    <a:bodyPr/>
                    <a:lstStyle/>
                    <a:p>
                      <a:pPr algn="ctr"/>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e-DE" dirty="0"/>
                        <a:t>n</a:t>
                      </a:r>
                      <a:endParaRPr lang="en-US" dirty="0">
                        <a:solidFill>
                          <a:schemeClr val="bg1"/>
                        </a:solidFill>
                      </a:endParaRPr>
                    </a:p>
                  </a:txBody>
                  <a:tcPr>
                    <a:lnL w="12700" cap="flat" cmpd="sng" algn="ctr">
                      <a:solidFill>
                        <a:schemeClr val="tx1"/>
                      </a:solidFill>
                      <a:prstDash val="solid"/>
                      <a:round/>
                      <a:headEnd type="none" w="med" len="med"/>
                      <a:tailEnd type="none" w="med" len="med"/>
                    </a:lnL>
                    <a:lnT w="76200" cap="flat" cmpd="sng" algn="ctr">
                      <a:solidFill>
                        <a:schemeClr val="tx1"/>
                      </a:solidFill>
                      <a:prstDash val="solid"/>
                      <a:round/>
                      <a:headEnd type="none" w="med" len="med"/>
                      <a:tailEnd type="none" w="med" len="med"/>
                    </a:lnT>
                    <a:solidFill>
                      <a:srgbClr val="E6661A"/>
                    </a:solidFill>
                  </a:tcPr>
                </a:tc>
                <a:tc>
                  <a:txBody>
                    <a:bodyPr/>
                    <a:lstStyle/>
                    <a:p>
                      <a:pPr algn="ctr"/>
                      <a:r>
                        <a:rPr lang="de-DE" dirty="0"/>
                        <a:t>o</a:t>
                      </a:r>
                      <a:endParaRPr lang="en-US" dirty="0">
                        <a:solidFill>
                          <a:schemeClr val="bg1"/>
                        </a:solidFill>
                      </a:endParaRPr>
                    </a:p>
                  </a:txBody>
                  <a:tcPr>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solidFill>
                      <a:srgbClr val="E6661A"/>
                    </a:solidFill>
                  </a:tcPr>
                </a:tc>
                <a:tc>
                  <a:txBody>
                    <a:bodyPr/>
                    <a:lstStyle/>
                    <a:p>
                      <a:pPr algn="ctr"/>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340324"/>
                  </a:ext>
                </a:extLst>
              </a:tr>
            </a:tbl>
          </a:graphicData>
        </a:graphic>
      </p:graphicFrame>
    </p:spTree>
    <p:extLst>
      <p:ext uri="{BB962C8B-B14F-4D97-AF65-F5344CB8AC3E}">
        <p14:creationId xmlns:p14="http://schemas.microsoft.com/office/powerpoint/2010/main" val="350131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DEDC61-B66B-4BEE-AA0D-538E8371F7C5}"/>
              </a:ext>
            </a:extLst>
          </p:cNvPr>
          <p:cNvSpPr>
            <a:spLocks noGrp="1"/>
          </p:cNvSpPr>
          <p:nvPr>
            <p:ph type="title"/>
          </p:nvPr>
        </p:nvSpPr>
        <p:spPr/>
        <p:txBody>
          <a:bodyPr/>
          <a:lstStyle/>
          <a:p>
            <a:r>
              <a:rPr lang="de-DE" dirty="0"/>
              <a:t>integration</a:t>
            </a:r>
            <a:endParaRPr lang="en-DE" dirty="0"/>
          </a:p>
        </p:txBody>
      </p:sp>
      <p:sp>
        <p:nvSpPr>
          <p:cNvPr id="8" name="Slide Number Placeholder 7">
            <a:extLst>
              <a:ext uri="{FF2B5EF4-FFF2-40B4-BE49-F238E27FC236}">
                <a16:creationId xmlns:a16="http://schemas.microsoft.com/office/drawing/2014/main" id="{10362537-0702-4152-B335-C6F3C97F0E95}"/>
              </a:ext>
            </a:extLst>
          </p:cNvPr>
          <p:cNvSpPr>
            <a:spLocks noGrp="1"/>
          </p:cNvSpPr>
          <p:nvPr>
            <p:ph type="sldNum" sz="quarter" idx="16"/>
          </p:nvPr>
        </p:nvSpPr>
        <p:spPr/>
        <p:txBody>
          <a:bodyPr/>
          <a:lstStyle/>
          <a:p>
            <a:fld id="{9BC932D5-48D2-3F48-87E1-D925B9343798}" type="slidenum">
              <a:rPr lang="en-US" smtClean="0"/>
              <a:pPr/>
              <a:t>37</a:t>
            </a:fld>
            <a:endParaRPr lang="en-US" dirty="0"/>
          </a:p>
        </p:txBody>
      </p:sp>
      <p:sp>
        <p:nvSpPr>
          <p:cNvPr id="9" name="Footer Placeholder 8">
            <a:extLst>
              <a:ext uri="{FF2B5EF4-FFF2-40B4-BE49-F238E27FC236}">
                <a16:creationId xmlns:a16="http://schemas.microsoft.com/office/drawing/2014/main" id="{6259ABA6-6E93-4579-BB24-ABD18A554212}"/>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10" name="Picture 9" descr="A penguin standing in the grass&#10;&#10;Description automatically generated">
            <a:extLst>
              <a:ext uri="{FF2B5EF4-FFF2-40B4-BE49-F238E27FC236}">
                <a16:creationId xmlns:a16="http://schemas.microsoft.com/office/drawing/2014/main" id="{BEEA9153-9902-4258-BAA4-B314B4C32569}"/>
              </a:ext>
            </a:extLst>
          </p:cNvPr>
          <p:cNvPicPr>
            <a:picLocks noChangeAspect="1"/>
          </p:cNvPicPr>
          <p:nvPr/>
        </p:nvPicPr>
        <p:blipFill>
          <a:blip r:embed="rId2"/>
          <a:stretch>
            <a:fillRect/>
          </a:stretch>
        </p:blipFill>
        <p:spPr>
          <a:xfrm>
            <a:off x="4483860" y="1456614"/>
            <a:ext cx="3581400" cy="3581400"/>
          </a:xfrm>
          <a:prstGeom prst="rect">
            <a:avLst/>
          </a:prstGeom>
        </p:spPr>
      </p:pic>
      <p:pic>
        <p:nvPicPr>
          <p:cNvPr id="11" name="Picture 10" descr="A bird sitting on a bench&#10;&#10;Description automatically generated">
            <a:extLst>
              <a:ext uri="{FF2B5EF4-FFF2-40B4-BE49-F238E27FC236}">
                <a16:creationId xmlns:a16="http://schemas.microsoft.com/office/drawing/2014/main" id="{45066B96-8A45-4ACC-8439-AC58EB0AC96A}"/>
              </a:ext>
            </a:extLst>
          </p:cNvPr>
          <p:cNvPicPr>
            <a:picLocks noChangeAspect="1"/>
          </p:cNvPicPr>
          <p:nvPr/>
        </p:nvPicPr>
        <p:blipFill>
          <a:blip r:embed="rId3"/>
          <a:stretch>
            <a:fillRect/>
          </a:stretch>
        </p:blipFill>
        <p:spPr>
          <a:xfrm>
            <a:off x="8404797" y="2402237"/>
            <a:ext cx="3609975" cy="3609975"/>
          </a:xfrm>
          <a:prstGeom prst="rect">
            <a:avLst/>
          </a:prstGeom>
        </p:spPr>
      </p:pic>
      <p:sp>
        <p:nvSpPr>
          <p:cNvPr id="13" name="Arrow: Curved Down 12">
            <a:extLst>
              <a:ext uri="{FF2B5EF4-FFF2-40B4-BE49-F238E27FC236}">
                <a16:creationId xmlns:a16="http://schemas.microsoft.com/office/drawing/2014/main" id="{18C775E5-C7B0-4ED6-8379-5A4B6022C1CA}"/>
              </a:ext>
            </a:extLst>
          </p:cNvPr>
          <p:cNvSpPr/>
          <p:nvPr/>
        </p:nvSpPr>
        <p:spPr>
          <a:xfrm>
            <a:off x="6421966" y="977297"/>
            <a:ext cx="3881967" cy="95863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solidFill>
                <a:schemeClr val="tx1"/>
              </a:solidFill>
            </a:endParaRPr>
          </a:p>
        </p:txBody>
      </p:sp>
    </p:spTree>
    <p:extLst>
      <p:ext uri="{BB962C8B-B14F-4D97-AF65-F5344CB8AC3E}">
        <p14:creationId xmlns:p14="http://schemas.microsoft.com/office/powerpoint/2010/main" val="1445494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66C0224-5899-4A18-BD0A-5EF953414F76}"/>
              </a:ext>
            </a:extLst>
          </p:cNvPr>
          <p:cNvSpPr>
            <a:spLocks noGrp="1"/>
          </p:cNvSpPr>
          <p:nvPr>
            <p:ph type="title"/>
          </p:nvPr>
        </p:nvSpPr>
        <p:spPr/>
        <p:txBody>
          <a:bodyPr/>
          <a:lstStyle/>
          <a:p>
            <a:r>
              <a:rPr lang="de-DE" dirty="0"/>
              <a:t>Integration – where to put?</a:t>
            </a:r>
            <a:endParaRPr lang="en-DE" dirty="0"/>
          </a:p>
        </p:txBody>
      </p:sp>
      <p:sp>
        <p:nvSpPr>
          <p:cNvPr id="11" name="Content Placeholder 10">
            <a:extLst>
              <a:ext uri="{FF2B5EF4-FFF2-40B4-BE49-F238E27FC236}">
                <a16:creationId xmlns:a16="http://schemas.microsoft.com/office/drawing/2014/main" id="{3C1FAE2F-22D6-4F34-9F78-772750CF426E}"/>
              </a:ext>
            </a:extLst>
          </p:cNvPr>
          <p:cNvSpPr>
            <a:spLocks noGrp="1"/>
          </p:cNvSpPr>
          <p:nvPr>
            <p:ph sz="quarter" idx="10"/>
          </p:nvPr>
        </p:nvSpPr>
        <p:spPr/>
        <p:txBody>
          <a:bodyPr/>
          <a:lstStyle/>
          <a:p>
            <a:pPr marL="0" indent="0">
              <a:buNone/>
            </a:pPr>
            <a:r>
              <a:rPr lang="de-DE" dirty="0"/>
              <a:t>Sharpen only can be a replacement for existing post TAA sharpen passes.</a:t>
            </a:r>
          </a:p>
          <a:p>
            <a:endParaRPr lang="de-DE" dirty="0">
              <a:sym typeface="Wingdings" panose="05000000000000000000" pitchFamily="2" charset="2"/>
            </a:endParaRPr>
          </a:p>
          <a:p>
            <a:pPr marL="0" indent="0">
              <a:buNone/>
            </a:pPr>
            <a:r>
              <a:rPr lang="de-DE" dirty="0">
                <a:sym typeface="Wingdings" panose="05000000000000000000" pitchFamily="2" charset="2"/>
              </a:rPr>
              <a:t>Sharpening + upsampling can be used for dynamic resolution scaling.</a:t>
            </a:r>
          </a:p>
          <a:p>
            <a:pPr marL="342900" indent="-342900">
              <a:buFont typeface="Wingdings" panose="05000000000000000000" pitchFamily="2" charset="2"/>
              <a:buChar char="à"/>
            </a:pPr>
            <a:r>
              <a:rPr lang="de-DE" dirty="0">
                <a:sym typeface="Wingdings" panose="05000000000000000000" pitchFamily="2" charset="2"/>
              </a:rPr>
              <a:t>On a single pass</a:t>
            </a:r>
          </a:p>
          <a:p>
            <a:pPr marL="342900" indent="-342900">
              <a:buFont typeface="Wingdings" panose="05000000000000000000" pitchFamily="2" charset="2"/>
              <a:buChar char="à"/>
            </a:pPr>
            <a:endParaRPr lang="de-DE" dirty="0">
              <a:sym typeface="Wingdings" panose="05000000000000000000" pitchFamily="2" charset="2"/>
            </a:endParaRPr>
          </a:p>
          <a:p>
            <a:pPr marL="0" indent="0">
              <a:buNone/>
            </a:pPr>
            <a:r>
              <a:rPr lang="de-DE" dirty="0">
                <a:sym typeface="Wingdings" panose="05000000000000000000" pitchFamily="2" charset="2"/>
              </a:rPr>
              <a:t>General recommendation – after your post process chain and before your UI</a:t>
            </a:r>
          </a:p>
          <a:p>
            <a:endParaRPr lang="en-DE" dirty="0"/>
          </a:p>
        </p:txBody>
      </p:sp>
      <p:sp>
        <p:nvSpPr>
          <p:cNvPr id="8" name="Slide Number Placeholder 7">
            <a:extLst>
              <a:ext uri="{FF2B5EF4-FFF2-40B4-BE49-F238E27FC236}">
                <a16:creationId xmlns:a16="http://schemas.microsoft.com/office/drawing/2014/main" id="{A13156DF-0F6F-494E-8281-FEFB87220112}"/>
              </a:ext>
            </a:extLst>
          </p:cNvPr>
          <p:cNvSpPr>
            <a:spLocks noGrp="1"/>
          </p:cNvSpPr>
          <p:nvPr>
            <p:ph type="sldNum" sz="quarter" idx="12"/>
          </p:nvPr>
        </p:nvSpPr>
        <p:spPr/>
        <p:txBody>
          <a:bodyPr/>
          <a:lstStyle/>
          <a:p>
            <a:fld id="{9BC932D5-48D2-3F48-87E1-D925B9343798}" type="slidenum">
              <a:rPr lang="en-US" smtClean="0"/>
              <a:pPr/>
              <a:t>38</a:t>
            </a:fld>
            <a:endParaRPr lang="en-US" dirty="0"/>
          </a:p>
        </p:txBody>
      </p:sp>
      <p:sp>
        <p:nvSpPr>
          <p:cNvPr id="9" name="Footer Placeholder 8">
            <a:extLst>
              <a:ext uri="{FF2B5EF4-FFF2-40B4-BE49-F238E27FC236}">
                <a16:creationId xmlns:a16="http://schemas.microsoft.com/office/drawing/2014/main" id="{3802FBFE-661F-4A3B-B02E-832C23B6482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cxnSp>
        <p:nvCxnSpPr>
          <p:cNvPr id="12" name="Straight Arrow Connector 11">
            <a:extLst>
              <a:ext uri="{FF2B5EF4-FFF2-40B4-BE49-F238E27FC236}">
                <a16:creationId xmlns:a16="http://schemas.microsoft.com/office/drawing/2014/main" id="{CAD9B8F1-6C96-4640-8F8E-4D5B05F6DB04}"/>
              </a:ext>
            </a:extLst>
          </p:cNvPr>
          <p:cNvCxnSpPr>
            <a:cxnSpLocks/>
            <a:stCxn id="15" idx="3"/>
            <a:endCxn id="16" idx="1"/>
          </p:cNvCxnSpPr>
          <p:nvPr/>
        </p:nvCxnSpPr>
        <p:spPr>
          <a:xfrm>
            <a:off x="3057997" y="4913523"/>
            <a:ext cx="810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4BF3163-8C63-40F3-9F65-E86421F7C94E}"/>
              </a:ext>
            </a:extLst>
          </p:cNvPr>
          <p:cNvCxnSpPr>
            <a:cxnSpLocks/>
            <a:stCxn id="16" idx="3"/>
            <a:endCxn id="18" idx="2"/>
          </p:cNvCxnSpPr>
          <p:nvPr/>
        </p:nvCxnSpPr>
        <p:spPr>
          <a:xfrm>
            <a:off x="5520571" y="4913523"/>
            <a:ext cx="810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6D6916-168A-4A73-AEA9-0684FB45977D}"/>
              </a:ext>
            </a:extLst>
          </p:cNvPr>
          <p:cNvCxnSpPr>
            <a:cxnSpLocks/>
            <a:stCxn id="18" idx="6"/>
            <a:endCxn id="17" idx="1"/>
          </p:cNvCxnSpPr>
          <p:nvPr/>
        </p:nvCxnSpPr>
        <p:spPr>
          <a:xfrm>
            <a:off x="8195454" y="4913523"/>
            <a:ext cx="810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45CBA2A-B262-43D8-89AD-CB120A7FEE34}"/>
              </a:ext>
            </a:extLst>
          </p:cNvPr>
          <p:cNvSpPr/>
          <p:nvPr/>
        </p:nvSpPr>
        <p:spPr>
          <a:xfrm>
            <a:off x="1405771" y="4356212"/>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Anti-Aliasing</a:t>
            </a:r>
          </a:p>
        </p:txBody>
      </p:sp>
      <p:sp>
        <p:nvSpPr>
          <p:cNvPr id="16" name="Rectangle: Rounded Corners 15">
            <a:extLst>
              <a:ext uri="{FF2B5EF4-FFF2-40B4-BE49-F238E27FC236}">
                <a16:creationId xmlns:a16="http://schemas.microsoft.com/office/drawing/2014/main" id="{ED500435-E28B-425D-980F-542DBE2D1619}"/>
              </a:ext>
            </a:extLst>
          </p:cNvPr>
          <p:cNvSpPr/>
          <p:nvPr/>
        </p:nvSpPr>
        <p:spPr>
          <a:xfrm>
            <a:off x="3868345" y="4356212"/>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Bloom and Tone mapping</a:t>
            </a:r>
          </a:p>
        </p:txBody>
      </p:sp>
      <p:sp>
        <p:nvSpPr>
          <p:cNvPr id="17" name="Rectangle: Rounded Corners 16">
            <a:extLst>
              <a:ext uri="{FF2B5EF4-FFF2-40B4-BE49-F238E27FC236}">
                <a16:creationId xmlns:a16="http://schemas.microsoft.com/office/drawing/2014/main" id="{05C96DF0-37BA-439C-9A53-E665293D41C7}"/>
              </a:ext>
            </a:extLst>
          </p:cNvPr>
          <p:cNvSpPr/>
          <p:nvPr/>
        </p:nvSpPr>
        <p:spPr>
          <a:xfrm>
            <a:off x="9005802" y="4356212"/>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Grain</a:t>
            </a:r>
          </a:p>
        </p:txBody>
      </p:sp>
      <p:sp>
        <p:nvSpPr>
          <p:cNvPr id="18" name="Oval 17">
            <a:extLst>
              <a:ext uri="{FF2B5EF4-FFF2-40B4-BE49-F238E27FC236}">
                <a16:creationId xmlns:a16="http://schemas.microsoft.com/office/drawing/2014/main" id="{CD45D360-39F0-4050-B40F-32FE1230CD1E}"/>
              </a:ext>
            </a:extLst>
          </p:cNvPr>
          <p:cNvSpPr/>
          <p:nvPr/>
        </p:nvSpPr>
        <p:spPr>
          <a:xfrm>
            <a:off x="6330919" y="4400969"/>
            <a:ext cx="1864535" cy="1025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CAS</a:t>
            </a:r>
          </a:p>
        </p:txBody>
      </p:sp>
    </p:spTree>
    <p:extLst>
      <p:ext uri="{BB962C8B-B14F-4D97-AF65-F5344CB8AC3E}">
        <p14:creationId xmlns:p14="http://schemas.microsoft.com/office/powerpoint/2010/main" val="3140509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66C0224-5899-4A18-BD0A-5EF953414F76}"/>
              </a:ext>
            </a:extLst>
          </p:cNvPr>
          <p:cNvSpPr>
            <a:spLocks noGrp="1"/>
          </p:cNvSpPr>
          <p:nvPr>
            <p:ph type="title"/>
          </p:nvPr>
        </p:nvSpPr>
        <p:spPr/>
        <p:txBody>
          <a:bodyPr/>
          <a:lstStyle/>
          <a:p>
            <a:r>
              <a:rPr lang="de-DE" dirty="0"/>
              <a:t>Integration – where to put?</a:t>
            </a:r>
            <a:endParaRPr lang="en-DE" dirty="0"/>
          </a:p>
        </p:txBody>
      </p:sp>
      <p:sp>
        <p:nvSpPr>
          <p:cNvPr id="11" name="Content Placeholder 10">
            <a:extLst>
              <a:ext uri="{FF2B5EF4-FFF2-40B4-BE49-F238E27FC236}">
                <a16:creationId xmlns:a16="http://schemas.microsoft.com/office/drawing/2014/main" id="{3C1FAE2F-22D6-4F34-9F78-772750CF426E}"/>
              </a:ext>
            </a:extLst>
          </p:cNvPr>
          <p:cNvSpPr>
            <a:spLocks noGrp="1"/>
          </p:cNvSpPr>
          <p:nvPr>
            <p:ph sz="quarter" idx="10"/>
          </p:nvPr>
        </p:nvSpPr>
        <p:spPr/>
        <p:txBody>
          <a:bodyPr/>
          <a:lstStyle/>
          <a:p>
            <a:pPr marL="0" indent="0">
              <a:buNone/>
            </a:pPr>
            <a:r>
              <a:rPr lang="en-US" dirty="0"/>
              <a:t>It is likely better to reduce the amount of film grain which happens before CAS (as CAS will amplify grain).</a:t>
            </a:r>
          </a:p>
          <a:p>
            <a:pPr marL="0" indent="0">
              <a:buNone/>
            </a:pPr>
            <a:endParaRPr lang="en-US" dirty="0"/>
          </a:p>
          <a:p>
            <a:pPr marL="0" indent="0">
              <a:buNone/>
            </a:pPr>
            <a:r>
              <a:rPr lang="en-US" dirty="0"/>
              <a:t>An alternative would be to add grain after CAS.</a:t>
            </a:r>
          </a:p>
          <a:p>
            <a:pPr marL="0" indent="0">
              <a:buNone/>
            </a:pPr>
            <a:endParaRPr lang="en-US" dirty="0"/>
          </a:p>
          <a:p>
            <a:pPr marL="0" indent="0">
              <a:buNone/>
            </a:pPr>
            <a:r>
              <a:rPr lang="en-US" dirty="0"/>
              <a:t>It is best to run CAS after </a:t>
            </a:r>
            <a:r>
              <a:rPr lang="en-US" dirty="0" err="1"/>
              <a:t>tonemapping</a:t>
            </a:r>
            <a:r>
              <a:rPr lang="en-US" dirty="0"/>
              <a:t>.</a:t>
            </a:r>
            <a:endParaRPr lang="en-US" dirty="0">
              <a:sym typeface="Wingdings" panose="05000000000000000000" pitchFamily="2" charset="2"/>
            </a:endParaRPr>
          </a:p>
          <a:p>
            <a:pPr marL="0" indent="0">
              <a:buNone/>
            </a:pPr>
            <a:endParaRPr lang="de-DE" dirty="0"/>
          </a:p>
          <a:p>
            <a:pPr marL="0" indent="0">
              <a:buNone/>
            </a:pPr>
            <a:r>
              <a:rPr lang="de-DE" dirty="0"/>
              <a:t>CAS can slightly alterate UI, so it‘s recommended to apply it before</a:t>
            </a:r>
            <a:endParaRPr lang="en-DE" dirty="0"/>
          </a:p>
          <a:p>
            <a:endParaRPr lang="en-DE" dirty="0"/>
          </a:p>
        </p:txBody>
      </p:sp>
      <p:sp>
        <p:nvSpPr>
          <p:cNvPr id="8" name="Slide Number Placeholder 7">
            <a:extLst>
              <a:ext uri="{FF2B5EF4-FFF2-40B4-BE49-F238E27FC236}">
                <a16:creationId xmlns:a16="http://schemas.microsoft.com/office/drawing/2014/main" id="{A13156DF-0F6F-494E-8281-FEFB87220112}"/>
              </a:ext>
            </a:extLst>
          </p:cNvPr>
          <p:cNvSpPr>
            <a:spLocks noGrp="1"/>
          </p:cNvSpPr>
          <p:nvPr>
            <p:ph type="sldNum" sz="quarter" idx="12"/>
          </p:nvPr>
        </p:nvSpPr>
        <p:spPr/>
        <p:txBody>
          <a:bodyPr/>
          <a:lstStyle/>
          <a:p>
            <a:fld id="{9BC932D5-48D2-3F48-87E1-D925B9343798}" type="slidenum">
              <a:rPr lang="en-US" smtClean="0"/>
              <a:pPr/>
              <a:t>39</a:t>
            </a:fld>
            <a:endParaRPr lang="en-US" dirty="0"/>
          </a:p>
        </p:txBody>
      </p:sp>
      <p:sp>
        <p:nvSpPr>
          <p:cNvPr id="9" name="Footer Placeholder 8">
            <a:extLst>
              <a:ext uri="{FF2B5EF4-FFF2-40B4-BE49-F238E27FC236}">
                <a16:creationId xmlns:a16="http://schemas.microsoft.com/office/drawing/2014/main" id="{3802FBFE-661F-4A3B-B02E-832C23B6482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cxnSp>
        <p:nvCxnSpPr>
          <p:cNvPr id="12" name="Straight Arrow Connector 11">
            <a:extLst>
              <a:ext uri="{FF2B5EF4-FFF2-40B4-BE49-F238E27FC236}">
                <a16:creationId xmlns:a16="http://schemas.microsoft.com/office/drawing/2014/main" id="{CAD9B8F1-6C96-4640-8F8E-4D5B05F6DB04}"/>
              </a:ext>
            </a:extLst>
          </p:cNvPr>
          <p:cNvCxnSpPr>
            <a:cxnSpLocks/>
            <a:stCxn id="15" idx="3"/>
            <a:endCxn id="16" idx="1"/>
          </p:cNvCxnSpPr>
          <p:nvPr/>
        </p:nvCxnSpPr>
        <p:spPr>
          <a:xfrm>
            <a:off x="3057997" y="4913523"/>
            <a:ext cx="810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4BF3163-8C63-40F3-9F65-E86421F7C94E}"/>
              </a:ext>
            </a:extLst>
          </p:cNvPr>
          <p:cNvCxnSpPr>
            <a:cxnSpLocks/>
            <a:stCxn id="16" idx="3"/>
            <a:endCxn id="18" idx="2"/>
          </p:cNvCxnSpPr>
          <p:nvPr/>
        </p:nvCxnSpPr>
        <p:spPr>
          <a:xfrm>
            <a:off x="5520571" y="4913523"/>
            <a:ext cx="810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96D6916-168A-4A73-AEA9-0684FB45977D}"/>
              </a:ext>
            </a:extLst>
          </p:cNvPr>
          <p:cNvCxnSpPr>
            <a:cxnSpLocks/>
            <a:stCxn id="18" idx="6"/>
            <a:endCxn id="17" idx="1"/>
          </p:cNvCxnSpPr>
          <p:nvPr/>
        </p:nvCxnSpPr>
        <p:spPr>
          <a:xfrm>
            <a:off x="8195454" y="4913523"/>
            <a:ext cx="810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C45CBA2A-B262-43D8-89AD-CB120A7FEE34}"/>
              </a:ext>
            </a:extLst>
          </p:cNvPr>
          <p:cNvSpPr/>
          <p:nvPr/>
        </p:nvSpPr>
        <p:spPr>
          <a:xfrm>
            <a:off x="1405771" y="4356212"/>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Anti-Aliasing</a:t>
            </a:r>
          </a:p>
        </p:txBody>
      </p:sp>
      <p:sp>
        <p:nvSpPr>
          <p:cNvPr id="16" name="Rectangle: Rounded Corners 15">
            <a:extLst>
              <a:ext uri="{FF2B5EF4-FFF2-40B4-BE49-F238E27FC236}">
                <a16:creationId xmlns:a16="http://schemas.microsoft.com/office/drawing/2014/main" id="{ED500435-E28B-425D-980F-542DBE2D1619}"/>
              </a:ext>
            </a:extLst>
          </p:cNvPr>
          <p:cNvSpPr/>
          <p:nvPr/>
        </p:nvSpPr>
        <p:spPr>
          <a:xfrm>
            <a:off x="3868345" y="4356212"/>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Bloom and Tone mapping</a:t>
            </a:r>
          </a:p>
        </p:txBody>
      </p:sp>
      <p:sp>
        <p:nvSpPr>
          <p:cNvPr id="17" name="Rectangle: Rounded Corners 16">
            <a:extLst>
              <a:ext uri="{FF2B5EF4-FFF2-40B4-BE49-F238E27FC236}">
                <a16:creationId xmlns:a16="http://schemas.microsoft.com/office/drawing/2014/main" id="{05C96DF0-37BA-439C-9A53-E665293D41C7}"/>
              </a:ext>
            </a:extLst>
          </p:cNvPr>
          <p:cNvSpPr/>
          <p:nvPr/>
        </p:nvSpPr>
        <p:spPr>
          <a:xfrm>
            <a:off x="9005802" y="4356212"/>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Grain</a:t>
            </a:r>
          </a:p>
        </p:txBody>
      </p:sp>
      <p:sp>
        <p:nvSpPr>
          <p:cNvPr id="18" name="Oval 17">
            <a:extLst>
              <a:ext uri="{FF2B5EF4-FFF2-40B4-BE49-F238E27FC236}">
                <a16:creationId xmlns:a16="http://schemas.microsoft.com/office/drawing/2014/main" id="{CD45D360-39F0-4050-B40F-32FE1230CD1E}"/>
              </a:ext>
            </a:extLst>
          </p:cNvPr>
          <p:cNvSpPr/>
          <p:nvPr/>
        </p:nvSpPr>
        <p:spPr>
          <a:xfrm>
            <a:off x="6330919" y="4400969"/>
            <a:ext cx="1864535" cy="1025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CAS</a:t>
            </a:r>
          </a:p>
        </p:txBody>
      </p:sp>
    </p:spTree>
    <p:extLst>
      <p:ext uri="{BB962C8B-B14F-4D97-AF65-F5344CB8AC3E}">
        <p14:creationId xmlns:p14="http://schemas.microsoft.com/office/powerpoint/2010/main" val="2151044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286C9-4EB8-4175-9FF9-F38C432D8806}"/>
              </a:ext>
            </a:extLst>
          </p:cNvPr>
          <p:cNvSpPr>
            <a:spLocks noGrp="1"/>
          </p:cNvSpPr>
          <p:nvPr>
            <p:ph sz="quarter" idx="10"/>
          </p:nvPr>
        </p:nvSpPr>
        <p:spPr/>
        <p:txBody>
          <a:bodyPr/>
          <a:lstStyle/>
          <a:p>
            <a:pPr marL="0" indent="0">
              <a:buNone/>
            </a:pPr>
            <a:endParaRPr lang="en-US" dirty="0"/>
          </a:p>
          <a:p>
            <a:pPr marL="0" indent="0">
              <a:buNone/>
            </a:pPr>
            <a:r>
              <a:rPr lang="en-US" dirty="0"/>
              <a:t>Group of image quality-enhancing techniques developed</a:t>
            </a:r>
            <a:br>
              <a:rPr lang="en-US" dirty="0"/>
            </a:br>
            <a:r>
              <a:rPr lang="en-US" dirty="0"/>
              <a:t>by AMD</a:t>
            </a:r>
          </a:p>
          <a:p>
            <a:endParaRPr lang="en-US" sz="900" dirty="0"/>
          </a:p>
          <a:p>
            <a:r>
              <a:rPr lang="en-US" dirty="0"/>
              <a:t>	Hosted on GPUOpen under </a:t>
            </a:r>
            <a:br>
              <a:rPr lang="en-US" dirty="0"/>
            </a:br>
            <a:r>
              <a:rPr lang="en-US" dirty="0"/>
              <a:t>	the MIT license</a:t>
            </a:r>
          </a:p>
          <a:p>
            <a:endParaRPr lang="en-US" dirty="0"/>
          </a:p>
          <a:p>
            <a:pPr marL="342900" indent="-342900">
              <a:buFont typeface="Arial" panose="020B0604020202020204" pitchFamily="34" charset="0"/>
              <a:buChar char="•"/>
            </a:pPr>
            <a:endParaRPr lang="en-US" dirty="0"/>
          </a:p>
          <a:p>
            <a:pPr marL="0" indent="0">
              <a:buNone/>
            </a:pPr>
            <a:r>
              <a:rPr lang="en-US" dirty="0"/>
              <a:t>This talk will </a:t>
            </a:r>
            <a:r>
              <a:rPr lang="en-US" b="1" dirty="0"/>
              <a:t>only</a:t>
            </a:r>
            <a:r>
              <a:rPr lang="en-US" dirty="0"/>
              <a:t> cover Contrast Adaptive Sharpening (</a:t>
            </a:r>
            <a:r>
              <a:rPr lang="en-US" b="1" dirty="0"/>
              <a:t>CAS</a:t>
            </a:r>
            <a:r>
              <a:rPr lang="en-US" dirty="0"/>
              <a:t>).</a:t>
            </a:r>
          </a:p>
        </p:txBody>
      </p:sp>
      <p:sp>
        <p:nvSpPr>
          <p:cNvPr id="4" name="Footer Placeholder 3">
            <a:extLst>
              <a:ext uri="{FF2B5EF4-FFF2-40B4-BE49-F238E27FC236}">
                <a16:creationId xmlns:a16="http://schemas.microsoft.com/office/drawing/2014/main" id="{A8E7F850-BC67-4D5C-8553-7D43A023D153}"/>
              </a:ext>
            </a:extLst>
          </p:cNvPr>
          <p:cNvSpPr>
            <a:spLocks noGrp="1"/>
          </p:cNvSpPr>
          <p:nvPr>
            <p:ph type="ftr" sz="quarter" idx="3"/>
          </p:nvPr>
        </p:nvSpPr>
        <p:spPr>
          <a:xfrm>
            <a:off x="595422" y="6492875"/>
            <a:ext cx="8129665" cy="365125"/>
          </a:xfrm>
        </p:spPr>
        <p:txBody>
          <a:bodyPr/>
          <a:lstStyle/>
          <a:p>
            <a:r>
              <a:rPr lang="en-US" dirty="0"/>
              <a:t>|   AMD DEVELOPER DAY | June 19</a:t>
            </a:r>
            <a:r>
              <a:rPr lang="en-US" baseline="30000" dirty="0"/>
              <a:t>th</a:t>
            </a:r>
            <a:r>
              <a:rPr lang="en-US" dirty="0"/>
              <a:t>, 2019</a:t>
            </a:r>
          </a:p>
        </p:txBody>
      </p:sp>
      <p:sp>
        <p:nvSpPr>
          <p:cNvPr id="5" name="Slide Number Placeholder 4">
            <a:extLst>
              <a:ext uri="{FF2B5EF4-FFF2-40B4-BE49-F238E27FC236}">
                <a16:creationId xmlns:a16="http://schemas.microsoft.com/office/drawing/2014/main" id="{B1B9E308-FC85-4038-9093-5B85607CAE33}"/>
              </a:ext>
            </a:extLst>
          </p:cNvPr>
          <p:cNvSpPr>
            <a:spLocks noGrp="1"/>
          </p:cNvSpPr>
          <p:nvPr>
            <p:ph type="sldNum" sz="quarter" idx="12"/>
          </p:nvPr>
        </p:nvSpPr>
        <p:spPr/>
        <p:txBody>
          <a:bodyPr/>
          <a:lstStyle/>
          <a:p>
            <a:fld id="{9BC932D5-48D2-3F48-87E1-D925B9343798}" type="slidenum">
              <a:rPr lang="en-US" smtClean="0"/>
              <a:pPr/>
              <a:t>4</a:t>
            </a:fld>
            <a:endParaRPr lang="en-US" dirty="0"/>
          </a:p>
        </p:txBody>
      </p:sp>
      <p:pic>
        <p:nvPicPr>
          <p:cNvPr id="7" name="Picture 6">
            <a:extLst>
              <a:ext uri="{FF2B5EF4-FFF2-40B4-BE49-F238E27FC236}">
                <a16:creationId xmlns:a16="http://schemas.microsoft.com/office/drawing/2014/main" id="{97137D26-C3BD-4E32-A667-CBCA09590254}"/>
              </a:ext>
            </a:extLst>
          </p:cNvPr>
          <p:cNvPicPr>
            <a:picLocks noChangeAspect="1"/>
          </p:cNvPicPr>
          <p:nvPr/>
        </p:nvPicPr>
        <p:blipFill>
          <a:blip r:embed="rId2">
            <a:alphaModFix/>
          </a:blip>
          <a:srcRect/>
          <a:stretch/>
        </p:blipFill>
        <p:spPr>
          <a:xfrm>
            <a:off x="322178" y="1991048"/>
            <a:ext cx="793028" cy="793028"/>
          </a:xfrm>
          <a:prstGeom prst="rect">
            <a:avLst/>
          </a:prstGeom>
          <a:solidFill>
            <a:schemeClr val="tx1"/>
          </a:solidFill>
          <a:ln>
            <a:noFill/>
          </a:ln>
        </p:spPr>
      </p:pic>
      <p:pic>
        <p:nvPicPr>
          <p:cNvPr id="8" name="Picture 7" descr="A close up of a logo&#10;&#10;Description automatically generated">
            <a:extLst>
              <a:ext uri="{FF2B5EF4-FFF2-40B4-BE49-F238E27FC236}">
                <a16:creationId xmlns:a16="http://schemas.microsoft.com/office/drawing/2014/main" id="{303A9C7F-0DE8-4C76-92CA-52E304AF0A1D}"/>
              </a:ext>
            </a:extLst>
          </p:cNvPr>
          <p:cNvPicPr>
            <a:picLocks noChangeAspect="1"/>
          </p:cNvPicPr>
          <p:nvPr/>
        </p:nvPicPr>
        <p:blipFill>
          <a:blip r:embed="rId3"/>
          <a:stretch>
            <a:fillRect/>
          </a:stretch>
        </p:blipFill>
        <p:spPr>
          <a:xfrm>
            <a:off x="297710" y="152766"/>
            <a:ext cx="2772829" cy="911759"/>
          </a:xfrm>
          <a:prstGeom prst="rect">
            <a:avLst/>
          </a:prstGeom>
        </p:spPr>
      </p:pic>
    </p:spTree>
    <p:extLst>
      <p:ext uri="{BB962C8B-B14F-4D97-AF65-F5344CB8AC3E}">
        <p14:creationId xmlns:p14="http://schemas.microsoft.com/office/powerpoint/2010/main" val="1106721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CE9D-5A11-4D04-A214-DE3683B749BD}"/>
              </a:ext>
            </a:extLst>
          </p:cNvPr>
          <p:cNvSpPr>
            <a:spLocks noGrp="1"/>
          </p:cNvSpPr>
          <p:nvPr>
            <p:ph type="title"/>
          </p:nvPr>
        </p:nvSpPr>
        <p:spPr/>
        <p:txBody>
          <a:bodyPr/>
          <a:lstStyle/>
          <a:p>
            <a:r>
              <a:rPr lang="de-DE" dirty="0"/>
              <a:t>Integration - General</a:t>
            </a:r>
            <a:endParaRPr lang="en-DE" dirty="0"/>
          </a:p>
        </p:txBody>
      </p:sp>
      <p:sp>
        <p:nvSpPr>
          <p:cNvPr id="3" name="Content Placeholder 2">
            <a:extLst>
              <a:ext uri="{FF2B5EF4-FFF2-40B4-BE49-F238E27FC236}">
                <a16:creationId xmlns:a16="http://schemas.microsoft.com/office/drawing/2014/main" id="{D512BBD4-2FD2-4452-A205-E543D81A86DA}"/>
              </a:ext>
            </a:extLst>
          </p:cNvPr>
          <p:cNvSpPr>
            <a:spLocks noGrp="1"/>
          </p:cNvSpPr>
          <p:nvPr>
            <p:ph sz="quarter" idx="10"/>
          </p:nvPr>
        </p:nvSpPr>
        <p:spPr/>
        <p:txBody>
          <a:bodyPr/>
          <a:lstStyle/>
          <a:p>
            <a:pPr marL="0" indent="0">
              <a:buNone/>
            </a:pPr>
            <a:r>
              <a:rPr lang="de-DE" dirty="0"/>
              <a:t>CAS is designed to run as a compute shader</a:t>
            </a:r>
          </a:p>
          <a:p>
            <a:pPr marL="0" indent="0">
              <a:buNone/>
            </a:pPr>
            <a:r>
              <a:rPr lang="de-DE" dirty="0"/>
              <a:t>Should run either in a 32-bit, CasFilter(), or packed 16-bit, CasFilterH()</a:t>
            </a:r>
          </a:p>
          <a:p>
            <a:r>
              <a:rPr lang="de-DE" dirty="0"/>
              <a:t>We recommend to use packed 16-bit for Vulkan</a:t>
            </a:r>
            <a:r>
              <a:rPr lang="de-DE" baseline="30000" dirty="0">
                <a:sym typeface="Symbol" panose="05050102010706020507" pitchFamily="18" charset="2"/>
              </a:rPr>
              <a:t></a:t>
            </a:r>
            <a:r>
              <a:rPr lang="de-DE" baseline="30000" dirty="0">
                <a:solidFill>
                  <a:srgbClr val="FF0000"/>
                </a:solidFill>
                <a:sym typeface="Symbol" panose="05050102010706020507" pitchFamily="18" charset="2"/>
              </a:rPr>
              <a:t> </a:t>
            </a:r>
            <a:r>
              <a:rPr lang="de-DE" dirty="0"/>
              <a:t>(if packed math is supported obv. </a:t>
            </a:r>
            <a:r>
              <a:rPr lang="de-DE" dirty="0">
                <a:sym typeface="Wingdings" panose="05000000000000000000" pitchFamily="2" charset="2"/>
              </a:rPr>
              <a:t> )</a:t>
            </a:r>
            <a:endParaRPr lang="de-DE" dirty="0"/>
          </a:p>
          <a:p>
            <a:r>
              <a:rPr lang="de-DE" dirty="0"/>
              <a:t>And 32-bit for DX12 (for now)</a:t>
            </a:r>
          </a:p>
          <a:p>
            <a:endParaRPr lang="de-DE" dirty="0"/>
          </a:p>
          <a:p>
            <a:pPr marL="0" indent="0">
              <a:buNone/>
            </a:pPr>
            <a:r>
              <a:rPr lang="de-DE" dirty="0"/>
              <a:t>32-bit form works on 8x8 tiles via one {64,1,1} threadgroup</a:t>
            </a:r>
          </a:p>
          <a:p>
            <a:pPr marL="0" indent="0">
              <a:buNone/>
            </a:pPr>
            <a:r>
              <a:rPr lang="de-DE" dirty="0">
                <a:sym typeface="Wingdings" panose="05000000000000000000" pitchFamily="2" charset="2"/>
              </a:rPr>
              <a:t> Each thread works on one pixel per CasFilter() call</a:t>
            </a:r>
            <a:endParaRPr lang="de-DE" dirty="0"/>
          </a:p>
          <a:p>
            <a:pPr marL="0" indent="0">
              <a:buNone/>
            </a:pPr>
            <a:r>
              <a:rPr lang="de-DE" dirty="0"/>
              <a:t>16-bit form works on a pair of 8x8 tiles in a 16x8 configuration via one {64,1,1}</a:t>
            </a:r>
          </a:p>
          <a:p>
            <a:pPr marL="0" indent="0">
              <a:buNone/>
            </a:pPr>
            <a:r>
              <a:rPr lang="de-DE" dirty="0">
                <a:sym typeface="Wingdings" panose="05000000000000000000" pitchFamily="2" charset="2"/>
              </a:rPr>
              <a:t> Each thread works on two pixel per CasFilterH() call</a:t>
            </a:r>
            <a:endParaRPr lang="en-DE" dirty="0"/>
          </a:p>
          <a:p>
            <a:endParaRPr lang="en-DE" dirty="0"/>
          </a:p>
        </p:txBody>
      </p:sp>
      <p:sp>
        <p:nvSpPr>
          <p:cNvPr id="4" name="Slide Number Placeholder 3">
            <a:extLst>
              <a:ext uri="{FF2B5EF4-FFF2-40B4-BE49-F238E27FC236}">
                <a16:creationId xmlns:a16="http://schemas.microsoft.com/office/drawing/2014/main" id="{DE687F29-B9FC-48D0-84BF-4FC6282AE97A}"/>
              </a:ext>
            </a:extLst>
          </p:cNvPr>
          <p:cNvSpPr>
            <a:spLocks noGrp="1"/>
          </p:cNvSpPr>
          <p:nvPr>
            <p:ph type="sldNum" sz="quarter" idx="12"/>
          </p:nvPr>
        </p:nvSpPr>
        <p:spPr/>
        <p:txBody>
          <a:bodyPr/>
          <a:lstStyle/>
          <a:p>
            <a:fld id="{9BC932D5-48D2-3F48-87E1-D925B9343798}" type="slidenum">
              <a:rPr lang="en-US" smtClean="0"/>
              <a:pPr/>
              <a:t>40</a:t>
            </a:fld>
            <a:endParaRPr lang="en-US" dirty="0"/>
          </a:p>
        </p:txBody>
      </p:sp>
      <p:sp>
        <p:nvSpPr>
          <p:cNvPr id="5" name="Footer Placeholder 4">
            <a:extLst>
              <a:ext uri="{FF2B5EF4-FFF2-40B4-BE49-F238E27FC236}">
                <a16:creationId xmlns:a16="http://schemas.microsoft.com/office/drawing/2014/main" id="{2F1C7C39-AE40-48CA-A25B-5FCE878DE753}"/>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064485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2F6C-E110-4ECC-8A71-5DA079926ACE}"/>
              </a:ext>
            </a:extLst>
          </p:cNvPr>
          <p:cNvSpPr>
            <a:spLocks noGrp="1"/>
          </p:cNvSpPr>
          <p:nvPr>
            <p:ph type="title"/>
          </p:nvPr>
        </p:nvSpPr>
        <p:spPr/>
        <p:txBody>
          <a:bodyPr/>
          <a:lstStyle/>
          <a:p>
            <a:r>
              <a:rPr lang="de-DE" dirty="0"/>
              <a:t>Integration – CPU Side</a:t>
            </a:r>
            <a:endParaRPr lang="en-DE" dirty="0"/>
          </a:p>
        </p:txBody>
      </p:sp>
      <p:sp>
        <p:nvSpPr>
          <p:cNvPr id="3" name="Content Placeholder 2">
            <a:extLst>
              <a:ext uri="{FF2B5EF4-FFF2-40B4-BE49-F238E27FC236}">
                <a16:creationId xmlns:a16="http://schemas.microsoft.com/office/drawing/2014/main" id="{2DF5D084-2E30-4024-924A-9A91035BEA08}"/>
              </a:ext>
            </a:extLst>
          </p:cNvPr>
          <p:cNvSpPr>
            <a:spLocks noGrp="1"/>
          </p:cNvSpPr>
          <p:nvPr>
            <p:ph sz="quarter" idx="10"/>
          </p:nvPr>
        </p:nvSpPr>
        <p:spPr/>
        <p:txBody>
          <a:bodyPr/>
          <a:lstStyle/>
          <a:p>
            <a:pPr marL="0" indent="0">
              <a:buNone/>
            </a:pPr>
            <a:r>
              <a:rPr lang="en-US" dirty="0"/>
              <a:t>Make sure &lt;</a:t>
            </a:r>
            <a:r>
              <a:rPr lang="en-US" dirty="0" err="1"/>
              <a:t>stdint.h</a:t>
            </a:r>
            <a:r>
              <a:rPr lang="en-US" dirty="0"/>
              <a:t>&gt; has already been included.</a:t>
            </a:r>
          </a:p>
          <a:p>
            <a:pPr marL="0" indent="0">
              <a:buNone/>
            </a:pPr>
            <a:r>
              <a:rPr lang="en-US" dirty="0"/>
              <a:t>Setup pre-portability-header defines.</a:t>
            </a:r>
          </a:p>
          <a:p>
            <a:pPr marL="0" indent="0">
              <a:buNone/>
            </a:pPr>
            <a:r>
              <a:rPr lang="en-US" dirty="0">
                <a:latin typeface="Courier New" panose="02070309020205020404" pitchFamily="49" charset="0"/>
                <a:cs typeface="Courier New" panose="02070309020205020404" pitchFamily="49" charset="0"/>
              </a:rPr>
              <a:t>#define A_CPU 1</a:t>
            </a:r>
          </a:p>
          <a:p>
            <a:endParaRPr lang="en-US" dirty="0">
              <a:latin typeface="Courier New" panose="02070309020205020404" pitchFamily="49" charset="0"/>
              <a:cs typeface="Courier New" panose="02070309020205020404" pitchFamily="49" charset="0"/>
            </a:endParaRPr>
          </a:p>
          <a:p>
            <a:pPr marL="0" indent="0">
              <a:buNone/>
            </a:pPr>
            <a:r>
              <a:rPr lang="en-US" dirty="0"/>
              <a:t>Include the portability header.</a:t>
            </a:r>
          </a:p>
          <a:p>
            <a:pPr marL="0" indent="0">
              <a:buNone/>
            </a:pPr>
            <a:r>
              <a:rPr lang="en-US" dirty="0">
                <a:latin typeface="Courier New" panose="02070309020205020404" pitchFamily="49" charset="0"/>
                <a:cs typeface="Courier New" panose="02070309020205020404" pitchFamily="49" charset="0"/>
              </a:rPr>
              <a:t>#include "</a:t>
            </a:r>
            <a:r>
              <a:rPr lang="en-US" dirty="0" err="1">
                <a:latin typeface="Courier New" panose="02070309020205020404" pitchFamily="49" charset="0"/>
                <a:cs typeface="Courier New" panose="02070309020205020404" pitchFamily="49" charset="0"/>
              </a:rPr>
              <a:t>ffx_a.h</a:t>
            </a:r>
            <a:r>
              <a:rPr lang="en-US" dirty="0">
                <a:latin typeface="Courier New" panose="02070309020205020404" pitchFamily="49" charset="0"/>
                <a:cs typeface="Courier New" panose="02070309020205020404" pitchFamily="49" charset="0"/>
              </a:rPr>
              <a:t>"</a:t>
            </a:r>
          </a:p>
          <a:p>
            <a:pPr marL="0" indent="0">
              <a:buNone/>
            </a:pPr>
            <a:r>
              <a:rPr lang="en-US" dirty="0"/>
              <a:t>Include the CAS header.</a:t>
            </a:r>
          </a:p>
          <a:p>
            <a:pPr marL="0" indent="0">
              <a:buNone/>
            </a:pPr>
            <a:r>
              <a:rPr lang="en-US" dirty="0">
                <a:latin typeface="Courier New" panose="02070309020205020404" pitchFamily="49" charset="0"/>
                <a:cs typeface="Courier New" panose="02070309020205020404" pitchFamily="49" charset="0"/>
              </a:rPr>
              <a:t>#include "</a:t>
            </a:r>
            <a:r>
              <a:rPr lang="en-US" dirty="0" err="1">
                <a:latin typeface="Courier New" panose="02070309020205020404" pitchFamily="49" charset="0"/>
                <a:cs typeface="Courier New" panose="02070309020205020404" pitchFamily="49" charset="0"/>
              </a:rPr>
              <a:t>ffx_cas.h</a:t>
            </a:r>
            <a:r>
              <a:rPr lang="en-US" dirty="0">
                <a:latin typeface="Courier New" panose="02070309020205020404" pitchFamily="49" charset="0"/>
                <a:cs typeface="Courier New" panose="02070309020205020404" pitchFamily="49" charset="0"/>
              </a:rPr>
              <a:t>"</a:t>
            </a:r>
          </a:p>
          <a:p>
            <a:endParaRPr lang="en-DE" dirty="0"/>
          </a:p>
        </p:txBody>
      </p:sp>
      <p:sp>
        <p:nvSpPr>
          <p:cNvPr id="4" name="Slide Number Placeholder 3">
            <a:extLst>
              <a:ext uri="{FF2B5EF4-FFF2-40B4-BE49-F238E27FC236}">
                <a16:creationId xmlns:a16="http://schemas.microsoft.com/office/drawing/2014/main" id="{55539163-081E-40AB-BA7B-A929A70BEA88}"/>
              </a:ext>
            </a:extLst>
          </p:cNvPr>
          <p:cNvSpPr>
            <a:spLocks noGrp="1"/>
          </p:cNvSpPr>
          <p:nvPr>
            <p:ph type="sldNum" sz="quarter" idx="12"/>
          </p:nvPr>
        </p:nvSpPr>
        <p:spPr/>
        <p:txBody>
          <a:bodyPr/>
          <a:lstStyle/>
          <a:p>
            <a:fld id="{9BC932D5-48D2-3F48-87E1-D925B9343798}" type="slidenum">
              <a:rPr lang="en-US" smtClean="0"/>
              <a:pPr/>
              <a:t>41</a:t>
            </a:fld>
            <a:endParaRPr lang="en-US" dirty="0"/>
          </a:p>
        </p:txBody>
      </p:sp>
      <p:sp>
        <p:nvSpPr>
          <p:cNvPr id="5" name="Footer Placeholder 4">
            <a:extLst>
              <a:ext uri="{FF2B5EF4-FFF2-40B4-BE49-F238E27FC236}">
                <a16:creationId xmlns:a16="http://schemas.microsoft.com/office/drawing/2014/main" id="{AD289072-5245-4923-9DCE-EA9A54AF0A5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TextBox 5">
            <a:extLst>
              <a:ext uri="{FF2B5EF4-FFF2-40B4-BE49-F238E27FC236}">
                <a16:creationId xmlns:a16="http://schemas.microsoft.com/office/drawing/2014/main" id="{591076E9-151E-4874-B9A2-9926AA80B96A}"/>
              </a:ext>
            </a:extLst>
          </p:cNvPr>
          <p:cNvSpPr txBox="1"/>
          <p:nvPr/>
        </p:nvSpPr>
        <p:spPr>
          <a:xfrm>
            <a:off x="5994400" y="3429000"/>
            <a:ext cx="4835525" cy="2246769"/>
          </a:xfrm>
          <a:prstGeom prst="rect">
            <a:avLst/>
          </a:prstGeom>
          <a:noFill/>
          <a:ln>
            <a:solidFill>
              <a:schemeClr val="bg1"/>
            </a:solidFill>
          </a:ln>
        </p:spPr>
        <p:txBody>
          <a:bodyPr wrap="square" rtlCol="0">
            <a:spAutoFit/>
          </a:bodyPr>
          <a:lstStyle/>
          <a:p>
            <a:r>
              <a:rPr lang="en-GB" sz="2800" dirty="0">
                <a:solidFill>
                  <a:srgbClr val="008000"/>
                </a:solidFill>
                <a:latin typeface="Courier New" panose="02070309020205020404" pitchFamily="49" charset="0"/>
                <a:cs typeface="Courier New" panose="02070309020205020404" pitchFamily="49" charset="0"/>
              </a:rPr>
              <a:t>// FFX Cas </a:t>
            </a:r>
            <a:endParaRPr lang="en-GB" sz="2800" dirty="0">
              <a:solidFill>
                <a:srgbClr val="000000"/>
              </a:solidFill>
              <a:latin typeface="Courier New" panose="02070309020205020404" pitchFamily="49" charset="0"/>
              <a:cs typeface="Courier New" panose="02070309020205020404" pitchFamily="49" charset="0"/>
            </a:endParaRPr>
          </a:p>
          <a:p>
            <a:r>
              <a:rPr lang="en-GB" sz="2800" dirty="0">
                <a:solidFill>
                  <a:srgbClr val="808080"/>
                </a:solidFill>
                <a:latin typeface="Courier New" panose="02070309020205020404" pitchFamily="49" charset="0"/>
                <a:cs typeface="Courier New" panose="02070309020205020404" pitchFamily="49" charset="0"/>
              </a:rPr>
              <a:t>#include</a:t>
            </a:r>
            <a:r>
              <a:rPr lang="en-GB" sz="2800" dirty="0">
                <a:solidFill>
                  <a:srgbClr val="000000"/>
                </a:solidFill>
                <a:latin typeface="Courier New" panose="02070309020205020404" pitchFamily="49" charset="0"/>
                <a:cs typeface="Courier New" panose="02070309020205020404" pitchFamily="49" charset="0"/>
              </a:rPr>
              <a:t> </a:t>
            </a:r>
            <a:r>
              <a:rPr lang="en-GB" sz="2800" dirty="0">
                <a:solidFill>
                  <a:srgbClr val="A31515"/>
                </a:solidFill>
                <a:latin typeface="Courier New" panose="02070309020205020404" pitchFamily="49" charset="0"/>
                <a:cs typeface="Courier New" panose="02070309020205020404" pitchFamily="49" charset="0"/>
              </a:rPr>
              <a:t>&lt;</a:t>
            </a:r>
            <a:r>
              <a:rPr lang="en-GB" sz="2800" dirty="0" err="1">
                <a:solidFill>
                  <a:srgbClr val="A31515"/>
                </a:solidFill>
                <a:latin typeface="Courier New" panose="02070309020205020404" pitchFamily="49" charset="0"/>
                <a:cs typeface="Courier New" panose="02070309020205020404" pitchFamily="49" charset="0"/>
              </a:rPr>
              <a:t>stdint.h</a:t>
            </a:r>
            <a:r>
              <a:rPr lang="en-GB" sz="2800" dirty="0">
                <a:solidFill>
                  <a:srgbClr val="A31515"/>
                </a:solidFill>
                <a:latin typeface="Courier New" panose="02070309020205020404" pitchFamily="49" charset="0"/>
                <a:cs typeface="Courier New" panose="02070309020205020404" pitchFamily="49" charset="0"/>
              </a:rPr>
              <a:t>&gt;</a:t>
            </a:r>
            <a:endParaRPr lang="en-GB" sz="2800" dirty="0">
              <a:solidFill>
                <a:srgbClr val="000000"/>
              </a:solidFill>
              <a:latin typeface="Courier New" panose="02070309020205020404" pitchFamily="49" charset="0"/>
              <a:cs typeface="Courier New" panose="02070309020205020404" pitchFamily="49" charset="0"/>
            </a:endParaRPr>
          </a:p>
          <a:p>
            <a:r>
              <a:rPr lang="en-GB" sz="2800" dirty="0">
                <a:solidFill>
                  <a:srgbClr val="808080"/>
                </a:solidFill>
                <a:latin typeface="Courier New" panose="02070309020205020404" pitchFamily="49" charset="0"/>
                <a:cs typeface="Courier New" panose="02070309020205020404" pitchFamily="49" charset="0"/>
              </a:rPr>
              <a:t>#define</a:t>
            </a:r>
            <a:r>
              <a:rPr lang="en-GB" sz="2800" dirty="0">
                <a:solidFill>
                  <a:srgbClr val="000000"/>
                </a:solidFill>
                <a:latin typeface="Courier New" panose="02070309020205020404" pitchFamily="49" charset="0"/>
                <a:cs typeface="Courier New" panose="02070309020205020404" pitchFamily="49" charset="0"/>
              </a:rPr>
              <a:t> </a:t>
            </a:r>
            <a:r>
              <a:rPr lang="en-GB" sz="2800" dirty="0">
                <a:solidFill>
                  <a:srgbClr val="6F008A"/>
                </a:solidFill>
                <a:latin typeface="Courier New" panose="02070309020205020404" pitchFamily="49" charset="0"/>
                <a:cs typeface="Courier New" panose="02070309020205020404" pitchFamily="49" charset="0"/>
              </a:rPr>
              <a:t>A_CPU</a:t>
            </a:r>
            <a:endParaRPr lang="en-GB" sz="2800" dirty="0">
              <a:solidFill>
                <a:srgbClr val="000000"/>
              </a:solidFill>
              <a:latin typeface="Courier New" panose="02070309020205020404" pitchFamily="49" charset="0"/>
              <a:cs typeface="Courier New" panose="02070309020205020404" pitchFamily="49" charset="0"/>
            </a:endParaRPr>
          </a:p>
          <a:p>
            <a:r>
              <a:rPr lang="en-GB" sz="2800" dirty="0">
                <a:solidFill>
                  <a:srgbClr val="808080"/>
                </a:solidFill>
                <a:latin typeface="Courier New" panose="02070309020205020404" pitchFamily="49" charset="0"/>
                <a:cs typeface="Courier New" panose="02070309020205020404" pitchFamily="49" charset="0"/>
              </a:rPr>
              <a:t>#include</a:t>
            </a:r>
            <a:r>
              <a:rPr lang="en-GB" sz="2800" dirty="0">
                <a:solidFill>
                  <a:srgbClr val="000000"/>
                </a:solidFill>
                <a:latin typeface="Courier New" panose="02070309020205020404" pitchFamily="49" charset="0"/>
                <a:cs typeface="Courier New" panose="02070309020205020404" pitchFamily="49" charset="0"/>
              </a:rPr>
              <a:t> </a:t>
            </a:r>
            <a:r>
              <a:rPr lang="en-GB" sz="2800" dirty="0">
                <a:solidFill>
                  <a:srgbClr val="A31515"/>
                </a:solidFill>
                <a:latin typeface="Courier New" panose="02070309020205020404" pitchFamily="49" charset="0"/>
                <a:cs typeface="Courier New" panose="02070309020205020404" pitchFamily="49" charset="0"/>
              </a:rPr>
              <a:t>"</a:t>
            </a:r>
            <a:r>
              <a:rPr lang="en-GB" sz="2800" dirty="0" err="1">
                <a:solidFill>
                  <a:srgbClr val="A31515"/>
                </a:solidFill>
                <a:latin typeface="Courier New" panose="02070309020205020404" pitchFamily="49" charset="0"/>
                <a:cs typeface="Courier New" panose="02070309020205020404" pitchFamily="49" charset="0"/>
              </a:rPr>
              <a:t>ffx_a.h</a:t>
            </a:r>
            <a:r>
              <a:rPr lang="en-GB" sz="2800" dirty="0">
                <a:solidFill>
                  <a:srgbClr val="A31515"/>
                </a:solidFill>
                <a:latin typeface="Courier New" panose="02070309020205020404" pitchFamily="49" charset="0"/>
                <a:cs typeface="Courier New" panose="02070309020205020404" pitchFamily="49" charset="0"/>
              </a:rPr>
              <a:t>"</a:t>
            </a:r>
            <a:endParaRPr lang="en-GB" sz="2800" dirty="0">
              <a:solidFill>
                <a:srgbClr val="000000"/>
              </a:solidFill>
              <a:latin typeface="Courier New" panose="02070309020205020404" pitchFamily="49" charset="0"/>
              <a:cs typeface="Courier New" panose="02070309020205020404" pitchFamily="49" charset="0"/>
            </a:endParaRPr>
          </a:p>
          <a:p>
            <a:r>
              <a:rPr lang="en-GB" sz="2800" dirty="0">
                <a:solidFill>
                  <a:srgbClr val="808080"/>
                </a:solidFill>
                <a:latin typeface="Courier New" panose="02070309020205020404" pitchFamily="49" charset="0"/>
                <a:cs typeface="Courier New" panose="02070309020205020404" pitchFamily="49" charset="0"/>
              </a:rPr>
              <a:t>#include</a:t>
            </a:r>
            <a:r>
              <a:rPr lang="en-GB" sz="2800" dirty="0">
                <a:solidFill>
                  <a:srgbClr val="000000"/>
                </a:solidFill>
                <a:latin typeface="Courier New" panose="02070309020205020404" pitchFamily="49" charset="0"/>
                <a:cs typeface="Courier New" panose="02070309020205020404" pitchFamily="49" charset="0"/>
              </a:rPr>
              <a:t> </a:t>
            </a:r>
            <a:r>
              <a:rPr lang="en-GB" sz="2800" dirty="0">
                <a:solidFill>
                  <a:srgbClr val="A31515"/>
                </a:solidFill>
                <a:latin typeface="Courier New" panose="02070309020205020404" pitchFamily="49" charset="0"/>
                <a:cs typeface="Courier New" panose="02070309020205020404" pitchFamily="49" charset="0"/>
              </a:rPr>
              <a:t>"</a:t>
            </a:r>
            <a:r>
              <a:rPr lang="en-GB" sz="2800" dirty="0" err="1">
                <a:solidFill>
                  <a:srgbClr val="A31515"/>
                </a:solidFill>
                <a:latin typeface="Courier New" panose="02070309020205020404" pitchFamily="49" charset="0"/>
                <a:cs typeface="Courier New" panose="02070309020205020404" pitchFamily="49" charset="0"/>
              </a:rPr>
              <a:t>ffx_cas.h</a:t>
            </a:r>
            <a:r>
              <a:rPr lang="en-GB" sz="2800" dirty="0">
                <a:solidFill>
                  <a:srgbClr val="A31515"/>
                </a:solidFill>
                <a:latin typeface="Courier New" panose="02070309020205020404" pitchFamily="49" charset="0"/>
                <a:cs typeface="Courier New" panose="02070309020205020404" pitchFamily="49" charset="0"/>
              </a:rPr>
              <a:t>"</a:t>
            </a:r>
            <a:endParaRPr lang="en-DE" sz="2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649763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2F6C-E110-4ECC-8A71-5DA079926ACE}"/>
              </a:ext>
            </a:extLst>
          </p:cNvPr>
          <p:cNvSpPr>
            <a:spLocks noGrp="1"/>
          </p:cNvSpPr>
          <p:nvPr>
            <p:ph type="title"/>
          </p:nvPr>
        </p:nvSpPr>
        <p:spPr/>
        <p:txBody>
          <a:bodyPr/>
          <a:lstStyle/>
          <a:p>
            <a:r>
              <a:rPr lang="de-DE" dirty="0"/>
              <a:t>Integration – CPU Side</a:t>
            </a:r>
            <a:endParaRPr lang="en-DE" dirty="0"/>
          </a:p>
        </p:txBody>
      </p:sp>
      <p:sp>
        <p:nvSpPr>
          <p:cNvPr id="3" name="Content Placeholder 2">
            <a:extLst>
              <a:ext uri="{FF2B5EF4-FFF2-40B4-BE49-F238E27FC236}">
                <a16:creationId xmlns:a16="http://schemas.microsoft.com/office/drawing/2014/main" id="{2DF5D084-2E30-4024-924A-9A91035BEA08}"/>
              </a:ext>
            </a:extLst>
          </p:cNvPr>
          <p:cNvSpPr>
            <a:spLocks noGrp="1"/>
          </p:cNvSpPr>
          <p:nvPr>
            <p:ph sz="quarter" idx="10"/>
          </p:nvPr>
        </p:nvSpPr>
        <p:spPr/>
        <p:txBody>
          <a:bodyPr/>
          <a:lstStyle/>
          <a:p>
            <a:pPr marL="0" indent="0">
              <a:buNone/>
            </a:pPr>
            <a:r>
              <a:rPr lang="en-US" dirty="0">
                <a:solidFill>
                  <a:srgbClr val="333333"/>
                </a:solidFill>
                <a:latin typeface="Consolas" panose="020B0609020204030204" pitchFamily="49" charset="0"/>
              </a:rPr>
              <a:t>A_STATIC </a:t>
            </a:r>
            <a:r>
              <a:rPr lang="en-US" dirty="0">
                <a:solidFill>
                  <a:srgbClr val="7A3E9D"/>
                </a:solidFill>
                <a:latin typeface="Consolas" panose="020B0609020204030204" pitchFamily="49" charset="0"/>
              </a:rPr>
              <a:t>void</a:t>
            </a:r>
            <a:r>
              <a:rPr lang="en-US" dirty="0">
                <a:solidFill>
                  <a:srgbClr val="333333"/>
                </a:solidFill>
                <a:latin typeface="Consolas" panose="020B0609020204030204" pitchFamily="49" charset="0"/>
              </a:rPr>
              <a:t> </a:t>
            </a:r>
            <a:r>
              <a:rPr lang="en-US" b="1" dirty="0" err="1">
                <a:solidFill>
                  <a:srgbClr val="AA3731"/>
                </a:solidFill>
                <a:latin typeface="Consolas" panose="020B0609020204030204" pitchFamily="49" charset="0"/>
              </a:rPr>
              <a:t>CasSetup</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outAU4 </a:t>
            </a:r>
            <a:r>
              <a:rPr lang="en-US" dirty="0">
                <a:solidFill>
                  <a:srgbClr val="7A3E9D"/>
                </a:solidFill>
                <a:latin typeface="Consolas" panose="020B0609020204030204" pitchFamily="49" charset="0"/>
              </a:rPr>
              <a:t>const0</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outAU4 </a:t>
            </a:r>
            <a:r>
              <a:rPr lang="en-US" dirty="0">
                <a:solidFill>
                  <a:srgbClr val="7A3E9D"/>
                </a:solidFill>
                <a:latin typeface="Consolas" panose="020B0609020204030204" pitchFamily="49" charset="0"/>
              </a:rPr>
              <a:t>const1</a:t>
            </a:r>
            <a:r>
              <a:rPr lang="en-US" dirty="0">
                <a:solidFill>
                  <a:srgbClr val="777777"/>
                </a:solidFill>
                <a:latin typeface="Consolas" panose="020B0609020204030204" pitchFamily="49" charset="0"/>
              </a:rPr>
              <a:t>,</a:t>
            </a:r>
          </a:p>
          <a:p>
            <a:pPr marL="0" indent="0">
              <a:buNone/>
            </a:pPr>
            <a:r>
              <a:rPr lang="en-US" dirty="0">
                <a:solidFill>
                  <a:srgbClr val="777777"/>
                </a:solidFill>
                <a:latin typeface="Consolas" panose="020B0609020204030204" pitchFamily="49" charset="0"/>
              </a:rPr>
              <a:t>// sharpness knob</a:t>
            </a:r>
          </a:p>
          <a:p>
            <a:pPr marL="0" indent="0">
              <a:buNone/>
            </a:pPr>
            <a:r>
              <a:rPr lang="en-US" i="1" dirty="0">
                <a:solidFill>
                  <a:srgbClr val="AAAAAA"/>
                </a:solidFill>
                <a:latin typeface="Consolas" panose="020B0609020204030204" pitchFamily="49" charset="0"/>
              </a:rPr>
              <a:t>// 0 := default (lower ringing)</a:t>
            </a:r>
          </a:p>
          <a:p>
            <a:pPr marL="0" indent="0">
              <a:buNone/>
            </a:pPr>
            <a:r>
              <a:rPr lang="en-US" i="1" dirty="0">
                <a:solidFill>
                  <a:srgbClr val="AAAAAA"/>
                </a:solidFill>
                <a:latin typeface="Consolas" panose="020B0609020204030204" pitchFamily="49" charset="0"/>
              </a:rPr>
              <a:t>// 1 := maximum (highest ringing)</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a:solidFill>
                  <a:srgbClr val="7A3E9D"/>
                </a:solidFill>
                <a:latin typeface="Consolas" panose="020B0609020204030204" pitchFamily="49" charset="0"/>
              </a:rPr>
              <a:t>sharpness</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inputSizeInPixelsX</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inputSizeInPixelsY</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outputSizeInPixelsX</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outputSizeInPixelsY</a:t>
            </a:r>
            <a:r>
              <a:rPr lang="en-US" dirty="0">
                <a:solidFill>
                  <a:srgbClr val="777777"/>
                </a:solidFill>
                <a:latin typeface="Consolas" panose="020B0609020204030204" pitchFamily="49" charset="0"/>
              </a:rPr>
              <a:t>){</a:t>
            </a:r>
          </a:p>
          <a:p>
            <a:pPr marL="0" indent="0">
              <a:buNone/>
            </a:pPr>
            <a:r>
              <a:rPr lang="en-US" dirty="0">
                <a:solidFill>
                  <a:srgbClr val="777777"/>
                </a:solidFill>
                <a:latin typeface="Consolas" panose="020B0609020204030204" pitchFamily="49" charset="0"/>
              </a:rPr>
              <a:t>// build constants</a:t>
            </a:r>
          </a:p>
          <a:p>
            <a:pPr marL="0" indent="0">
              <a:buNone/>
            </a:pPr>
            <a:r>
              <a:rPr lang="en-US" dirty="0">
                <a:solidFill>
                  <a:srgbClr val="777777"/>
                </a:solidFill>
                <a:latin typeface="Consolas" panose="020B0609020204030204" pitchFamily="49" charset="0"/>
              </a:rPr>
              <a:t>…</a:t>
            </a:r>
          </a:p>
          <a:p>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endParaRPr lang="en-DE" dirty="0"/>
          </a:p>
        </p:txBody>
      </p:sp>
      <p:sp>
        <p:nvSpPr>
          <p:cNvPr id="4" name="Slide Number Placeholder 3">
            <a:extLst>
              <a:ext uri="{FF2B5EF4-FFF2-40B4-BE49-F238E27FC236}">
                <a16:creationId xmlns:a16="http://schemas.microsoft.com/office/drawing/2014/main" id="{55539163-081E-40AB-BA7B-A929A70BEA88}"/>
              </a:ext>
            </a:extLst>
          </p:cNvPr>
          <p:cNvSpPr>
            <a:spLocks noGrp="1"/>
          </p:cNvSpPr>
          <p:nvPr>
            <p:ph type="sldNum" sz="quarter" idx="12"/>
          </p:nvPr>
        </p:nvSpPr>
        <p:spPr/>
        <p:txBody>
          <a:bodyPr/>
          <a:lstStyle/>
          <a:p>
            <a:fld id="{9BC932D5-48D2-3F48-87E1-D925B9343798}" type="slidenum">
              <a:rPr lang="en-US" smtClean="0"/>
              <a:pPr/>
              <a:t>42</a:t>
            </a:fld>
            <a:endParaRPr lang="en-US" dirty="0"/>
          </a:p>
        </p:txBody>
      </p:sp>
      <p:sp>
        <p:nvSpPr>
          <p:cNvPr id="5" name="Footer Placeholder 4">
            <a:extLst>
              <a:ext uri="{FF2B5EF4-FFF2-40B4-BE49-F238E27FC236}">
                <a16:creationId xmlns:a16="http://schemas.microsoft.com/office/drawing/2014/main" id="{AD289072-5245-4923-9DCE-EA9A54AF0A5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7" name="Rectangle 6">
            <a:extLst>
              <a:ext uri="{FF2B5EF4-FFF2-40B4-BE49-F238E27FC236}">
                <a16:creationId xmlns:a16="http://schemas.microsoft.com/office/drawing/2014/main" id="{DEE31267-03E3-432D-9F05-7CF89C62D60B}"/>
              </a:ext>
            </a:extLst>
          </p:cNvPr>
          <p:cNvSpPr/>
          <p:nvPr/>
        </p:nvSpPr>
        <p:spPr>
          <a:xfrm>
            <a:off x="5241863" y="1699146"/>
            <a:ext cx="6096000" cy="1754326"/>
          </a:xfrm>
          <a:prstGeom prst="rect">
            <a:avLst/>
          </a:prstGeom>
          <a:ln>
            <a:solidFill>
              <a:schemeClr val="bg1"/>
            </a:solidFill>
          </a:ln>
        </p:spPr>
        <p:txBody>
          <a:bodyPr wrap="square">
            <a:spAutoFit/>
          </a:bodyPr>
          <a:lstStyle/>
          <a:p>
            <a:r>
              <a:rPr lang="fr-FR" dirty="0">
                <a:solidFill>
                  <a:srgbClr val="2B91AF"/>
                </a:solidFill>
                <a:latin typeface="Consolas" panose="020B0609020204030204" pitchFamily="49" charset="0"/>
              </a:rPr>
              <a:t>uint32_t</a:t>
            </a:r>
            <a:r>
              <a:rPr lang="fr-FR" dirty="0">
                <a:solidFill>
                  <a:srgbClr val="000000"/>
                </a:solidFill>
                <a:latin typeface="Consolas" panose="020B0609020204030204" pitchFamily="49" charset="0"/>
              </a:rPr>
              <a:t> m_const0[4];</a:t>
            </a:r>
          </a:p>
          <a:p>
            <a:r>
              <a:rPr lang="fr-FR" dirty="0">
                <a:solidFill>
                  <a:srgbClr val="2B91AF"/>
                </a:solidFill>
                <a:latin typeface="Consolas" panose="020B0609020204030204" pitchFamily="49" charset="0"/>
              </a:rPr>
              <a:t>uint32_t</a:t>
            </a:r>
            <a:r>
              <a:rPr lang="fr-FR" dirty="0">
                <a:solidFill>
                  <a:srgbClr val="000000"/>
                </a:solidFill>
                <a:latin typeface="Consolas" panose="020B0609020204030204" pitchFamily="49" charset="0"/>
              </a:rPr>
              <a:t> m_const1[4];</a:t>
            </a:r>
            <a:endParaRPr lang="en-US" dirty="0">
              <a:solidFill>
                <a:srgbClr val="000000"/>
              </a:solidFill>
              <a:latin typeface="Consolas" panose="020B0609020204030204" pitchFamily="49" charset="0"/>
            </a:endParaRPr>
          </a:p>
          <a:p>
            <a:r>
              <a:rPr lang="en-US" dirty="0" err="1">
                <a:solidFill>
                  <a:srgbClr val="000000"/>
                </a:solidFill>
                <a:latin typeface="Consolas" panose="020B0609020204030204" pitchFamily="49" charset="0"/>
              </a:rPr>
              <a:t>CasSetup</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m_consts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m_consts</a:t>
            </a:r>
            <a:r>
              <a:rPr lang="en-US" dirty="0">
                <a:solidFill>
                  <a:srgbClr val="000000"/>
                </a:solidFill>
                <a:latin typeface="Consolas" panose="020B0609020204030204" pitchFamily="49" charset="0"/>
              </a:rPr>
              <a:t>, </a:t>
            </a:r>
          </a:p>
          <a:p>
            <a:r>
              <a:rPr lang="en-US" dirty="0">
                <a:solidFill>
                  <a:srgbClr val="000000"/>
                </a:solidFill>
                <a:latin typeface="Consolas" panose="020B0609020204030204" pitchFamily="49" charset="0"/>
              </a:rPr>
              <a:t>0.0f, // Sharpness tuning knob (0.0 to 1.0).</a:t>
            </a:r>
          </a:p>
          <a:p>
            <a:r>
              <a:rPr lang="en-US" dirty="0">
                <a:solidFill>
                  <a:srgbClr val="000000"/>
                </a:solidFill>
                <a:latin typeface="Consolas" panose="020B0609020204030204" pitchFamily="49" charset="0"/>
              </a:rPr>
              <a:t>920.0f, 1080.0f, // Example input size.</a:t>
            </a:r>
          </a:p>
          <a:p>
            <a:r>
              <a:rPr lang="en-US" dirty="0">
                <a:solidFill>
                  <a:srgbClr val="000000"/>
                </a:solidFill>
                <a:latin typeface="Consolas" panose="020B0609020204030204" pitchFamily="49" charset="0"/>
              </a:rPr>
              <a:t>2560.0f, 1440.0f); // Example output size.</a:t>
            </a:r>
            <a:endParaRPr lang="en-US" dirty="0"/>
          </a:p>
        </p:txBody>
      </p:sp>
    </p:spTree>
    <p:extLst>
      <p:ext uri="{BB962C8B-B14F-4D97-AF65-F5344CB8AC3E}">
        <p14:creationId xmlns:p14="http://schemas.microsoft.com/office/powerpoint/2010/main" val="1985487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12F6C-E110-4ECC-8A71-5DA079926ACE}"/>
              </a:ext>
            </a:extLst>
          </p:cNvPr>
          <p:cNvSpPr>
            <a:spLocks noGrp="1"/>
          </p:cNvSpPr>
          <p:nvPr>
            <p:ph type="title"/>
          </p:nvPr>
        </p:nvSpPr>
        <p:spPr/>
        <p:txBody>
          <a:bodyPr/>
          <a:lstStyle/>
          <a:p>
            <a:r>
              <a:rPr lang="de-DE" dirty="0"/>
              <a:t>Integration – CPU Side</a:t>
            </a:r>
            <a:endParaRPr lang="en-DE" dirty="0"/>
          </a:p>
        </p:txBody>
      </p:sp>
      <p:sp>
        <p:nvSpPr>
          <p:cNvPr id="3" name="Content Placeholder 2">
            <a:extLst>
              <a:ext uri="{FF2B5EF4-FFF2-40B4-BE49-F238E27FC236}">
                <a16:creationId xmlns:a16="http://schemas.microsoft.com/office/drawing/2014/main" id="{2DF5D084-2E30-4024-924A-9A91035BEA08}"/>
              </a:ext>
            </a:extLst>
          </p:cNvPr>
          <p:cNvSpPr>
            <a:spLocks noGrp="1"/>
          </p:cNvSpPr>
          <p:nvPr>
            <p:ph sz="quarter" idx="10"/>
          </p:nvPr>
        </p:nvSpPr>
        <p:spPr/>
        <p:txBody>
          <a:bodyPr/>
          <a:lstStyle/>
          <a:p>
            <a:pPr marL="0" indent="0">
              <a:buNone/>
            </a:pPr>
            <a:r>
              <a:rPr lang="en-US" dirty="0">
                <a:solidFill>
                  <a:srgbClr val="333333"/>
                </a:solidFill>
                <a:latin typeface="Consolas" panose="020B0609020204030204" pitchFamily="49" charset="0"/>
              </a:rPr>
              <a:t>A_STATIC </a:t>
            </a:r>
            <a:r>
              <a:rPr lang="en-US" dirty="0">
                <a:solidFill>
                  <a:srgbClr val="7A3E9D"/>
                </a:solidFill>
                <a:latin typeface="Consolas" panose="020B0609020204030204" pitchFamily="49" charset="0"/>
              </a:rPr>
              <a:t>void</a:t>
            </a:r>
            <a:r>
              <a:rPr lang="en-US" dirty="0">
                <a:solidFill>
                  <a:srgbClr val="333333"/>
                </a:solidFill>
                <a:latin typeface="Consolas" panose="020B0609020204030204" pitchFamily="49" charset="0"/>
              </a:rPr>
              <a:t> </a:t>
            </a:r>
            <a:r>
              <a:rPr lang="en-US" b="1" dirty="0" err="1">
                <a:solidFill>
                  <a:srgbClr val="AA3731"/>
                </a:solidFill>
                <a:latin typeface="Consolas" panose="020B0609020204030204" pitchFamily="49" charset="0"/>
              </a:rPr>
              <a:t>CasSetup</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outAU4 </a:t>
            </a:r>
            <a:r>
              <a:rPr lang="en-US" dirty="0">
                <a:solidFill>
                  <a:srgbClr val="7A3E9D"/>
                </a:solidFill>
                <a:latin typeface="Consolas" panose="020B0609020204030204" pitchFamily="49" charset="0"/>
              </a:rPr>
              <a:t>const0</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outAU4 </a:t>
            </a:r>
            <a:r>
              <a:rPr lang="en-US" dirty="0">
                <a:solidFill>
                  <a:srgbClr val="7A3E9D"/>
                </a:solidFill>
                <a:latin typeface="Consolas" panose="020B0609020204030204" pitchFamily="49" charset="0"/>
              </a:rPr>
              <a:t>const1</a:t>
            </a:r>
            <a:r>
              <a:rPr lang="en-US" dirty="0">
                <a:solidFill>
                  <a:srgbClr val="777777"/>
                </a:solidFill>
                <a:latin typeface="Consolas" panose="020B0609020204030204" pitchFamily="49" charset="0"/>
              </a:rPr>
              <a:t>,</a:t>
            </a:r>
          </a:p>
          <a:p>
            <a:pPr marL="0" indent="0">
              <a:buNone/>
            </a:pPr>
            <a:r>
              <a:rPr lang="en-US" dirty="0">
                <a:solidFill>
                  <a:srgbClr val="777777"/>
                </a:solidFill>
                <a:latin typeface="Consolas" panose="020B0609020204030204" pitchFamily="49" charset="0"/>
              </a:rPr>
              <a:t>// sharpness knob</a:t>
            </a:r>
          </a:p>
          <a:p>
            <a:pPr marL="0" indent="0">
              <a:buNone/>
            </a:pPr>
            <a:r>
              <a:rPr lang="en-US" i="1" dirty="0">
                <a:solidFill>
                  <a:srgbClr val="AAAAAA"/>
                </a:solidFill>
                <a:latin typeface="Consolas" panose="020B0609020204030204" pitchFamily="49" charset="0"/>
              </a:rPr>
              <a:t>// 0 := default (lower ringing)</a:t>
            </a:r>
          </a:p>
          <a:p>
            <a:pPr marL="0" indent="0">
              <a:buNone/>
            </a:pPr>
            <a:r>
              <a:rPr lang="en-US" i="1" dirty="0">
                <a:solidFill>
                  <a:srgbClr val="AAAAAA"/>
                </a:solidFill>
                <a:latin typeface="Consolas" panose="020B0609020204030204" pitchFamily="49" charset="0"/>
              </a:rPr>
              <a:t>// 1 := maximum (highest ringing)</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a:solidFill>
                  <a:srgbClr val="7A3E9D"/>
                </a:solidFill>
                <a:latin typeface="Consolas" panose="020B0609020204030204" pitchFamily="49" charset="0"/>
              </a:rPr>
              <a:t>sharpness</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inputSizeInPixelsX</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inputSizeInPixelsY</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outputSizeInPixelsX</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AF1 </a:t>
            </a:r>
            <a:r>
              <a:rPr lang="en-US" dirty="0" err="1">
                <a:solidFill>
                  <a:srgbClr val="7A3E9D"/>
                </a:solidFill>
                <a:latin typeface="Consolas" panose="020B0609020204030204" pitchFamily="49" charset="0"/>
              </a:rPr>
              <a:t>outputSizeInPixelsY</a:t>
            </a:r>
            <a:r>
              <a:rPr lang="en-US" dirty="0">
                <a:solidFill>
                  <a:srgbClr val="777777"/>
                </a:solidFill>
                <a:latin typeface="Consolas" panose="020B0609020204030204" pitchFamily="49" charset="0"/>
              </a:rPr>
              <a:t>){</a:t>
            </a:r>
          </a:p>
          <a:p>
            <a:pPr marL="0" indent="0">
              <a:buNone/>
            </a:pPr>
            <a:r>
              <a:rPr lang="en-US" dirty="0">
                <a:solidFill>
                  <a:srgbClr val="777777"/>
                </a:solidFill>
                <a:latin typeface="Consolas" panose="020B0609020204030204" pitchFamily="49" charset="0"/>
              </a:rPr>
              <a:t>// build constants</a:t>
            </a:r>
          </a:p>
          <a:p>
            <a:pPr marL="0" indent="0">
              <a:buNone/>
            </a:pPr>
            <a:r>
              <a:rPr lang="en-US" dirty="0">
                <a:solidFill>
                  <a:srgbClr val="777777"/>
                </a:solidFill>
                <a:latin typeface="Consolas" panose="020B0609020204030204" pitchFamily="49" charset="0"/>
              </a:rPr>
              <a:t>…</a:t>
            </a:r>
          </a:p>
          <a:p>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endParaRPr lang="en-DE" dirty="0"/>
          </a:p>
        </p:txBody>
      </p:sp>
      <p:sp>
        <p:nvSpPr>
          <p:cNvPr id="4" name="Slide Number Placeholder 3">
            <a:extLst>
              <a:ext uri="{FF2B5EF4-FFF2-40B4-BE49-F238E27FC236}">
                <a16:creationId xmlns:a16="http://schemas.microsoft.com/office/drawing/2014/main" id="{55539163-081E-40AB-BA7B-A929A70BEA88}"/>
              </a:ext>
            </a:extLst>
          </p:cNvPr>
          <p:cNvSpPr>
            <a:spLocks noGrp="1"/>
          </p:cNvSpPr>
          <p:nvPr>
            <p:ph type="sldNum" sz="quarter" idx="12"/>
          </p:nvPr>
        </p:nvSpPr>
        <p:spPr/>
        <p:txBody>
          <a:bodyPr/>
          <a:lstStyle/>
          <a:p>
            <a:fld id="{9BC932D5-48D2-3F48-87E1-D925B9343798}" type="slidenum">
              <a:rPr lang="en-US" smtClean="0"/>
              <a:pPr/>
              <a:t>43</a:t>
            </a:fld>
            <a:endParaRPr lang="en-US" dirty="0"/>
          </a:p>
        </p:txBody>
      </p:sp>
      <p:sp>
        <p:nvSpPr>
          <p:cNvPr id="5" name="Footer Placeholder 4">
            <a:extLst>
              <a:ext uri="{FF2B5EF4-FFF2-40B4-BE49-F238E27FC236}">
                <a16:creationId xmlns:a16="http://schemas.microsoft.com/office/drawing/2014/main" id="{AD289072-5245-4923-9DCE-EA9A54AF0A5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7" name="Rectangle 6">
            <a:extLst>
              <a:ext uri="{FF2B5EF4-FFF2-40B4-BE49-F238E27FC236}">
                <a16:creationId xmlns:a16="http://schemas.microsoft.com/office/drawing/2014/main" id="{DEE31267-03E3-432D-9F05-7CF89C62D60B}"/>
              </a:ext>
            </a:extLst>
          </p:cNvPr>
          <p:cNvSpPr/>
          <p:nvPr/>
        </p:nvSpPr>
        <p:spPr>
          <a:xfrm>
            <a:off x="5241863" y="1699146"/>
            <a:ext cx="6096000" cy="1754326"/>
          </a:xfrm>
          <a:prstGeom prst="rect">
            <a:avLst/>
          </a:prstGeom>
          <a:ln>
            <a:solidFill>
              <a:schemeClr val="bg1"/>
            </a:solidFill>
          </a:ln>
        </p:spPr>
        <p:txBody>
          <a:bodyPr wrap="square">
            <a:spAutoFit/>
          </a:bodyPr>
          <a:lstStyle/>
          <a:p>
            <a:r>
              <a:rPr lang="fr-FR" dirty="0">
                <a:solidFill>
                  <a:srgbClr val="2B91AF"/>
                </a:solidFill>
                <a:latin typeface="Consolas" panose="020B0609020204030204" pitchFamily="49" charset="0"/>
              </a:rPr>
              <a:t>uint32_t</a:t>
            </a:r>
            <a:r>
              <a:rPr lang="fr-FR" dirty="0">
                <a:solidFill>
                  <a:srgbClr val="000000"/>
                </a:solidFill>
                <a:latin typeface="Consolas" panose="020B0609020204030204" pitchFamily="49" charset="0"/>
              </a:rPr>
              <a:t> m_const0[4];</a:t>
            </a:r>
          </a:p>
          <a:p>
            <a:r>
              <a:rPr lang="fr-FR" dirty="0">
                <a:solidFill>
                  <a:srgbClr val="2B91AF"/>
                </a:solidFill>
                <a:latin typeface="Consolas" panose="020B0609020204030204" pitchFamily="49" charset="0"/>
              </a:rPr>
              <a:t>uint32_t</a:t>
            </a:r>
            <a:r>
              <a:rPr lang="fr-FR" dirty="0">
                <a:solidFill>
                  <a:srgbClr val="000000"/>
                </a:solidFill>
                <a:latin typeface="Consolas" panose="020B0609020204030204" pitchFamily="49" charset="0"/>
              </a:rPr>
              <a:t> m_const1[4];</a:t>
            </a:r>
            <a:endParaRPr lang="en-US" dirty="0">
              <a:solidFill>
                <a:srgbClr val="000000"/>
              </a:solidFill>
              <a:latin typeface="Consolas" panose="020B0609020204030204" pitchFamily="49" charset="0"/>
            </a:endParaRPr>
          </a:p>
          <a:p>
            <a:r>
              <a:rPr lang="en-US" dirty="0" err="1">
                <a:solidFill>
                  <a:srgbClr val="000000"/>
                </a:solidFill>
                <a:latin typeface="Consolas" panose="020B0609020204030204" pitchFamily="49" charset="0"/>
              </a:rPr>
              <a:t>CasSetup</a:t>
            </a:r>
            <a:r>
              <a:rPr lang="en-US" dirty="0">
                <a:solidFill>
                  <a:srgbClr val="000000"/>
                </a:solidFill>
                <a:latin typeface="Consolas" panose="020B0609020204030204" pitchFamily="49" charset="0"/>
              </a:rPr>
              <a:t>(</a:t>
            </a:r>
            <a:r>
              <a:rPr lang="en-US" dirty="0" err="1">
                <a:solidFill>
                  <a:srgbClr val="000000"/>
                </a:solidFill>
                <a:latin typeface="Consolas" panose="020B0609020204030204" pitchFamily="49" charset="0"/>
              </a:rPr>
              <a:t>m_consts</a:t>
            </a:r>
            <a:r>
              <a:rPr lang="en-US" dirty="0">
                <a:solidFill>
                  <a:srgbClr val="000000"/>
                </a:solidFill>
                <a:latin typeface="Consolas" panose="020B0609020204030204" pitchFamily="49" charset="0"/>
              </a:rPr>
              <a:t>, </a:t>
            </a:r>
            <a:r>
              <a:rPr lang="en-US" dirty="0" err="1">
                <a:solidFill>
                  <a:srgbClr val="000000"/>
                </a:solidFill>
                <a:latin typeface="Consolas" panose="020B0609020204030204" pitchFamily="49" charset="0"/>
              </a:rPr>
              <a:t>m_consts</a:t>
            </a:r>
            <a:r>
              <a:rPr lang="en-US" dirty="0">
                <a:solidFill>
                  <a:srgbClr val="000000"/>
                </a:solidFill>
                <a:latin typeface="Consolas" panose="020B0609020204030204" pitchFamily="49" charset="0"/>
              </a:rPr>
              <a:t>, </a:t>
            </a:r>
          </a:p>
          <a:p>
            <a:r>
              <a:rPr lang="en-US" dirty="0">
                <a:solidFill>
                  <a:srgbClr val="000000"/>
                </a:solidFill>
                <a:latin typeface="Consolas" panose="020B0609020204030204" pitchFamily="49" charset="0"/>
              </a:rPr>
              <a:t>0.0f, // Sharpness tuning knob (0.0 to 1.0).</a:t>
            </a:r>
          </a:p>
          <a:p>
            <a:r>
              <a:rPr lang="en-US" dirty="0">
                <a:solidFill>
                  <a:srgbClr val="000000"/>
                </a:solidFill>
                <a:latin typeface="Consolas" panose="020B0609020204030204" pitchFamily="49" charset="0"/>
              </a:rPr>
              <a:t>920.0f, 1080.0f, // Example input size.</a:t>
            </a:r>
          </a:p>
          <a:p>
            <a:r>
              <a:rPr lang="en-US" dirty="0">
                <a:solidFill>
                  <a:srgbClr val="000000"/>
                </a:solidFill>
                <a:latin typeface="Consolas" panose="020B0609020204030204" pitchFamily="49" charset="0"/>
              </a:rPr>
              <a:t>2560.0f, 1440.0f); // Example output size.</a:t>
            </a:r>
            <a:endParaRPr lang="en-US" dirty="0"/>
          </a:p>
        </p:txBody>
      </p:sp>
      <p:sp>
        <p:nvSpPr>
          <p:cNvPr id="8" name="TextBox 7">
            <a:extLst>
              <a:ext uri="{FF2B5EF4-FFF2-40B4-BE49-F238E27FC236}">
                <a16:creationId xmlns:a16="http://schemas.microsoft.com/office/drawing/2014/main" id="{D9F4A292-AD8A-4625-9F97-0C3B728D4D18}"/>
              </a:ext>
            </a:extLst>
          </p:cNvPr>
          <p:cNvSpPr txBox="1"/>
          <p:nvPr/>
        </p:nvSpPr>
        <p:spPr>
          <a:xfrm>
            <a:off x="4197517" y="4459705"/>
            <a:ext cx="7155420" cy="1754326"/>
          </a:xfrm>
          <a:prstGeom prst="rect">
            <a:avLst/>
          </a:prstGeom>
          <a:noFill/>
        </p:spPr>
        <p:txBody>
          <a:bodyPr wrap="none" rtlCol="0">
            <a:spAutoFit/>
          </a:bodyPr>
          <a:lstStyle/>
          <a:p>
            <a:pPr marL="285750" indent="-285750">
              <a:buFont typeface="Arial" panose="020B0604020202020204" pitchFamily="34" charset="0"/>
              <a:buChar char="•"/>
            </a:pPr>
            <a:r>
              <a:rPr lang="de-DE" dirty="0"/>
              <a:t>Builds constants for input to the shader</a:t>
            </a:r>
          </a:p>
          <a:p>
            <a:pPr marL="285750" indent="-285750">
              <a:buFont typeface="Arial" panose="020B0604020202020204" pitchFamily="34" charset="0"/>
              <a:buChar char="•"/>
            </a:pPr>
            <a:r>
              <a:rPr lang="de-DE" dirty="0"/>
              <a:t>Const0 contains the scaling terms</a:t>
            </a:r>
          </a:p>
          <a:p>
            <a:pPr marL="742950" lvl="1" indent="-285750">
              <a:buFont typeface="Arial" panose="020B0604020202020204" pitchFamily="34" charset="0"/>
              <a:buChar char="•"/>
            </a:pPr>
            <a:r>
              <a:rPr lang="de-DE" dirty="0"/>
              <a:t>depends on input and output size</a:t>
            </a:r>
          </a:p>
          <a:p>
            <a:pPr marL="285750" indent="-285750">
              <a:buFont typeface="Arial" panose="020B0604020202020204" pitchFamily="34" charset="0"/>
              <a:buChar char="•"/>
            </a:pPr>
            <a:r>
              <a:rPr lang="de-DE" dirty="0"/>
              <a:t>Const1 contains the sharpness value</a:t>
            </a:r>
          </a:p>
          <a:p>
            <a:pPr marL="742950" lvl="1" indent="-285750">
              <a:buFont typeface="Arial" panose="020B0604020202020204" pitchFamily="34" charset="0"/>
              <a:buChar char="•"/>
            </a:pPr>
            <a:r>
              <a:rPr lang="de-DE" dirty="0"/>
              <a:t>And some additional information about the input and output size</a:t>
            </a:r>
          </a:p>
          <a:p>
            <a:pPr marL="285750" indent="-285750">
              <a:buFont typeface="Arial" panose="020B0604020202020204" pitchFamily="34" charset="0"/>
              <a:buChar char="•"/>
            </a:pPr>
            <a:r>
              <a:rPr lang="de-DE" dirty="0"/>
              <a:t>It‘s possible to call CasSetup on the GPU too</a:t>
            </a:r>
            <a:endParaRPr lang="en-US" dirty="0"/>
          </a:p>
        </p:txBody>
      </p:sp>
    </p:spTree>
    <p:extLst>
      <p:ext uri="{BB962C8B-B14F-4D97-AF65-F5344CB8AC3E}">
        <p14:creationId xmlns:p14="http://schemas.microsoft.com/office/powerpoint/2010/main" val="1878013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CD8502-E0FC-49EF-9D75-0796F7F34C1D}"/>
              </a:ext>
            </a:extLst>
          </p:cNvPr>
          <p:cNvSpPr>
            <a:spLocks noGrp="1"/>
          </p:cNvSpPr>
          <p:nvPr>
            <p:ph type="title"/>
          </p:nvPr>
        </p:nvSpPr>
        <p:spPr/>
        <p:txBody>
          <a:bodyPr/>
          <a:lstStyle/>
          <a:p>
            <a:r>
              <a:rPr lang="de-DE" dirty="0"/>
              <a:t>Integration – CPU Side</a:t>
            </a:r>
            <a:endParaRPr lang="en-DE" dirty="0"/>
          </a:p>
        </p:txBody>
      </p:sp>
      <p:sp>
        <p:nvSpPr>
          <p:cNvPr id="7" name="Content Placeholder 6">
            <a:extLst>
              <a:ext uri="{FF2B5EF4-FFF2-40B4-BE49-F238E27FC236}">
                <a16:creationId xmlns:a16="http://schemas.microsoft.com/office/drawing/2014/main" id="{86A7E0EF-15FE-4A29-BA0C-D6EAD640E5DB}"/>
              </a:ext>
            </a:extLst>
          </p:cNvPr>
          <p:cNvSpPr>
            <a:spLocks noGrp="1"/>
          </p:cNvSpPr>
          <p:nvPr>
            <p:ph sz="quarter" idx="10"/>
          </p:nvPr>
        </p:nvSpPr>
        <p:spPr/>
        <p:txBody>
          <a:bodyPr/>
          <a:lstStyle/>
          <a:p>
            <a:pPr marL="0" indent="0">
              <a:buNone/>
            </a:pPr>
            <a:r>
              <a:rPr lang="en-US" dirty="0"/>
              <a:t>Later dispatch the shader based on the amount of </a:t>
            </a:r>
            <a:r>
              <a:rPr lang="en-US" b="1" dirty="0"/>
              <a:t>semi-persistent</a:t>
            </a:r>
            <a:r>
              <a:rPr lang="en-US" dirty="0"/>
              <a:t> loop unrolling.</a:t>
            </a:r>
          </a:p>
          <a:p>
            <a:endParaRPr lang="en-US" dirty="0"/>
          </a:p>
          <a:p>
            <a:pPr marL="0" indent="0">
              <a:buNone/>
            </a:pPr>
            <a:r>
              <a:rPr lang="en-US" dirty="0"/>
              <a:t>CAS is designed to run semi-persistent (aka loop unrolled) always.</a:t>
            </a:r>
          </a:p>
          <a:p>
            <a:endParaRPr lang="en-US" dirty="0"/>
          </a:p>
          <a:p>
            <a:pPr marL="0" indent="0">
              <a:buNone/>
            </a:pPr>
            <a:r>
              <a:rPr lang="en-US" dirty="0"/>
              <a:t>Here is an example for running with the 16x16 (4-way unroll for 32-bit or 2-way unroll for 16-bit)</a:t>
            </a:r>
          </a:p>
          <a:p>
            <a:endParaRPr lang="en-US" dirty="0">
              <a:latin typeface="Courier New" panose="02070309020205020404" pitchFamily="49" charset="0"/>
              <a:cs typeface="Courier New" panose="02070309020205020404" pitchFamily="49" charset="0"/>
            </a:endParaRPr>
          </a:p>
          <a:p>
            <a:pPr marL="0" indent="0">
              <a:buNone/>
            </a:pPr>
            <a:r>
              <a:rPr lang="en-US" dirty="0" err="1">
                <a:latin typeface="Courier New" panose="02070309020205020404" pitchFamily="49" charset="0"/>
                <a:cs typeface="Courier New" panose="02070309020205020404" pitchFamily="49" charset="0"/>
              </a:rPr>
              <a:t>vkCmdDispatch</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cmdBuf</a:t>
            </a:r>
            <a:r>
              <a:rPr lang="en-US" dirty="0">
                <a:latin typeface="Courier New" panose="02070309020205020404" pitchFamily="49" charset="0"/>
                <a:cs typeface="Courier New" panose="02070309020205020404" pitchFamily="49" charset="0"/>
              </a:rPr>
              <a:t>,(widthInPixels+15)/16,(heightInPixels+15)/16,1);</a:t>
            </a:r>
          </a:p>
          <a:p>
            <a:endParaRPr lang="en-US" dirty="0">
              <a:latin typeface="Courier New" panose="02070309020205020404" pitchFamily="49" charset="0"/>
              <a:cs typeface="Courier New" panose="02070309020205020404" pitchFamily="49" charset="0"/>
            </a:endParaRPr>
          </a:p>
          <a:p>
            <a:pPr marL="0" indent="0">
              <a:buNone/>
            </a:pPr>
            <a:r>
              <a:rPr lang="de-DE" sz="1600" dirty="0">
                <a:cs typeface="Courier New" panose="02070309020205020404" pitchFamily="49" charset="0"/>
                <a:sym typeface="Wingdings" panose="05000000000000000000" pitchFamily="2" charset="2"/>
              </a:rPr>
              <a:t></a:t>
            </a:r>
            <a:r>
              <a:rPr lang="de-DE" sz="1600" dirty="0">
                <a:cs typeface="Courier New" panose="02070309020205020404" pitchFamily="49" charset="0"/>
              </a:rPr>
              <a:t> relies on how you distribute the workload to your threadgroups. If in any doubt, refer to the example </a:t>
            </a:r>
            <a:r>
              <a:rPr lang="de-DE" sz="1600" dirty="0">
                <a:cs typeface="Courier New" panose="02070309020205020404" pitchFamily="49" charset="0"/>
                <a:sym typeface="Wingdings" panose="05000000000000000000" pitchFamily="2" charset="2"/>
              </a:rPr>
              <a:t></a:t>
            </a:r>
            <a:endParaRPr lang="en-DE" sz="1600" dirty="0">
              <a:cs typeface="Courier New" panose="02070309020205020404" pitchFamily="49" charset="0"/>
            </a:endParaRPr>
          </a:p>
          <a:p>
            <a:pPr marL="0" indent="0">
              <a:buNone/>
            </a:pPr>
            <a:endParaRPr lang="en-DE" dirty="0"/>
          </a:p>
        </p:txBody>
      </p:sp>
      <p:sp>
        <p:nvSpPr>
          <p:cNvPr id="4" name="Slide Number Placeholder 3">
            <a:extLst>
              <a:ext uri="{FF2B5EF4-FFF2-40B4-BE49-F238E27FC236}">
                <a16:creationId xmlns:a16="http://schemas.microsoft.com/office/drawing/2014/main" id="{290E3DDC-5D22-42A0-80B0-670567EAC5E5}"/>
              </a:ext>
            </a:extLst>
          </p:cNvPr>
          <p:cNvSpPr>
            <a:spLocks noGrp="1"/>
          </p:cNvSpPr>
          <p:nvPr>
            <p:ph type="sldNum" sz="quarter" idx="12"/>
          </p:nvPr>
        </p:nvSpPr>
        <p:spPr/>
        <p:txBody>
          <a:bodyPr/>
          <a:lstStyle/>
          <a:p>
            <a:fld id="{9BC932D5-48D2-3F48-87E1-D925B9343798}" type="slidenum">
              <a:rPr lang="en-US" smtClean="0"/>
              <a:pPr/>
              <a:t>44</a:t>
            </a:fld>
            <a:endParaRPr lang="en-US" dirty="0"/>
          </a:p>
        </p:txBody>
      </p:sp>
      <p:sp>
        <p:nvSpPr>
          <p:cNvPr id="5" name="Footer Placeholder 4">
            <a:extLst>
              <a:ext uri="{FF2B5EF4-FFF2-40B4-BE49-F238E27FC236}">
                <a16:creationId xmlns:a16="http://schemas.microsoft.com/office/drawing/2014/main" id="{A193341F-7140-47E1-8844-303367EB2426}"/>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3030380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1768-809C-4252-88DB-DECB8F547848}"/>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4FB20A4B-4B8B-40B1-BD35-ED01CFBF0EEF}"/>
              </a:ext>
            </a:extLst>
          </p:cNvPr>
          <p:cNvSpPr>
            <a:spLocks noGrp="1"/>
          </p:cNvSpPr>
          <p:nvPr>
            <p:ph sz="quarter" idx="10"/>
          </p:nvPr>
        </p:nvSpPr>
        <p:spPr/>
        <p:txBody>
          <a:bodyPr/>
          <a:lstStyle/>
          <a:p>
            <a:pPr marL="0" indent="0">
              <a:buNone/>
            </a:pPr>
            <a:r>
              <a:rPr lang="de-DE" dirty="0"/>
              <a:t>Create a shader to apply CAS that includes the exposed CAS headers</a:t>
            </a:r>
          </a:p>
          <a:p>
            <a:endParaRPr lang="de-DE" dirty="0"/>
          </a:p>
          <a:p>
            <a:pPr marL="0" indent="0">
              <a:buNone/>
            </a:pPr>
            <a:r>
              <a:rPr lang="de-DE" dirty="0"/>
              <a:t>Fullscreen pass at pretty much the end of your pipeline</a:t>
            </a:r>
          </a:p>
          <a:p>
            <a:endParaRPr lang="de-DE" dirty="0"/>
          </a:p>
          <a:p>
            <a:pPr marL="0" indent="0">
              <a:buNone/>
            </a:pPr>
            <a:r>
              <a:rPr lang="de-DE" dirty="0"/>
              <a:t>Pass takes an image + constants and outputs sharpened, potentially higher resolution image</a:t>
            </a:r>
            <a:endParaRPr lang="en-DE" dirty="0"/>
          </a:p>
          <a:p>
            <a:endParaRPr lang="en-DE" dirty="0"/>
          </a:p>
        </p:txBody>
      </p:sp>
      <p:sp>
        <p:nvSpPr>
          <p:cNvPr id="4" name="Slide Number Placeholder 3">
            <a:extLst>
              <a:ext uri="{FF2B5EF4-FFF2-40B4-BE49-F238E27FC236}">
                <a16:creationId xmlns:a16="http://schemas.microsoft.com/office/drawing/2014/main" id="{D24F49A8-1F67-4AE6-8FCB-3C3E46522251}"/>
              </a:ext>
            </a:extLst>
          </p:cNvPr>
          <p:cNvSpPr>
            <a:spLocks noGrp="1"/>
          </p:cNvSpPr>
          <p:nvPr>
            <p:ph type="sldNum" sz="quarter" idx="12"/>
          </p:nvPr>
        </p:nvSpPr>
        <p:spPr/>
        <p:txBody>
          <a:bodyPr/>
          <a:lstStyle/>
          <a:p>
            <a:fld id="{9BC932D5-48D2-3F48-87E1-D925B9343798}" type="slidenum">
              <a:rPr lang="en-US" smtClean="0"/>
              <a:pPr/>
              <a:t>45</a:t>
            </a:fld>
            <a:endParaRPr lang="en-US" dirty="0"/>
          </a:p>
        </p:txBody>
      </p:sp>
      <p:sp>
        <p:nvSpPr>
          <p:cNvPr id="5" name="Footer Placeholder 4">
            <a:extLst>
              <a:ext uri="{FF2B5EF4-FFF2-40B4-BE49-F238E27FC236}">
                <a16:creationId xmlns:a16="http://schemas.microsoft.com/office/drawing/2014/main" id="{9E717D63-1FD6-4FEE-B43D-444230F7F88B}"/>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Rectangle: Rounded Corners 5">
            <a:extLst>
              <a:ext uri="{FF2B5EF4-FFF2-40B4-BE49-F238E27FC236}">
                <a16:creationId xmlns:a16="http://schemas.microsoft.com/office/drawing/2014/main" id="{8E9A1CE7-756B-4A9B-B490-B230FE4F1BEB}"/>
              </a:ext>
            </a:extLst>
          </p:cNvPr>
          <p:cNvSpPr/>
          <p:nvPr/>
        </p:nvSpPr>
        <p:spPr>
          <a:xfrm>
            <a:off x="4766787" y="3429000"/>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CAS Compute Shader</a:t>
            </a:r>
          </a:p>
        </p:txBody>
      </p:sp>
      <p:cxnSp>
        <p:nvCxnSpPr>
          <p:cNvPr id="7" name="Straight Arrow Connector 6">
            <a:extLst>
              <a:ext uri="{FF2B5EF4-FFF2-40B4-BE49-F238E27FC236}">
                <a16:creationId xmlns:a16="http://schemas.microsoft.com/office/drawing/2014/main" id="{F026383F-238A-4C59-AAB0-AE8C06B40A4E}"/>
              </a:ext>
            </a:extLst>
          </p:cNvPr>
          <p:cNvCxnSpPr>
            <a:cxnSpLocks/>
            <a:stCxn id="12" idx="3"/>
            <a:endCxn id="6" idx="1"/>
          </p:cNvCxnSpPr>
          <p:nvPr/>
        </p:nvCxnSpPr>
        <p:spPr>
          <a:xfrm>
            <a:off x="3840664" y="3986311"/>
            <a:ext cx="9261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9833F7-5669-4021-92A0-A02F92D3FA3C}"/>
              </a:ext>
            </a:extLst>
          </p:cNvPr>
          <p:cNvCxnSpPr>
            <a:cxnSpLocks/>
            <a:stCxn id="6" idx="3"/>
            <a:endCxn id="11" idx="1"/>
          </p:cNvCxnSpPr>
          <p:nvPr/>
        </p:nvCxnSpPr>
        <p:spPr>
          <a:xfrm flipV="1">
            <a:off x="6419013" y="3986310"/>
            <a:ext cx="92612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9EDF581-000E-444E-9EC8-4F56C9D37FE3}"/>
              </a:ext>
            </a:extLst>
          </p:cNvPr>
          <p:cNvSpPr/>
          <p:nvPr/>
        </p:nvSpPr>
        <p:spPr>
          <a:xfrm>
            <a:off x="4660632" y="4938651"/>
            <a:ext cx="1864535" cy="1025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Constants</a:t>
            </a:r>
          </a:p>
        </p:txBody>
      </p:sp>
      <p:cxnSp>
        <p:nvCxnSpPr>
          <p:cNvPr id="10" name="Straight Arrow Connector 9">
            <a:extLst>
              <a:ext uri="{FF2B5EF4-FFF2-40B4-BE49-F238E27FC236}">
                <a16:creationId xmlns:a16="http://schemas.microsoft.com/office/drawing/2014/main" id="{7FB71891-D33E-4EF7-969A-4934F47D145F}"/>
              </a:ext>
            </a:extLst>
          </p:cNvPr>
          <p:cNvCxnSpPr>
            <a:cxnSpLocks/>
            <a:stCxn id="9" idx="0"/>
            <a:endCxn id="6" idx="2"/>
          </p:cNvCxnSpPr>
          <p:nvPr/>
        </p:nvCxnSpPr>
        <p:spPr>
          <a:xfrm flipV="1">
            <a:off x="5592900" y="4543622"/>
            <a:ext cx="0" cy="395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92BB482-A5A4-4A0E-A04D-1E85750CFABC}"/>
              </a:ext>
            </a:extLst>
          </p:cNvPr>
          <p:cNvPicPr>
            <a:picLocks noChangeAspect="1"/>
          </p:cNvPicPr>
          <p:nvPr/>
        </p:nvPicPr>
        <p:blipFill rotWithShape="1">
          <a:blip r:embed="rId2"/>
          <a:srcRect l="4546" b="2873"/>
          <a:stretch/>
        </p:blipFill>
        <p:spPr>
          <a:xfrm>
            <a:off x="7345136" y="3181441"/>
            <a:ext cx="2200291" cy="1609737"/>
          </a:xfrm>
          <a:prstGeom prst="rect">
            <a:avLst/>
          </a:prstGeom>
        </p:spPr>
      </p:pic>
      <p:pic>
        <p:nvPicPr>
          <p:cNvPr id="12" name="Picture 11" descr="A bird swimming in water&#10;&#10;Description automatically generated">
            <a:extLst>
              <a:ext uri="{FF2B5EF4-FFF2-40B4-BE49-F238E27FC236}">
                <a16:creationId xmlns:a16="http://schemas.microsoft.com/office/drawing/2014/main" id="{8EB0F21A-E790-4032-9C5B-26A86325FD50}"/>
              </a:ext>
            </a:extLst>
          </p:cNvPr>
          <p:cNvPicPr>
            <a:picLocks noChangeAspect="1"/>
          </p:cNvPicPr>
          <p:nvPr/>
        </p:nvPicPr>
        <p:blipFill>
          <a:blip r:embed="rId3"/>
          <a:stretch>
            <a:fillRect/>
          </a:stretch>
        </p:blipFill>
        <p:spPr>
          <a:xfrm>
            <a:off x="1640373" y="3181442"/>
            <a:ext cx="2200291" cy="1609737"/>
          </a:xfrm>
          <a:prstGeom prst="rect">
            <a:avLst/>
          </a:prstGeom>
        </p:spPr>
      </p:pic>
    </p:spTree>
    <p:extLst>
      <p:ext uri="{BB962C8B-B14F-4D97-AF65-F5344CB8AC3E}">
        <p14:creationId xmlns:p14="http://schemas.microsoft.com/office/powerpoint/2010/main" val="25798053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91768-809C-4252-88DB-DECB8F547848}"/>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4FB20A4B-4B8B-40B1-BD35-ED01CFBF0EEF}"/>
              </a:ext>
            </a:extLst>
          </p:cNvPr>
          <p:cNvSpPr>
            <a:spLocks noGrp="1"/>
          </p:cNvSpPr>
          <p:nvPr>
            <p:ph sz="quarter" idx="10"/>
          </p:nvPr>
        </p:nvSpPr>
        <p:spPr/>
        <p:txBody>
          <a:bodyPr/>
          <a:lstStyle/>
          <a:p>
            <a:pPr marL="0" indent="0">
              <a:buNone/>
            </a:pPr>
            <a:r>
              <a:rPr lang="de-DE" dirty="0"/>
              <a:t>Create a shader to apply CAS that includes the exposed CAS headers</a:t>
            </a:r>
          </a:p>
          <a:p>
            <a:endParaRPr lang="de-DE" dirty="0"/>
          </a:p>
          <a:p>
            <a:pPr marL="0" indent="0">
              <a:buNone/>
            </a:pPr>
            <a:r>
              <a:rPr lang="de-DE" dirty="0"/>
              <a:t>Fullscreen pass at pretty much the end of your pipeline</a:t>
            </a:r>
          </a:p>
          <a:p>
            <a:endParaRPr lang="de-DE" dirty="0"/>
          </a:p>
          <a:p>
            <a:pPr marL="0" indent="0">
              <a:buNone/>
            </a:pPr>
            <a:r>
              <a:rPr lang="de-DE" dirty="0"/>
              <a:t>Pass takes an image + constants and outputs sharpened, potentially higher resolution image</a:t>
            </a:r>
            <a:endParaRPr lang="en-DE" dirty="0"/>
          </a:p>
          <a:p>
            <a:endParaRPr lang="en-DE" dirty="0"/>
          </a:p>
        </p:txBody>
      </p:sp>
      <p:sp>
        <p:nvSpPr>
          <p:cNvPr id="4" name="Slide Number Placeholder 3">
            <a:extLst>
              <a:ext uri="{FF2B5EF4-FFF2-40B4-BE49-F238E27FC236}">
                <a16:creationId xmlns:a16="http://schemas.microsoft.com/office/drawing/2014/main" id="{D24F49A8-1F67-4AE6-8FCB-3C3E46522251}"/>
              </a:ext>
            </a:extLst>
          </p:cNvPr>
          <p:cNvSpPr>
            <a:spLocks noGrp="1"/>
          </p:cNvSpPr>
          <p:nvPr>
            <p:ph type="sldNum" sz="quarter" idx="12"/>
          </p:nvPr>
        </p:nvSpPr>
        <p:spPr/>
        <p:txBody>
          <a:bodyPr/>
          <a:lstStyle/>
          <a:p>
            <a:fld id="{9BC932D5-48D2-3F48-87E1-D925B9343798}" type="slidenum">
              <a:rPr lang="en-US" smtClean="0"/>
              <a:pPr/>
              <a:t>46</a:t>
            </a:fld>
            <a:endParaRPr lang="en-US" dirty="0"/>
          </a:p>
        </p:txBody>
      </p:sp>
      <p:sp>
        <p:nvSpPr>
          <p:cNvPr id="5" name="Footer Placeholder 4">
            <a:extLst>
              <a:ext uri="{FF2B5EF4-FFF2-40B4-BE49-F238E27FC236}">
                <a16:creationId xmlns:a16="http://schemas.microsoft.com/office/drawing/2014/main" id="{9E717D63-1FD6-4FEE-B43D-444230F7F88B}"/>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Rectangle: Rounded Corners 5">
            <a:extLst>
              <a:ext uri="{FF2B5EF4-FFF2-40B4-BE49-F238E27FC236}">
                <a16:creationId xmlns:a16="http://schemas.microsoft.com/office/drawing/2014/main" id="{8E9A1CE7-756B-4A9B-B490-B230FE4F1BEB}"/>
              </a:ext>
            </a:extLst>
          </p:cNvPr>
          <p:cNvSpPr/>
          <p:nvPr/>
        </p:nvSpPr>
        <p:spPr>
          <a:xfrm>
            <a:off x="4766787" y="3429000"/>
            <a:ext cx="1652226" cy="111462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CAS Compute Shader</a:t>
            </a:r>
          </a:p>
        </p:txBody>
      </p:sp>
      <p:cxnSp>
        <p:nvCxnSpPr>
          <p:cNvPr id="7" name="Straight Arrow Connector 6">
            <a:extLst>
              <a:ext uri="{FF2B5EF4-FFF2-40B4-BE49-F238E27FC236}">
                <a16:creationId xmlns:a16="http://schemas.microsoft.com/office/drawing/2014/main" id="{F026383F-238A-4C59-AAB0-AE8C06B40A4E}"/>
              </a:ext>
            </a:extLst>
          </p:cNvPr>
          <p:cNvCxnSpPr>
            <a:cxnSpLocks/>
            <a:stCxn id="12" idx="3"/>
            <a:endCxn id="6" idx="1"/>
          </p:cNvCxnSpPr>
          <p:nvPr/>
        </p:nvCxnSpPr>
        <p:spPr>
          <a:xfrm>
            <a:off x="3840664" y="3986311"/>
            <a:ext cx="9261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99833F7-5669-4021-92A0-A02F92D3FA3C}"/>
              </a:ext>
            </a:extLst>
          </p:cNvPr>
          <p:cNvCxnSpPr>
            <a:cxnSpLocks/>
            <a:stCxn id="6" idx="3"/>
            <a:endCxn id="11" idx="1"/>
          </p:cNvCxnSpPr>
          <p:nvPr/>
        </p:nvCxnSpPr>
        <p:spPr>
          <a:xfrm flipV="1">
            <a:off x="6419013" y="3986310"/>
            <a:ext cx="92612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9EDF581-000E-444E-9EC8-4F56C9D37FE3}"/>
              </a:ext>
            </a:extLst>
          </p:cNvPr>
          <p:cNvSpPr/>
          <p:nvPr/>
        </p:nvSpPr>
        <p:spPr>
          <a:xfrm>
            <a:off x="4660632" y="4938651"/>
            <a:ext cx="1864535" cy="10251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Constants</a:t>
            </a:r>
          </a:p>
        </p:txBody>
      </p:sp>
      <p:cxnSp>
        <p:nvCxnSpPr>
          <p:cNvPr id="10" name="Straight Arrow Connector 9">
            <a:extLst>
              <a:ext uri="{FF2B5EF4-FFF2-40B4-BE49-F238E27FC236}">
                <a16:creationId xmlns:a16="http://schemas.microsoft.com/office/drawing/2014/main" id="{7FB71891-D33E-4EF7-969A-4934F47D145F}"/>
              </a:ext>
            </a:extLst>
          </p:cNvPr>
          <p:cNvCxnSpPr>
            <a:cxnSpLocks/>
            <a:stCxn id="9" idx="0"/>
            <a:endCxn id="6" idx="2"/>
          </p:cNvCxnSpPr>
          <p:nvPr/>
        </p:nvCxnSpPr>
        <p:spPr>
          <a:xfrm flipV="1">
            <a:off x="5592900" y="4543622"/>
            <a:ext cx="0" cy="395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92BB482-A5A4-4A0E-A04D-1E85750CFABC}"/>
              </a:ext>
            </a:extLst>
          </p:cNvPr>
          <p:cNvPicPr>
            <a:picLocks noChangeAspect="1"/>
          </p:cNvPicPr>
          <p:nvPr/>
        </p:nvPicPr>
        <p:blipFill rotWithShape="1">
          <a:blip r:embed="rId2"/>
          <a:srcRect l="4546" b="2873"/>
          <a:stretch/>
        </p:blipFill>
        <p:spPr>
          <a:xfrm>
            <a:off x="7345136" y="3181441"/>
            <a:ext cx="2200291" cy="1609737"/>
          </a:xfrm>
          <a:prstGeom prst="rect">
            <a:avLst/>
          </a:prstGeom>
        </p:spPr>
      </p:pic>
      <p:pic>
        <p:nvPicPr>
          <p:cNvPr id="12" name="Picture 11" descr="A bird swimming in water&#10;&#10;Description automatically generated">
            <a:extLst>
              <a:ext uri="{FF2B5EF4-FFF2-40B4-BE49-F238E27FC236}">
                <a16:creationId xmlns:a16="http://schemas.microsoft.com/office/drawing/2014/main" id="{8EB0F21A-E790-4032-9C5B-26A86325FD50}"/>
              </a:ext>
            </a:extLst>
          </p:cNvPr>
          <p:cNvPicPr>
            <a:picLocks noChangeAspect="1"/>
          </p:cNvPicPr>
          <p:nvPr/>
        </p:nvPicPr>
        <p:blipFill>
          <a:blip r:embed="rId3"/>
          <a:stretch>
            <a:fillRect/>
          </a:stretch>
        </p:blipFill>
        <p:spPr>
          <a:xfrm>
            <a:off x="1640373" y="3181442"/>
            <a:ext cx="2200291" cy="1609737"/>
          </a:xfrm>
          <a:prstGeom prst="rect">
            <a:avLst/>
          </a:prstGeom>
        </p:spPr>
      </p:pic>
      <p:sp>
        <p:nvSpPr>
          <p:cNvPr id="13" name="Speech Bubble: Rectangle 12">
            <a:extLst>
              <a:ext uri="{FF2B5EF4-FFF2-40B4-BE49-F238E27FC236}">
                <a16:creationId xmlns:a16="http://schemas.microsoft.com/office/drawing/2014/main" id="{468D6FCC-2CC8-4D2B-9B69-8D3C2E1AB39F}"/>
              </a:ext>
            </a:extLst>
          </p:cNvPr>
          <p:cNvSpPr/>
          <p:nvPr/>
        </p:nvSpPr>
        <p:spPr>
          <a:xfrm>
            <a:off x="7036661" y="4937036"/>
            <a:ext cx="3115154" cy="822904"/>
          </a:xfrm>
          <a:prstGeom prst="wedgeRectCallout">
            <a:avLst>
              <a:gd name="adj1" fmla="val -62470"/>
              <a:gd name="adj2" fmla="val -14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These are the constants created during CasSetup()</a:t>
            </a:r>
            <a:endParaRPr lang="en-US"/>
          </a:p>
        </p:txBody>
      </p:sp>
    </p:spTree>
    <p:extLst>
      <p:ext uri="{BB962C8B-B14F-4D97-AF65-F5344CB8AC3E}">
        <p14:creationId xmlns:p14="http://schemas.microsoft.com/office/powerpoint/2010/main" val="526455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33EF-A625-4095-BBF0-091B5A9EBA84}"/>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F6972B08-3A9F-4C2B-8CB7-81074E488D99}"/>
              </a:ext>
            </a:extLst>
          </p:cNvPr>
          <p:cNvSpPr>
            <a:spLocks noGrp="1"/>
          </p:cNvSpPr>
          <p:nvPr>
            <p:ph sz="quarter" idx="10"/>
          </p:nvPr>
        </p:nvSpPr>
        <p:spPr/>
        <p:txBody>
          <a:bodyPr/>
          <a:lstStyle/>
          <a:p>
            <a:pPr marL="0" indent="0">
              <a:buNone/>
            </a:pPr>
            <a:r>
              <a:rPr lang="en-US" dirty="0"/>
              <a:t>Setup layout for constants from </a:t>
            </a:r>
            <a:r>
              <a:rPr lang="en-US" dirty="0" err="1"/>
              <a:t>CasSetup</a:t>
            </a:r>
            <a:r>
              <a:rPr lang="en-US" dirty="0"/>
              <a:t>, e.g.:</a:t>
            </a:r>
          </a:p>
          <a:p>
            <a:pPr marL="0" indent="0">
              <a:buNone/>
            </a:pPr>
            <a:r>
              <a:rPr lang="en-US" dirty="0">
                <a:latin typeface="Courier New" panose="02070309020205020404" pitchFamily="49" charset="0"/>
                <a:cs typeface="Courier New" panose="02070309020205020404" pitchFamily="49" charset="0"/>
              </a:rPr>
              <a:t>layout(set=0,binding=2) uniform </a:t>
            </a:r>
            <a:r>
              <a:rPr lang="en-US" dirty="0" err="1">
                <a:latin typeface="Courier New" panose="02070309020205020404" pitchFamily="49" charset="0"/>
                <a:cs typeface="Courier New" panose="02070309020205020404" pitchFamily="49" charset="0"/>
              </a:rPr>
              <a:t>const_buffer</a:t>
            </a:r>
            <a:endParaRPr lang="en-US" dirty="0">
              <a:latin typeface="Courier New" panose="02070309020205020404" pitchFamily="49" charset="0"/>
              <a:cs typeface="Courier New" panose="02070309020205020404" pitchFamily="49" charset="0"/>
            </a:endParaRP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  uvec4 const0;</a:t>
            </a:r>
          </a:p>
          <a:p>
            <a:pPr marL="0" indent="0">
              <a:buNone/>
            </a:pPr>
            <a:r>
              <a:rPr lang="en-US" dirty="0">
                <a:latin typeface="Courier New" panose="02070309020205020404" pitchFamily="49" charset="0"/>
                <a:cs typeface="Courier New" panose="02070309020205020404" pitchFamily="49" charset="0"/>
              </a:rPr>
              <a:t>  uvec4 const1;</a:t>
            </a:r>
          </a:p>
          <a:p>
            <a:pPr marL="0" indent="0">
              <a:buNone/>
            </a:pP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cb</a:t>
            </a:r>
            <a:r>
              <a:rPr lang="en-US" dirty="0">
                <a:latin typeface="Courier New" panose="02070309020205020404" pitchFamily="49" charset="0"/>
                <a:cs typeface="Courier New" panose="02070309020205020404" pitchFamily="49" charset="0"/>
              </a:rPr>
              <a:t>;</a:t>
            </a:r>
          </a:p>
          <a:p>
            <a:endParaRPr lang="en-US" dirty="0"/>
          </a:p>
          <a:p>
            <a:pPr marL="0" indent="0">
              <a:buNone/>
            </a:pPr>
            <a:r>
              <a:rPr lang="en-US" dirty="0"/>
              <a:t>Setup layout for input and output image</a:t>
            </a:r>
          </a:p>
          <a:p>
            <a:pPr marL="0" indent="0">
              <a:buNone/>
            </a:pPr>
            <a:r>
              <a:rPr lang="en-US" dirty="0">
                <a:latin typeface="Courier New" panose="02070309020205020404" pitchFamily="49" charset="0"/>
                <a:cs typeface="Courier New" panose="02070309020205020404" pitchFamily="49" charset="0"/>
              </a:rPr>
              <a:t>layout(set=0,binding=0,rgba16f)uniform image2D </a:t>
            </a:r>
            <a:r>
              <a:rPr lang="en-US" dirty="0" err="1">
                <a:latin typeface="Courier New" panose="02070309020205020404" pitchFamily="49" charset="0"/>
                <a:cs typeface="Courier New" panose="02070309020205020404" pitchFamily="49" charset="0"/>
              </a:rPr>
              <a:t>imgSrc</a:t>
            </a: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layout(set=0,binding=1,rgba16f)uniform image2D </a:t>
            </a:r>
            <a:r>
              <a:rPr lang="en-US" dirty="0" err="1">
                <a:latin typeface="Courier New" panose="02070309020205020404" pitchFamily="49" charset="0"/>
                <a:cs typeface="Courier New" panose="02070309020205020404" pitchFamily="49" charset="0"/>
              </a:rPr>
              <a:t>imgDst</a:t>
            </a:r>
            <a:r>
              <a:rPr lang="en-US" dirty="0">
                <a:latin typeface="Courier New" panose="02070309020205020404" pitchFamily="49" charset="0"/>
                <a:cs typeface="Courier New" panose="02070309020205020404" pitchFamily="49" charset="0"/>
              </a:rPr>
              <a:t>; </a:t>
            </a:r>
          </a:p>
        </p:txBody>
      </p:sp>
      <p:sp>
        <p:nvSpPr>
          <p:cNvPr id="4" name="Slide Number Placeholder 3">
            <a:extLst>
              <a:ext uri="{FF2B5EF4-FFF2-40B4-BE49-F238E27FC236}">
                <a16:creationId xmlns:a16="http://schemas.microsoft.com/office/drawing/2014/main" id="{CE6EFECF-6FD4-439B-8464-4EB107E85571}"/>
              </a:ext>
            </a:extLst>
          </p:cNvPr>
          <p:cNvSpPr>
            <a:spLocks noGrp="1"/>
          </p:cNvSpPr>
          <p:nvPr>
            <p:ph type="sldNum" sz="quarter" idx="12"/>
          </p:nvPr>
        </p:nvSpPr>
        <p:spPr/>
        <p:txBody>
          <a:bodyPr/>
          <a:lstStyle/>
          <a:p>
            <a:fld id="{9BC932D5-48D2-3F48-87E1-D925B9343798}" type="slidenum">
              <a:rPr lang="en-US" smtClean="0"/>
              <a:pPr/>
              <a:t>47</a:t>
            </a:fld>
            <a:endParaRPr lang="en-US" dirty="0"/>
          </a:p>
        </p:txBody>
      </p:sp>
      <p:sp>
        <p:nvSpPr>
          <p:cNvPr id="5" name="Footer Placeholder 4">
            <a:extLst>
              <a:ext uri="{FF2B5EF4-FFF2-40B4-BE49-F238E27FC236}">
                <a16:creationId xmlns:a16="http://schemas.microsoft.com/office/drawing/2014/main" id="{168DCE92-F2A3-4C2E-BF36-ED6E7AE0F9DE}"/>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37811246-EB36-42B8-B84E-BF41D727936A}"/>
              </a:ext>
            </a:extLst>
          </p:cNvPr>
          <p:cNvSpPr/>
          <p:nvPr/>
        </p:nvSpPr>
        <p:spPr>
          <a:xfrm>
            <a:off x="5414433" y="4837253"/>
            <a:ext cx="4797578" cy="829596"/>
          </a:xfrm>
          <a:prstGeom prst="wedgeRectCallout">
            <a:avLst>
              <a:gd name="adj1" fmla="val -77217"/>
              <a:gd name="adj2" fmla="val -57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Example here: images are of </a:t>
            </a:r>
            <a:r>
              <a:rPr lang="en-US"/>
              <a:t>VK_FORMAT_R16G16B16A16_SFLOAT format</a:t>
            </a:r>
            <a:r>
              <a:rPr lang="de-DE"/>
              <a:t> </a:t>
            </a:r>
            <a:endParaRPr lang="en-US"/>
          </a:p>
        </p:txBody>
      </p:sp>
      <p:cxnSp>
        <p:nvCxnSpPr>
          <p:cNvPr id="7" name="Straight Arrow Connector 6">
            <a:extLst>
              <a:ext uri="{FF2B5EF4-FFF2-40B4-BE49-F238E27FC236}">
                <a16:creationId xmlns:a16="http://schemas.microsoft.com/office/drawing/2014/main" id="{E197BF1A-5AB7-459C-AF5F-16A068EE3520}"/>
              </a:ext>
            </a:extLst>
          </p:cNvPr>
          <p:cNvCxnSpPr>
            <a:cxnSpLocks/>
            <a:endCxn id="8" idx="1"/>
          </p:cNvCxnSpPr>
          <p:nvPr/>
        </p:nvCxnSpPr>
        <p:spPr>
          <a:xfrm>
            <a:off x="8075428" y="2686116"/>
            <a:ext cx="135588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7D43A73-0D9B-420C-B9A6-93B5FF4D0390}"/>
              </a:ext>
            </a:extLst>
          </p:cNvPr>
          <p:cNvPicPr>
            <a:picLocks noChangeAspect="1"/>
          </p:cNvPicPr>
          <p:nvPr/>
        </p:nvPicPr>
        <p:blipFill rotWithShape="1">
          <a:blip r:embed="rId2"/>
          <a:srcRect l="4546" b="2873"/>
          <a:stretch/>
        </p:blipFill>
        <p:spPr>
          <a:xfrm>
            <a:off x="9431310" y="1881248"/>
            <a:ext cx="2200291" cy="1609737"/>
          </a:xfrm>
          <a:prstGeom prst="rect">
            <a:avLst/>
          </a:prstGeom>
        </p:spPr>
      </p:pic>
      <p:pic>
        <p:nvPicPr>
          <p:cNvPr id="9" name="Picture 8" descr="A bird swimming in water&#10;&#10;Description automatically generated">
            <a:extLst>
              <a:ext uri="{FF2B5EF4-FFF2-40B4-BE49-F238E27FC236}">
                <a16:creationId xmlns:a16="http://schemas.microsoft.com/office/drawing/2014/main" id="{720AA06D-62D8-4F20-A467-62F64A58559E}"/>
              </a:ext>
            </a:extLst>
          </p:cNvPr>
          <p:cNvPicPr>
            <a:picLocks noChangeAspect="1"/>
          </p:cNvPicPr>
          <p:nvPr/>
        </p:nvPicPr>
        <p:blipFill>
          <a:blip r:embed="rId3"/>
          <a:stretch>
            <a:fillRect/>
          </a:stretch>
        </p:blipFill>
        <p:spPr>
          <a:xfrm>
            <a:off x="6028496" y="1881248"/>
            <a:ext cx="2200291" cy="1609737"/>
          </a:xfrm>
          <a:prstGeom prst="rect">
            <a:avLst/>
          </a:prstGeom>
        </p:spPr>
      </p:pic>
    </p:spTree>
    <p:extLst>
      <p:ext uri="{BB962C8B-B14F-4D97-AF65-F5344CB8AC3E}">
        <p14:creationId xmlns:p14="http://schemas.microsoft.com/office/powerpoint/2010/main" val="377600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F73A-DE33-426B-BF3C-125E451E3F37}"/>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C3DC5EB-981C-472A-9BF1-F732A399903F}"/>
              </a:ext>
            </a:extLst>
          </p:cNvPr>
          <p:cNvSpPr>
            <a:spLocks noGrp="1"/>
          </p:cNvSpPr>
          <p:nvPr>
            <p:ph sz="quarter" idx="10"/>
          </p:nvPr>
        </p:nvSpPr>
        <p:spPr/>
        <p:txBody>
          <a:bodyPr/>
          <a:lstStyle/>
          <a:p>
            <a:pPr marL="0" indent="0">
              <a:buNone/>
            </a:pPr>
            <a:r>
              <a:rPr lang="en-US" dirty="0"/>
              <a:t>Setup pre-portability-header defines (sets up GLSL/HLSL path, etc.)</a:t>
            </a:r>
          </a:p>
          <a:p>
            <a:pPr marL="0" indent="0">
              <a:buNone/>
            </a:pPr>
            <a:r>
              <a:rPr lang="en-US" dirty="0">
                <a:latin typeface="Courier New" panose="02070309020205020404" pitchFamily="49" charset="0"/>
                <a:cs typeface="Courier New" panose="02070309020205020404" pitchFamily="49" charset="0"/>
              </a:rPr>
              <a:t>#define A_GPU 1</a:t>
            </a:r>
          </a:p>
          <a:p>
            <a:pPr marL="0" indent="0">
              <a:buNone/>
            </a:pPr>
            <a:r>
              <a:rPr lang="en-US" dirty="0">
                <a:latin typeface="Courier New" panose="02070309020205020404" pitchFamily="49" charset="0"/>
                <a:cs typeface="Courier New" panose="02070309020205020404" pitchFamily="49" charset="0"/>
              </a:rPr>
              <a:t>#define A_GLSL 1 </a:t>
            </a:r>
            <a:r>
              <a:rPr lang="en-US" dirty="0"/>
              <a:t>// or </a:t>
            </a:r>
            <a:r>
              <a:rPr lang="en-US" dirty="0">
                <a:latin typeface="Courier New" panose="02070309020205020404" pitchFamily="49" charset="0"/>
                <a:cs typeface="Courier New" panose="02070309020205020404" pitchFamily="49" charset="0"/>
              </a:rPr>
              <a:t>#define A_HLSL 1</a:t>
            </a:r>
          </a:p>
          <a:p>
            <a:endParaRPr lang="en-US" dirty="0"/>
          </a:p>
          <a:p>
            <a:pPr marL="0" indent="0">
              <a:buNone/>
            </a:pPr>
            <a:r>
              <a:rPr lang="en-US" dirty="0"/>
              <a:t>Include the portability header (or copy it in without an include).</a:t>
            </a:r>
          </a:p>
          <a:p>
            <a:pPr marL="0" indent="0">
              <a:buNone/>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ffx_a.h</a:t>
            </a:r>
            <a:r>
              <a:rPr lang="en-US" dirty="0">
                <a:latin typeface="Courier New" panose="02070309020205020404" pitchFamily="49" charset="0"/>
                <a:cs typeface="Courier New" panose="02070309020205020404" pitchFamily="49" charset="0"/>
              </a:rPr>
              <a:t>&gt;</a:t>
            </a:r>
          </a:p>
          <a:p>
            <a:endParaRPr lang="en-DE" dirty="0"/>
          </a:p>
        </p:txBody>
      </p:sp>
      <p:sp>
        <p:nvSpPr>
          <p:cNvPr id="4" name="Slide Number Placeholder 3">
            <a:extLst>
              <a:ext uri="{FF2B5EF4-FFF2-40B4-BE49-F238E27FC236}">
                <a16:creationId xmlns:a16="http://schemas.microsoft.com/office/drawing/2014/main" id="{D91D11F6-852E-452A-ADFB-666955E87A08}"/>
              </a:ext>
            </a:extLst>
          </p:cNvPr>
          <p:cNvSpPr>
            <a:spLocks noGrp="1"/>
          </p:cNvSpPr>
          <p:nvPr>
            <p:ph type="sldNum" sz="quarter" idx="12"/>
          </p:nvPr>
        </p:nvSpPr>
        <p:spPr/>
        <p:txBody>
          <a:bodyPr/>
          <a:lstStyle/>
          <a:p>
            <a:fld id="{9BC932D5-48D2-3F48-87E1-D925B9343798}" type="slidenum">
              <a:rPr lang="en-US" smtClean="0"/>
              <a:pPr/>
              <a:t>48</a:t>
            </a:fld>
            <a:endParaRPr lang="en-US" dirty="0"/>
          </a:p>
        </p:txBody>
      </p:sp>
      <p:sp>
        <p:nvSpPr>
          <p:cNvPr id="5" name="Footer Placeholder 4">
            <a:extLst>
              <a:ext uri="{FF2B5EF4-FFF2-40B4-BE49-F238E27FC236}">
                <a16:creationId xmlns:a16="http://schemas.microsoft.com/office/drawing/2014/main" id="{14DAB669-82F6-4B0D-ABEC-99B4AD0255E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1521753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F73A-DE33-426B-BF3C-125E451E3F37}"/>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C3DC5EB-981C-472A-9BF1-F732A399903F}"/>
              </a:ext>
            </a:extLst>
          </p:cNvPr>
          <p:cNvSpPr>
            <a:spLocks noGrp="1"/>
          </p:cNvSpPr>
          <p:nvPr>
            <p:ph sz="quarter" idx="10"/>
          </p:nvPr>
        </p:nvSpPr>
        <p:spPr/>
        <p:txBody>
          <a:bodyPr/>
          <a:lstStyle/>
          <a:p>
            <a:pPr marL="0" indent="0">
              <a:buNone/>
            </a:pPr>
            <a:r>
              <a:rPr lang="en-US" dirty="0"/>
              <a:t>Define the fetch function(s).</a:t>
            </a:r>
          </a:p>
          <a:p>
            <a:r>
              <a:rPr lang="en-US" dirty="0" err="1"/>
              <a:t>CasLoad</a:t>
            </a:r>
            <a:r>
              <a:rPr lang="en-US" dirty="0"/>
              <a:t>() takes a 32-bit unsigned integer 2D coordinate and loads the color.</a:t>
            </a:r>
          </a:p>
          <a:p>
            <a:pPr marL="0" indent="0">
              <a:buNone/>
            </a:pPr>
            <a:r>
              <a:rPr lang="en-US" dirty="0">
                <a:latin typeface="Courier New" panose="02070309020205020404" pitchFamily="49" charset="0"/>
                <a:cs typeface="Courier New" panose="02070309020205020404" pitchFamily="49" charset="0"/>
              </a:rPr>
              <a:t>AF3 </a:t>
            </a:r>
            <a:r>
              <a:rPr lang="en-US" dirty="0" err="1">
                <a:latin typeface="Courier New" panose="02070309020205020404" pitchFamily="49" charset="0"/>
                <a:cs typeface="Courier New" panose="02070309020205020404" pitchFamily="49" charset="0"/>
              </a:rPr>
              <a:t>CasLoad</a:t>
            </a:r>
            <a:r>
              <a:rPr lang="en-US" dirty="0">
                <a:latin typeface="Courier New" panose="02070309020205020404" pitchFamily="49" charset="0"/>
                <a:cs typeface="Courier New" panose="02070309020205020404" pitchFamily="49" charset="0"/>
              </a:rPr>
              <a:t>(ASU2 p){return </a:t>
            </a:r>
            <a:r>
              <a:rPr lang="en-US" dirty="0" err="1">
                <a:latin typeface="Courier New" panose="02070309020205020404" pitchFamily="49" charset="0"/>
                <a:cs typeface="Courier New" panose="02070309020205020404" pitchFamily="49" charset="0"/>
              </a:rPr>
              <a:t>imageLoad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imgSrc,p</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rgb</a:t>
            </a:r>
            <a:r>
              <a:rPr lang="en-US" dirty="0">
                <a:latin typeface="Courier New" panose="02070309020205020404" pitchFamily="49" charset="0"/>
                <a:cs typeface="Courier New" panose="02070309020205020404" pitchFamily="49" charset="0"/>
              </a:rPr>
              <a:t>;}</a:t>
            </a:r>
            <a:endParaRPr lang="en-US" dirty="0"/>
          </a:p>
          <a:p>
            <a:r>
              <a:rPr lang="en-US" dirty="0"/>
              <a:t>Define the input modifiers as </a:t>
            </a:r>
            <a:r>
              <a:rPr lang="en-US" dirty="0" err="1"/>
              <a:t>nop's</a:t>
            </a:r>
            <a:r>
              <a:rPr lang="en-US" dirty="0"/>
              <a:t> initially.</a:t>
            </a:r>
          </a:p>
          <a:p>
            <a:pPr marL="0" indent="0">
              <a:buNone/>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CasInput</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r,inout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g,inout</a:t>
            </a:r>
            <a:r>
              <a:rPr lang="en-US" dirty="0">
                <a:latin typeface="Courier New" panose="02070309020205020404" pitchFamily="49" charset="0"/>
                <a:cs typeface="Courier New" panose="02070309020205020404" pitchFamily="49" charset="0"/>
              </a:rPr>
              <a:t> AF1 b){}</a:t>
            </a:r>
          </a:p>
          <a:p>
            <a:endParaRPr lang="en-US" dirty="0"/>
          </a:p>
          <a:p>
            <a:pPr marL="0" indent="0">
              <a:buNone/>
            </a:pPr>
            <a:r>
              <a:rPr lang="en-US" dirty="0"/>
              <a:t>Include this CAS header file (or copy it in without an include).</a:t>
            </a:r>
          </a:p>
          <a:p>
            <a:pPr marL="0" indent="0">
              <a:buNone/>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ffx_cas.h</a:t>
            </a:r>
            <a:r>
              <a:rPr lang="en-US" dirty="0">
                <a:latin typeface="Courier New" panose="02070309020205020404" pitchFamily="49" charset="0"/>
                <a:cs typeface="Courier New" panose="02070309020205020404" pitchFamily="49" charset="0"/>
              </a:rPr>
              <a:t>&gt;</a:t>
            </a:r>
          </a:p>
          <a:p>
            <a:endParaRPr lang="en-DE" dirty="0"/>
          </a:p>
        </p:txBody>
      </p:sp>
      <p:sp>
        <p:nvSpPr>
          <p:cNvPr id="4" name="Slide Number Placeholder 3">
            <a:extLst>
              <a:ext uri="{FF2B5EF4-FFF2-40B4-BE49-F238E27FC236}">
                <a16:creationId xmlns:a16="http://schemas.microsoft.com/office/drawing/2014/main" id="{D91D11F6-852E-452A-ADFB-666955E87A08}"/>
              </a:ext>
            </a:extLst>
          </p:cNvPr>
          <p:cNvSpPr>
            <a:spLocks noGrp="1"/>
          </p:cNvSpPr>
          <p:nvPr>
            <p:ph type="sldNum" sz="quarter" idx="12"/>
          </p:nvPr>
        </p:nvSpPr>
        <p:spPr/>
        <p:txBody>
          <a:bodyPr/>
          <a:lstStyle/>
          <a:p>
            <a:fld id="{9BC932D5-48D2-3F48-87E1-D925B9343798}" type="slidenum">
              <a:rPr lang="en-US" smtClean="0"/>
              <a:pPr/>
              <a:t>49</a:t>
            </a:fld>
            <a:endParaRPr lang="en-US" dirty="0"/>
          </a:p>
        </p:txBody>
      </p:sp>
      <p:sp>
        <p:nvSpPr>
          <p:cNvPr id="5" name="Footer Placeholder 4">
            <a:extLst>
              <a:ext uri="{FF2B5EF4-FFF2-40B4-BE49-F238E27FC236}">
                <a16:creationId xmlns:a16="http://schemas.microsoft.com/office/drawing/2014/main" id="{14DAB669-82F6-4B0D-ABEC-99B4AD0255E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3559607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286C9-4EB8-4175-9FF9-F38C432D8806}"/>
              </a:ext>
            </a:extLst>
          </p:cNvPr>
          <p:cNvSpPr>
            <a:spLocks noGrp="1"/>
          </p:cNvSpPr>
          <p:nvPr>
            <p:ph sz="quarter" idx="10"/>
          </p:nvPr>
        </p:nvSpPr>
        <p:spPr/>
        <p:txBody>
          <a:bodyPr/>
          <a:lstStyle/>
          <a:p>
            <a:pPr marL="0" indent="0">
              <a:buNone/>
            </a:pPr>
            <a:endParaRPr lang="en-US" dirty="0"/>
          </a:p>
          <a:p>
            <a:pPr marL="0" indent="0">
              <a:buNone/>
            </a:pPr>
            <a:r>
              <a:rPr lang="en-US" dirty="0"/>
              <a:t>Group of image quality-enhancing techniques developed</a:t>
            </a:r>
            <a:br>
              <a:rPr lang="en-US" dirty="0"/>
            </a:br>
            <a:r>
              <a:rPr lang="en-US" dirty="0"/>
              <a:t>by AMD</a:t>
            </a:r>
          </a:p>
          <a:p>
            <a:endParaRPr lang="en-US" sz="900" dirty="0"/>
          </a:p>
          <a:p>
            <a:r>
              <a:rPr lang="en-US" dirty="0"/>
              <a:t>	Hosted on GPUOpen under </a:t>
            </a:r>
            <a:br>
              <a:rPr lang="en-US" dirty="0"/>
            </a:br>
            <a:r>
              <a:rPr lang="en-US" dirty="0"/>
              <a:t>	the MIT license</a:t>
            </a:r>
          </a:p>
          <a:p>
            <a:endParaRPr lang="en-US" dirty="0"/>
          </a:p>
          <a:p>
            <a:pPr marL="342900" indent="-342900">
              <a:buFont typeface="Arial" panose="020B0604020202020204" pitchFamily="34" charset="0"/>
              <a:buChar char="•"/>
            </a:pPr>
            <a:endParaRPr lang="en-US" dirty="0"/>
          </a:p>
          <a:p>
            <a:pPr marL="0" indent="0">
              <a:buNone/>
            </a:pPr>
            <a:r>
              <a:rPr lang="en-US" dirty="0"/>
              <a:t>This talk will </a:t>
            </a:r>
            <a:r>
              <a:rPr lang="en-US" b="1" dirty="0"/>
              <a:t>only</a:t>
            </a:r>
            <a:r>
              <a:rPr lang="en-US" dirty="0"/>
              <a:t> cover Contrast Adaptive Sharpening (</a:t>
            </a:r>
            <a:r>
              <a:rPr lang="en-US" b="1" dirty="0"/>
              <a:t>CAS</a:t>
            </a:r>
            <a:r>
              <a:rPr lang="en-US" dirty="0"/>
              <a:t>).</a:t>
            </a:r>
          </a:p>
        </p:txBody>
      </p:sp>
      <p:sp>
        <p:nvSpPr>
          <p:cNvPr id="4" name="Footer Placeholder 3">
            <a:extLst>
              <a:ext uri="{FF2B5EF4-FFF2-40B4-BE49-F238E27FC236}">
                <a16:creationId xmlns:a16="http://schemas.microsoft.com/office/drawing/2014/main" id="{A8E7F850-BC67-4D5C-8553-7D43A023D153}"/>
              </a:ext>
            </a:extLst>
          </p:cNvPr>
          <p:cNvSpPr>
            <a:spLocks noGrp="1"/>
          </p:cNvSpPr>
          <p:nvPr>
            <p:ph type="ftr" sz="quarter" idx="3"/>
          </p:nvPr>
        </p:nvSpPr>
        <p:spPr>
          <a:xfrm>
            <a:off x="595422" y="6492875"/>
            <a:ext cx="8129665" cy="365125"/>
          </a:xfrm>
        </p:spPr>
        <p:txBody>
          <a:bodyPr/>
          <a:lstStyle/>
          <a:p>
            <a:r>
              <a:rPr lang="en-US" dirty="0"/>
              <a:t>|   AMD DEVELOPER DAY | June 19</a:t>
            </a:r>
            <a:r>
              <a:rPr lang="en-US" baseline="30000" dirty="0"/>
              <a:t>th</a:t>
            </a:r>
            <a:r>
              <a:rPr lang="en-US" dirty="0"/>
              <a:t>, 2019</a:t>
            </a:r>
          </a:p>
        </p:txBody>
      </p:sp>
      <p:sp>
        <p:nvSpPr>
          <p:cNvPr id="5" name="Slide Number Placeholder 4">
            <a:extLst>
              <a:ext uri="{FF2B5EF4-FFF2-40B4-BE49-F238E27FC236}">
                <a16:creationId xmlns:a16="http://schemas.microsoft.com/office/drawing/2014/main" id="{B1B9E308-FC85-4038-9093-5B85607CAE33}"/>
              </a:ext>
            </a:extLst>
          </p:cNvPr>
          <p:cNvSpPr>
            <a:spLocks noGrp="1"/>
          </p:cNvSpPr>
          <p:nvPr>
            <p:ph type="sldNum" sz="quarter" idx="12"/>
          </p:nvPr>
        </p:nvSpPr>
        <p:spPr/>
        <p:txBody>
          <a:bodyPr/>
          <a:lstStyle/>
          <a:p>
            <a:fld id="{9BC932D5-48D2-3F48-87E1-D925B9343798}" type="slidenum">
              <a:rPr lang="en-US" smtClean="0"/>
              <a:pPr/>
              <a:t>5</a:t>
            </a:fld>
            <a:endParaRPr lang="en-US" dirty="0"/>
          </a:p>
        </p:txBody>
      </p:sp>
      <p:pic>
        <p:nvPicPr>
          <p:cNvPr id="7" name="Picture 6">
            <a:extLst>
              <a:ext uri="{FF2B5EF4-FFF2-40B4-BE49-F238E27FC236}">
                <a16:creationId xmlns:a16="http://schemas.microsoft.com/office/drawing/2014/main" id="{97137D26-C3BD-4E32-A667-CBCA09590254}"/>
              </a:ext>
            </a:extLst>
          </p:cNvPr>
          <p:cNvPicPr>
            <a:picLocks noChangeAspect="1"/>
          </p:cNvPicPr>
          <p:nvPr/>
        </p:nvPicPr>
        <p:blipFill>
          <a:blip r:embed="rId2">
            <a:alphaModFix/>
          </a:blip>
          <a:srcRect/>
          <a:stretch/>
        </p:blipFill>
        <p:spPr>
          <a:xfrm>
            <a:off x="322178" y="1991048"/>
            <a:ext cx="793028" cy="793028"/>
          </a:xfrm>
          <a:prstGeom prst="rect">
            <a:avLst/>
          </a:prstGeom>
          <a:solidFill>
            <a:schemeClr val="tx1"/>
          </a:solidFill>
          <a:ln>
            <a:noFill/>
          </a:ln>
        </p:spPr>
      </p:pic>
      <p:pic>
        <p:nvPicPr>
          <p:cNvPr id="8" name="Picture 7" descr="A close up of a logo&#10;&#10;Description automatically generated">
            <a:extLst>
              <a:ext uri="{FF2B5EF4-FFF2-40B4-BE49-F238E27FC236}">
                <a16:creationId xmlns:a16="http://schemas.microsoft.com/office/drawing/2014/main" id="{303A9C7F-0DE8-4C76-92CA-52E304AF0A1D}"/>
              </a:ext>
            </a:extLst>
          </p:cNvPr>
          <p:cNvPicPr>
            <a:picLocks noChangeAspect="1"/>
          </p:cNvPicPr>
          <p:nvPr/>
        </p:nvPicPr>
        <p:blipFill>
          <a:blip r:embed="rId3"/>
          <a:stretch>
            <a:fillRect/>
          </a:stretch>
        </p:blipFill>
        <p:spPr>
          <a:xfrm>
            <a:off x="297710" y="152766"/>
            <a:ext cx="2772829" cy="911759"/>
          </a:xfrm>
          <a:prstGeom prst="rect">
            <a:avLst/>
          </a:prstGeom>
        </p:spPr>
      </p:pic>
      <p:pic>
        <p:nvPicPr>
          <p:cNvPr id="9" name="Picture 8">
            <a:extLst>
              <a:ext uri="{FF2B5EF4-FFF2-40B4-BE49-F238E27FC236}">
                <a16:creationId xmlns:a16="http://schemas.microsoft.com/office/drawing/2014/main" id="{B0051D03-045B-409A-82DE-AFD3906937C0}"/>
              </a:ext>
            </a:extLst>
          </p:cNvPr>
          <p:cNvPicPr>
            <a:picLocks noChangeAspect="1"/>
          </p:cNvPicPr>
          <p:nvPr/>
        </p:nvPicPr>
        <p:blipFill>
          <a:blip r:embed="rId4"/>
          <a:srcRect/>
          <a:stretch/>
        </p:blipFill>
        <p:spPr>
          <a:xfrm>
            <a:off x="6938515" y="959097"/>
            <a:ext cx="4534793" cy="5276850"/>
          </a:xfrm>
          <a:prstGeom prst="rect">
            <a:avLst/>
          </a:prstGeom>
        </p:spPr>
      </p:pic>
    </p:spTree>
    <p:extLst>
      <p:ext uri="{BB962C8B-B14F-4D97-AF65-F5344CB8AC3E}">
        <p14:creationId xmlns:p14="http://schemas.microsoft.com/office/powerpoint/2010/main" val="564868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F73A-DE33-426B-BF3C-125E451E3F37}"/>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C3DC5EB-981C-472A-9BF1-F732A399903F}"/>
              </a:ext>
            </a:extLst>
          </p:cNvPr>
          <p:cNvSpPr>
            <a:spLocks noGrp="1"/>
          </p:cNvSpPr>
          <p:nvPr>
            <p:ph sz="quarter" idx="10"/>
          </p:nvPr>
        </p:nvSpPr>
        <p:spPr/>
        <p:txBody>
          <a:bodyPr/>
          <a:lstStyle/>
          <a:p>
            <a:pPr marL="0" indent="0">
              <a:buNone/>
            </a:pPr>
            <a:r>
              <a:rPr lang="en-US" dirty="0"/>
              <a:t>Define the fetch function(s).</a:t>
            </a:r>
          </a:p>
          <a:p>
            <a:r>
              <a:rPr lang="en-US" dirty="0" err="1"/>
              <a:t>CasLoad</a:t>
            </a:r>
            <a:r>
              <a:rPr lang="en-US" dirty="0"/>
              <a:t>() takes a 32-bit unsigned integer 2D coordinate and loads the color.</a:t>
            </a:r>
          </a:p>
          <a:p>
            <a:pPr marL="0" indent="0">
              <a:buNone/>
            </a:pPr>
            <a:r>
              <a:rPr lang="en-US" dirty="0">
                <a:latin typeface="Courier New" panose="02070309020205020404" pitchFamily="49" charset="0"/>
                <a:cs typeface="Courier New" panose="02070309020205020404" pitchFamily="49" charset="0"/>
              </a:rPr>
              <a:t>AF3 </a:t>
            </a:r>
            <a:r>
              <a:rPr lang="en-US" dirty="0" err="1">
                <a:latin typeface="Courier New" panose="02070309020205020404" pitchFamily="49" charset="0"/>
                <a:cs typeface="Courier New" panose="02070309020205020404" pitchFamily="49" charset="0"/>
              </a:rPr>
              <a:t>CasLoad</a:t>
            </a:r>
            <a:r>
              <a:rPr lang="en-US" dirty="0">
                <a:latin typeface="Courier New" panose="02070309020205020404" pitchFamily="49" charset="0"/>
                <a:cs typeface="Courier New" panose="02070309020205020404" pitchFamily="49" charset="0"/>
              </a:rPr>
              <a:t>(ASU2 p){return </a:t>
            </a:r>
            <a:r>
              <a:rPr lang="en-US" dirty="0" err="1">
                <a:latin typeface="Courier New" panose="02070309020205020404" pitchFamily="49" charset="0"/>
                <a:cs typeface="Courier New" panose="02070309020205020404" pitchFamily="49" charset="0"/>
              </a:rPr>
              <a:t>imageLoad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imgSrc,p</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rgb</a:t>
            </a:r>
            <a:r>
              <a:rPr lang="en-US" dirty="0">
                <a:latin typeface="Courier New" panose="02070309020205020404" pitchFamily="49" charset="0"/>
                <a:cs typeface="Courier New" panose="02070309020205020404" pitchFamily="49" charset="0"/>
              </a:rPr>
              <a:t>;}</a:t>
            </a:r>
            <a:endParaRPr lang="en-US" dirty="0"/>
          </a:p>
          <a:p>
            <a:r>
              <a:rPr lang="en-US" dirty="0"/>
              <a:t>Define the input modifiers as </a:t>
            </a:r>
            <a:r>
              <a:rPr lang="en-US" dirty="0" err="1"/>
              <a:t>nop's</a:t>
            </a:r>
            <a:r>
              <a:rPr lang="en-US" dirty="0"/>
              <a:t> initially.</a:t>
            </a:r>
          </a:p>
          <a:p>
            <a:pPr marL="0" indent="0">
              <a:buNone/>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CasInput</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r,inout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g,inout</a:t>
            </a:r>
            <a:r>
              <a:rPr lang="en-US" dirty="0">
                <a:latin typeface="Courier New" panose="02070309020205020404" pitchFamily="49" charset="0"/>
                <a:cs typeface="Courier New" panose="02070309020205020404" pitchFamily="49" charset="0"/>
              </a:rPr>
              <a:t> AF1 b){}</a:t>
            </a:r>
          </a:p>
          <a:p>
            <a:endParaRPr lang="en-US" dirty="0"/>
          </a:p>
          <a:p>
            <a:pPr marL="0" indent="0">
              <a:buNone/>
            </a:pPr>
            <a:r>
              <a:rPr lang="en-US" dirty="0"/>
              <a:t>Include this CAS header file (or copy it in without an include).</a:t>
            </a:r>
          </a:p>
          <a:p>
            <a:pPr marL="0" indent="0">
              <a:buNone/>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ffx_cas.h</a:t>
            </a:r>
            <a:r>
              <a:rPr lang="en-US" dirty="0">
                <a:latin typeface="Courier New" panose="02070309020205020404" pitchFamily="49" charset="0"/>
                <a:cs typeface="Courier New" panose="02070309020205020404" pitchFamily="49" charset="0"/>
              </a:rPr>
              <a:t>&gt;</a:t>
            </a:r>
          </a:p>
          <a:p>
            <a:endParaRPr lang="en-DE" dirty="0"/>
          </a:p>
        </p:txBody>
      </p:sp>
      <p:sp>
        <p:nvSpPr>
          <p:cNvPr id="4" name="Slide Number Placeholder 3">
            <a:extLst>
              <a:ext uri="{FF2B5EF4-FFF2-40B4-BE49-F238E27FC236}">
                <a16:creationId xmlns:a16="http://schemas.microsoft.com/office/drawing/2014/main" id="{D91D11F6-852E-452A-ADFB-666955E87A08}"/>
              </a:ext>
            </a:extLst>
          </p:cNvPr>
          <p:cNvSpPr>
            <a:spLocks noGrp="1"/>
          </p:cNvSpPr>
          <p:nvPr>
            <p:ph type="sldNum" sz="quarter" idx="12"/>
          </p:nvPr>
        </p:nvSpPr>
        <p:spPr/>
        <p:txBody>
          <a:bodyPr/>
          <a:lstStyle/>
          <a:p>
            <a:fld id="{9BC932D5-48D2-3F48-87E1-D925B9343798}" type="slidenum">
              <a:rPr lang="en-US" smtClean="0"/>
              <a:pPr/>
              <a:t>50</a:t>
            </a:fld>
            <a:endParaRPr lang="en-US" dirty="0"/>
          </a:p>
        </p:txBody>
      </p:sp>
      <p:sp>
        <p:nvSpPr>
          <p:cNvPr id="5" name="Footer Placeholder 4">
            <a:extLst>
              <a:ext uri="{FF2B5EF4-FFF2-40B4-BE49-F238E27FC236}">
                <a16:creationId xmlns:a16="http://schemas.microsoft.com/office/drawing/2014/main" id="{14DAB669-82F6-4B0D-ABEC-99B4AD0255E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BC37F1A5-C1E0-4272-9D97-2E1FBFE26953}"/>
              </a:ext>
            </a:extLst>
          </p:cNvPr>
          <p:cNvSpPr/>
          <p:nvPr/>
        </p:nvSpPr>
        <p:spPr>
          <a:xfrm>
            <a:off x="6450543" y="284163"/>
            <a:ext cx="4611158" cy="1130300"/>
          </a:xfrm>
          <a:prstGeom prst="wedgeRectCallout">
            <a:avLst>
              <a:gd name="adj1" fmla="val -73428"/>
              <a:gd name="adj2" fmla="val 612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CasLoad() is used by the CasFilter() function, but needs to be defined manually.</a:t>
            </a:r>
          </a:p>
          <a:p>
            <a:pPr algn="ctr"/>
            <a:r>
              <a:rPr lang="de-DE" dirty="0"/>
              <a:t>Reason: may differ according to input format</a:t>
            </a:r>
            <a:endParaRPr lang="en-US" dirty="0"/>
          </a:p>
        </p:txBody>
      </p:sp>
    </p:spTree>
    <p:extLst>
      <p:ext uri="{BB962C8B-B14F-4D97-AF65-F5344CB8AC3E}">
        <p14:creationId xmlns:p14="http://schemas.microsoft.com/office/powerpoint/2010/main" val="201334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F73A-DE33-426B-BF3C-125E451E3F37}"/>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C3DC5EB-981C-472A-9BF1-F732A399903F}"/>
              </a:ext>
            </a:extLst>
          </p:cNvPr>
          <p:cNvSpPr>
            <a:spLocks noGrp="1"/>
          </p:cNvSpPr>
          <p:nvPr>
            <p:ph sz="quarter" idx="10"/>
          </p:nvPr>
        </p:nvSpPr>
        <p:spPr/>
        <p:txBody>
          <a:bodyPr/>
          <a:lstStyle/>
          <a:p>
            <a:pPr marL="0" indent="0">
              <a:buNone/>
            </a:pPr>
            <a:r>
              <a:rPr lang="en-US" dirty="0"/>
              <a:t>Define the fetch function(s).</a:t>
            </a:r>
          </a:p>
          <a:p>
            <a:r>
              <a:rPr lang="en-US" dirty="0" err="1"/>
              <a:t>CasLoad</a:t>
            </a:r>
            <a:r>
              <a:rPr lang="en-US" dirty="0"/>
              <a:t>() takes a 32-bit unsigned integer 2D coordinate and loads the color.</a:t>
            </a:r>
          </a:p>
          <a:p>
            <a:pPr marL="0" indent="0">
              <a:buNone/>
            </a:pPr>
            <a:r>
              <a:rPr lang="en-US" dirty="0">
                <a:latin typeface="Courier New" panose="02070309020205020404" pitchFamily="49" charset="0"/>
                <a:cs typeface="Courier New" panose="02070309020205020404" pitchFamily="49" charset="0"/>
              </a:rPr>
              <a:t>AF3 </a:t>
            </a:r>
            <a:r>
              <a:rPr lang="en-US" dirty="0" err="1">
                <a:latin typeface="Courier New" panose="02070309020205020404" pitchFamily="49" charset="0"/>
                <a:cs typeface="Courier New" panose="02070309020205020404" pitchFamily="49" charset="0"/>
              </a:rPr>
              <a:t>CasLoad</a:t>
            </a:r>
            <a:r>
              <a:rPr lang="en-US" dirty="0">
                <a:latin typeface="Courier New" panose="02070309020205020404" pitchFamily="49" charset="0"/>
                <a:cs typeface="Courier New" panose="02070309020205020404" pitchFamily="49" charset="0"/>
              </a:rPr>
              <a:t>(ASU2 p){return </a:t>
            </a:r>
            <a:r>
              <a:rPr lang="en-US" dirty="0" err="1">
                <a:latin typeface="Courier New" panose="02070309020205020404" pitchFamily="49" charset="0"/>
                <a:cs typeface="Courier New" panose="02070309020205020404" pitchFamily="49" charset="0"/>
              </a:rPr>
              <a:t>imageLoad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imgSrc,p</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rgb</a:t>
            </a:r>
            <a:r>
              <a:rPr lang="en-US" dirty="0">
                <a:latin typeface="Courier New" panose="02070309020205020404" pitchFamily="49" charset="0"/>
                <a:cs typeface="Courier New" panose="02070309020205020404" pitchFamily="49" charset="0"/>
              </a:rPr>
              <a:t>;}</a:t>
            </a:r>
            <a:endParaRPr lang="en-US" dirty="0"/>
          </a:p>
          <a:p>
            <a:r>
              <a:rPr lang="en-US" dirty="0"/>
              <a:t>Define the input modifiers as </a:t>
            </a:r>
            <a:r>
              <a:rPr lang="en-US" dirty="0" err="1"/>
              <a:t>nop's</a:t>
            </a:r>
            <a:r>
              <a:rPr lang="en-US" dirty="0"/>
              <a:t> initially.</a:t>
            </a:r>
          </a:p>
          <a:p>
            <a:pPr marL="0" indent="0">
              <a:buNone/>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CasInput</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r,inout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g,inout</a:t>
            </a:r>
            <a:r>
              <a:rPr lang="en-US" dirty="0">
                <a:latin typeface="Courier New" panose="02070309020205020404" pitchFamily="49" charset="0"/>
                <a:cs typeface="Courier New" panose="02070309020205020404" pitchFamily="49" charset="0"/>
              </a:rPr>
              <a:t> AF1 b){}</a:t>
            </a:r>
          </a:p>
          <a:p>
            <a:endParaRPr lang="en-US" dirty="0"/>
          </a:p>
          <a:p>
            <a:pPr marL="0" indent="0">
              <a:buNone/>
            </a:pPr>
            <a:r>
              <a:rPr lang="en-US" dirty="0"/>
              <a:t>Include this CAS header file (or copy it in without an include).</a:t>
            </a:r>
          </a:p>
          <a:p>
            <a:pPr marL="0" indent="0">
              <a:buNone/>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ffx_cas.h</a:t>
            </a:r>
            <a:r>
              <a:rPr lang="en-US" dirty="0">
                <a:latin typeface="Courier New" panose="02070309020205020404" pitchFamily="49" charset="0"/>
                <a:cs typeface="Courier New" panose="02070309020205020404" pitchFamily="49" charset="0"/>
              </a:rPr>
              <a:t>&gt;</a:t>
            </a:r>
          </a:p>
          <a:p>
            <a:endParaRPr lang="en-DE" dirty="0"/>
          </a:p>
        </p:txBody>
      </p:sp>
      <p:sp>
        <p:nvSpPr>
          <p:cNvPr id="4" name="Slide Number Placeholder 3">
            <a:extLst>
              <a:ext uri="{FF2B5EF4-FFF2-40B4-BE49-F238E27FC236}">
                <a16:creationId xmlns:a16="http://schemas.microsoft.com/office/drawing/2014/main" id="{D91D11F6-852E-452A-ADFB-666955E87A08}"/>
              </a:ext>
            </a:extLst>
          </p:cNvPr>
          <p:cNvSpPr>
            <a:spLocks noGrp="1"/>
          </p:cNvSpPr>
          <p:nvPr>
            <p:ph type="sldNum" sz="quarter" idx="12"/>
          </p:nvPr>
        </p:nvSpPr>
        <p:spPr/>
        <p:txBody>
          <a:bodyPr/>
          <a:lstStyle/>
          <a:p>
            <a:fld id="{9BC932D5-48D2-3F48-87E1-D925B9343798}" type="slidenum">
              <a:rPr lang="en-US" smtClean="0"/>
              <a:pPr/>
              <a:t>51</a:t>
            </a:fld>
            <a:endParaRPr lang="en-US" dirty="0"/>
          </a:p>
        </p:txBody>
      </p:sp>
      <p:sp>
        <p:nvSpPr>
          <p:cNvPr id="5" name="Footer Placeholder 4">
            <a:extLst>
              <a:ext uri="{FF2B5EF4-FFF2-40B4-BE49-F238E27FC236}">
                <a16:creationId xmlns:a16="http://schemas.microsoft.com/office/drawing/2014/main" id="{14DAB669-82F6-4B0D-ABEC-99B4AD0255E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10667B9B-6F56-4636-960B-AB5A019B3CD6}"/>
              </a:ext>
            </a:extLst>
          </p:cNvPr>
          <p:cNvSpPr/>
          <p:nvPr/>
        </p:nvSpPr>
        <p:spPr>
          <a:xfrm>
            <a:off x="7686825" y="867834"/>
            <a:ext cx="2076523" cy="1276350"/>
          </a:xfrm>
          <a:prstGeom prst="wedgeRectCallout">
            <a:avLst>
              <a:gd name="adj1" fmla="val -52483"/>
              <a:gd name="adj2" fmla="val 714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Will come later back to this in relation to input format!</a:t>
            </a:r>
            <a:endParaRPr lang="en-US"/>
          </a:p>
        </p:txBody>
      </p:sp>
    </p:spTree>
    <p:extLst>
      <p:ext uri="{BB962C8B-B14F-4D97-AF65-F5344CB8AC3E}">
        <p14:creationId xmlns:p14="http://schemas.microsoft.com/office/powerpoint/2010/main" val="1767751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F73A-DE33-426B-BF3C-125E451E3F37}"/>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C3DC5EB-981C-472A-9BF1-F732A399903F}"/>
              </a:ext>
            </a:extLst>
          </p:cNvPr>
          <p:cNvSpPr>
            <a:spLocks noGrp="1"/>
          </p:cNvSpPr>
          <p:nvPr>
            <p:ph sz="quarter" idx="10"/>
          </p:nvPr>
        </p:nvSpPr>
        <p:spPr/>
        <p:txBody>
          <a:bodyPr/>
          <a:lstStyle/>
          <a:p>
            <a:pPr marL="0" indent="0">
              <a:buNone/>
            </a:pPr>
            <a:r>
              <a:rPr lang="en-US" dirty="0"/>
              <a:t>Define the fetch function(s).</a:t>
            </a:r>
          </a:p>
          <a:p>
            <a:r>
              <a:rPr lang="en-US" dirty="0" err="1"/>
              <a:t>CasLoad</a:t>
            </a:r>
            <a:r>
              <a:rPr lang="en-US" dirty="0"/>
              <a:t>() takes a 32-bit unsigned integer 2D coordinate and loads the color.</a:t>
            </a:r>
          </a:p>
          <a:p>
            <a:pPr marL="0" indent="0">
              <a:buNone/>
            </a:pPr>
            <a:r>
              <a:rPr lang="en-US" dirty="0">
                <a:latin typeface="Courier New" panose="02070309020205020404" pitchFamily="49" charset="0"/>
                <a:cs typeface="Courier New" panose="02070309020205020404" pitchFamily="49" charset="0"/>
              </a:rPr>
              <a:t>AF3 </a:t>
            </a:r>
            <a:r>
              <a:rPr lang="en-US" dirty="0" err="1">
                <a:latin typeface="Courier New" panose="02070309020205020404" pitchFamily="49" charset="0"/>
                <a:cs typeface="Courier New" panose="02070309020205020404" pitchFamily="49" charset="0"/>
              </a:rPr>
              <a:t>CasLoad</a:t>
            </a:r>
            <a:r>
              <a:rPr lang="en-US" dirty="0">
                <a:latin typeface="Courier New" panose="02070309020205020404" pitchFamily="49" charset="0"/>
                <a:cs typeface="Courier New" panose="02070309020205020404" pitchFamily="49" charset="0"/>
              </a:rPr>
              <a:t>(ASU2 p){return </a:t>
            </a:r>
            <a:r>
              <a:rPr lang="en-US" dirty="0" err="1">
                <a:latin typeface="Courier New" panose="02070309020205020404" pitchFamily="49" charset="0"/>
                <a:cs typeface="Courier New" panose="02070309020205020404" pitchFamily="49" charset="0"/>
              </a:rPr>
              <a:t>imageLoad</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imgSrc,p</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rgb</a:t>
            </a:r>
            <a:r>
              <a:rPr lang="en-US" dirty="0">
                <a:latin typeface="Courier New" panose="02070309020205020404" pitchFamily="49" charset="0"/>
                <a:cs typeface="Courier New" panose="02070309020205020404" pitchFamily="49" charset="0"/>
              </a:rPr>
              <a:t>;}</a:t>
            </a:r>
            <a:endParaRPr lang="en-US" dirty="0"/>
          </a:p>
          <a:p>
            <a:r>
              <a:rPr lang="en-US" dirty="0"/>
              <a:t>Define the input modifiers as </a:t>
            </a:r>
            <a:r>
              <a:rPr lang="en-US" dirty="0" err="1"/>
              <a:t>nop's</a:t>
            </a:r>
            <a:r>
              <a:rPr lang="en-US" dirty="0"/>
              <a:t> initially.</a:t>
            </a:r>
          </a:p>
          <a:p>
            <a:pPr marL="0" indent="0">
              <a:buNone/>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CasInput</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r,inout</a:t>
            </a:r>
            <a:r>
              <a:rPr lang="en-US" dirty="0">
                <a:latin typeface="Courier New" panose="02070309020205020404" pitchFamily="49" charset="0"/>
                <a:cs typeface="Courier New" panose="02070309020205020404" pitchFamily="49" charset="0"/>
              </a:rPr>
              <a:t> AF1 </a:t>
            </a:r>
            <a:r>
              <a:rPr lang="en-US" dirty="0" err="1">
                <a:latin typeface="Courier New" panose="02070309020205020404" pitchFamily="49" charset="0"/>
                <a:cs typeface="Courier New" panose="02070309020205020404" pitchFamily="49" charset="0"/>
              </a:rPr>
              <a:t>g,inout</a:t>
            </a:r>
            <a:r>
              <a:rPr lang="en-US" dirty="0">
                <a:latin typeface="Courier New" panose="02070309020205020404" pitchFamily="49" charset="0"/>
                <a:cs typeface="Courier New" panose="02070309020205020404" pitchFamily="49" charset="0"/>
              </a:rPr>
              <a:t> AF1 b){}</a:t>
            </a:r>
          </a:p>
          <a:p>
            <a:endParaRPr lang="en-US" dirty="0"/>
          </a:p>
          <a:p>
            <a:pPr marL="0" indent="0">
              <a:buNone/>
            </a:pPr>
            <a:r>
              <a:rPr lang="en-US" dirty="0"/>
              <a:t>Include this CAS header file (or copy it in without an include).</a:t>
            </a:r>
          </a:p>
          <a:p>
            <a:pPr marL="0" indent="0">
              <a:buNone/>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ffx_cas.h</a:t>
            </a:r>
            <a:r>
              <a:rPr lang="en-US" dirty="0">
                <a:latin typeface="Courier New" panose="02070309020205020404" pitchFamily="49" charset="0"/>
                <a:cs typeface="Courier New" panose="02070309020205020404" pitchFamily="49" charset="0"/>
              </a:rPr>
              <a:t>&gt;</a:t>
            </a:r>
          </a:p>
          <a:p>
            <a:endParaRPr lang="en-DE" dirty="0"/>
          </a:p>
        </p:txBody>
      </p:sp>
      <p:sp>
        <p:nvSpPr>
          <p:cNvPr id="4" name="Slide Number Placeholder 3">
            <a:extLst>
              <a:ext uri="{FF2B5EF4-FFF2-40B4-BE49-F238E27FC236}">
                <a16:creationId xmlns:a16="http://schemas.microsoft.com/office/drawing/2014/main" id="{D91D11F6-852E-452A-ADFB-666955E87A08}"/>
              </a:ext>
            </a:extLst>
          </p:cNvPr>
          <p:cNvSpPr>
            <a:spLocks noGrp="1"/>
          </p:cNvSpPr>
          <p:nvPr>
            <p:ph type="sldNum" sz="quarter" idx="12"/>
          </p:nvPr>
        </p:nvSpPr>
        <p:spPr/>
        <p:txBody>
          <a:bodyPr/>
          <a:lstStyle/>
          <a:p>
            <a:fld id="{9BC932D5-48D2-3F48-87E1-D925B9343798}" type="slidenum">
              <a:rPr lang="en-US" smtClean="0"/>
              <a:pPr/>
              <a:t>52</a:t>
            </a:fld>
            <a:endParaRPr lang="en-US" dirty="0"/>
          </a:p>
        </p:txBody>
      </p:sp>
      <p:sp>
        <p:nvSpPr>
          <p:cNvPr id="5" name="Footer Placeholder 4">
            <a:extLst>
              <a:ext uri="{FF2B5EF4-FFF2-40B4-BE49-F238E27FC236}">
                <a16:creationId xmlns:a16="http://schemas.microsoft.com/office/drawing/2014/main" id="{14DAB669-82F6-4B0D-ABEC-99B4AD0255E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7CF2742E-7846-4313-8F07-E1CD4FDB4261}"/>
              </a:ext>
            </a:extLst>
          </p:cNvPr>
          <p:cNvSpPr/>
          <p:nvPr/>
        </p:nvSpPr>
        <p:spPr>
          <a:xfrm>
            <a:off x="9191625" y="768468"/>
            <a:ext cx="2076523" cy="1520304"/>
          </a:xfrm>
          <a:prstGeom prst="wedgeRectCallout">
            <a:avLst>
              <a:gd name="adj1" fmla="val -19916"/>
              <a:gd name="adj2" fmla="val 493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GLSL:</a:t>
            </a:r>
          </a:p>
          <a:p>
            <a:pPr algn="ctr"/>
            <a:r>
              <a:rPr lang="de-DE"/>
              <a:t>ASU2 := </a:t>
            </a:r>
            <a:r>
              <a:rPr lang="en-US"/>
              <a:t>ivec2</a:t>
            </a:r>
          </a:p>
          <a:p>
            <a:pPr algn="ctr"/>
            <a:r>
              <a:rPr lang="en-US"/>
              <a:t>AF1 := float</a:t>
            </a:r>
            <a:endParaRPr lang="de-DE"/>
          </a:p>
          <a:p>
            <a:pPr algn="ctr"/>
            <a:r>
              <a:rPr lang="de-DE"/>
              <a:t>AF3 := vec3</a:t>
            </a:r>
          </a:p>
        </p:txBody>
      </p:sp>
      <p:sp>
        <p:nvSpPr>
          <p:cNvPr id="7" name="Speech Bubble: Rectangle 6">
            <a:extLst>
              <a:ext uri="{FF2B5EF4-FFF2-40B4-BE49-F238E27FC236}">
                <a16:creationId xmlns:a16="http://schemas.microsoft.com/office/drawing/2014/main" id="{952386BF-A0C3-48BE-9CA7-258101C37045}"/>
              </a:ext>
            </a:extLst>
          </p:cNvPr>
          <p:cNvSpPr/>
          <p:nvPr/>
        </p:nvSpPr>
        <p:spPr>
          <a:xfrm>
            <a:off x="9191625" y="2932777"/>
            <a:ext cx="2076523" cy="1520304"/>
          </a:xfrm>
          <a:prstGeom prst="wedgeRectCallout">
            <a:avLst>
              <a:gd name="adj1" fmla="val -20833"/>
              <a:gd name="adj2" fmla="val 499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HLSL:</a:t>
            </a:r>
          </a:p>
          <a:p>
            <a:pPr algn="ctr"/>
            <a:r>
              <a:rPr lang="de-DE"/>
              <a:t>ASU2 := int2</a:t>
            </a:r>
          </a:p>
          <a:p>
            <a:pPr algn="ctr"/>
            <a:r>
              <a:rPr lang="de-DE"/>
              <a:t>AF1 := </a:t>
            </a:r>
            <a:r>
              <a:rPr lang="en-US"/>
              <a:t>float</a:t>
            </a:r>
          </a:p>
          <a:p>
            <a:pPr algn="ctr"/>
            <a:r>
              <a:rPr lang="en-US"/>
              <a:t>AF3 := float3</a:t>
            </a:r>
          </a:p>
        </p:txBody>
      </p:sp>
    </p:spTree>
    <p:extLst>
      <p:ext uri="{BB962C8B-B14F-4D97-AF65-F5344CB8AC3E}">
        <p14:creationId xmlns:p14="http://schemas.microsoft.com/office/powerpoint/2010/main" val="3232044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F73A-DE33-426B-BF3C-125E451E3F37}"/>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C3DC5EB-981C-472A-9BF1-F732A399903F}"/>
              </a:ext>
            </a:extLst>
          </p:cNvPr>
          <p:cNvSpPr>
            <a:spLocks noGrp="1"/>
          </p:cNvSpPr>
          <p:nvPr>
            <p:ph sz="quarter" idx="10"/>
          </p:nvPr>
        </p:nvSpPr>
        <p:spPr/>
        <p:txBody>
          <a:bodyPr>
            <a:normAutofit/>
          </a:bodyPr>
          <a:lstStyle/>
          <a:p>
            <a:pPr marL="0" indent="0">
              <a:buNone/>
            </a:pPr>
            <a:r>
              <a:rPr lang="en-US" dirty="0"/>
              <a:t>Example in shader integration for the semi-persistent 16x16 case for 32-bit using the faster quality option.</a:t>
            </a:r>
          </a:p>
          <a:p>
            <a:pPr marL="0" indent="0">
              <a:buNone/>
            </a:pPr>
            <a:r>
              <a:rPr lang="en-US" dirty="0">
                <a:latin typeface="Courier New" panose="02070309020205020404" pitchFamily="49" charset="0"/>
                <a:cs typeface="Courier New" panose="02070309020205020404" pitchFamily="49" charset="0"/>
              </a:rPr>
              <a:t>layout(</a:t>
            </a:r>
            <a:r>
              <a:rPr lang="en-US" dirty="0" err="1">
                <a:latin typeface="Courier New" panose="02070309020205020404" pitchFamily="49" charset="0"/>
                <a:cs typeface="Courier New" panose="02070309020205020404" pitchFamily="49" charset="0"/>
              </a:rPr>
              <a:t>local_size_x</a:t>
            </a:r>
            <a:r>
              <a:rPr lang="en-US" dirty="0">
                <a:latin typeface="Courier New" panose="02070309020205020404" pitchFamily="49" charset="0"/>
                <a:cs typeface="Courier New" panose="02070309020205020404" pitchFamily="49" charset="0"/>
              </a:rPr>
              <a:t>=64)in;</a:t>
            </a:r>
          </a:p>
          <a:p>
            <a:pPr marL="0" indent="0">
              <a:buNone/>
            </a:pPr>
            <a:r>
              <a:rPr lang="en-US" dirty="0">
                <a:latin typeface="Courier New" panose="02070309020205020404" pitchFamily="49" charset="0"/>
                <a:cs typeface="Courier New" panose="02070309020205020404" pitchFamily="49" charset="0"/>
              </a:rPr>
              <a:t>void main(){</a:t>
            </a:r>
          </a:p>
          <a:p>
            <a:endParaRPr lang="fr-FR" dirty="0"/>
          </a:p>
          <a:p>
            <a:pPr marL="0" indent="0">
              <a:buNone/>
            </a:pPr>
            <a:r>
              <a:rPr lang="fr-FR" dirty="0" err="1"/>
              <a:t>Fetch</a:t>
            </a:r>
            <a:r>
              <a:rPr lang="fr-FR" dirty="0"/>
              <a:t> constants </a:t>
            </a:r>
            <a:r>
              <a:rPr lang="fr-FR" dirty="0" err="1"/>
              <a:t>from</a:t>
            </a:r>
            <a:r>
              <a:rPr lang="fr-FR" dirty="0"/>
              <a:t> </a:t>
            </a:r>
            <a:r>
              <a:rPr lang="fr-FR" dirty="0" err="1"/>
              <a:t>CasSetup</a:t>
            </a:r>
            <a:r>
              <a:rPr lang="fr-FR" dirty="0"/>
              <a:t>().</a:t>
            </a:r>
          </a:p>
          <a:p>
            <a:pPr marL="0" indent="0">
              <a:buNone/>
            </a:pPr>
            <a:r>
              <a:rPr lang="fr-FR" dirty="0">
                <a:latin typeface="Courier New" panose="02070309020205020404" pitchFamily="49" charset="0"/>
                <a:cs typeface="Courier New" panose="02070309020205020404" pitchFamily="49" charset="0"/>
              </a:rPr>
              <a:t>AU4 const0=cb.const0;</a:t>
            </a:r>
          </a:p>
          <a:p>
            <a:pPr marL="0" indent="0">
              <a:buNone/>
            </a:pPr>
            <a:r>
              <a:rPr lang="fr-FR" dirty="0">
                <a:latin typeface="Courier New" panose="02070309020205020404" pitchFamily="49" charset="0"/>
                <a:cs typeface="Courier New" panose="02070309020205020404" pitchFamily="49" charset="0"/>
              </a:rPr>
              <a:t>AU4 const1=cb.const1;</a:t>
            </a:r>
          </a:p>
          <a:p>
            <a:endParaRPr lang="en-US" dirty="0"/>
          </a:p>
          <a:p>
            <a:pPr marL="0" indent="0">
              <a:buNone/>
            </a:pPr>
            <a:r>
              <a:rPr lang="en-US" dirty="0"/>
              <a:t>Do remapping of local </a:t>
            </a:r>
            <a:r>
              <a:rPr lang="en-US" dirty="0" err="1"/>
              <a:t>xy</a:t>
            </a:r>
            <a:r>
              <a:rPr lang="en-US" dirty="0"/>
              <a:t> in workgroup for a more PS-like swizzle pattern.</a:t>
            </a:r>
          </a:p>
          <a:p>
            <a:pPr marL="0" indent="0">
              <a:buNone/>
            </a:pPr>
            <a:r>
              <a:rPr lang="en-US" dirty="0" err="1"/>
              <a:t>gxy</a:t>
            </a:r>
            <a:r>
              <a:rPr lang="en-US" dirty="0"/>
              <a:t> is the integer pixel position of the output image</a:t>
            </a:r>
          </a:p>
          <a:p>
            <a:pPr marL="0" indent="0">
              <a:buNone/>
            </a:pPr>
            <a:r>
              <a:rPr lang="en-US" dirty="0">
                <a:latin typeface="Courier New" panose="02070309020205020404" pitchFamily="49" charset="0"/>
                <a:cs typeface="Courier New" panose="02070309020205020404" pitchFamily="49" charset="0"/>
              </a:rPr>
              <a:t>AU2 </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=ARmp8x8(</a:t>
            </a:r>
            <a:r>
              <a:rPr lang="en-US" dirty="0" err="1">
                <a:latin typeface="Courier New" panose="02070309020205020404" pitchFamily="49" charset="0"/>
                <a:cs typeface="Courier New" panose="02070309020205020404" pitchFamily="49" charset="0"/>
              </a:rPr>
              <a:t>gl_LocalInvocationID.x</a:t>
            </a:r>
            <a:r>
              <a:rPr lang="en-US" dirty="0">
                <a:latin typeface="Courier New" panose="02070309020205020404" pitchFamily="49" charset="0"/>
                <a:cs typeface="Courier New" panose="02070309020205020404" pitchFamily="49" charset="0"/>
              </a:rPr>
              <a:t>)+AU2(</a:t>
            </a:r>
            <a:r>
              <a:rPr lang="en-US" dirty="0" err="1">
                <a:latin typeface="Courier New" panose="02070309020205020404" pitchFamily="49" charset="0"/>
                <a:cs typeface="Courier New" panose="02070309020205020404" pitchFamily="49" charset="0"/>
              </a:rPr>
              <a:t>gl_WorkGroupID.x</a:t>
            </a:r>
            <a:r>
              <a:rPr lang="en-US" dirty="0">
                <a:latin typeface="Courier New" panose="02070309020205020404" pitchFamily="49" charset="0"/>
                <a:cs typeface="Courier New" panose="02070309020205020404" pitchFamily="49" charset="0"/>
              </a:rPr>
              <a:t>&lt;&lt;4u,gl_WorkGroupID.y&lt;&lt;4u);</a:t>
            </a:r>
          </a:p>
          <a:p>
            <a:endParaRPr lang="en-US" dirty="0"/>
          </a:p>
          <a:p>
            <a:pPr marL="0" indent="0">
              <a:buNone/>
            </a:pPr>
            <a:r>
              <a:rPr lang="en-US" dirty="0"/>
              <a:t>Filter.</a:t>
            </a:r>
          </a:p>
          <a:p>
            <a:pPr marL="0" indent="0">
              <a:buNone/>
            </a:pPr>
            <a:r>
              <a:rPr lang="en-US" dirty="0"/>
              <a:t>…</a:t>
            </a:r>
          </a:p>
          <a:p>
            <a:endParaRPr lang="en-DE" dirty="0"/>
          </a:p>
        </p:txBody>
      </p:sp>
      <p:sp>
        <p:nvSpPr>
          <p:cNvPr id="4" name="Slide Number Placeholder 3">
            <a:extLst>
              <a:ext uri="{FF2B5EF4-FFF2-40B4-BE49-F238E27FC236}">
                <a16:creationId xmlns:a16="http://schemas.microsoft.com/office/drawing/2014/main" id="{D91D11F6-852E-452A-ADFB-666955E87A08}"/>
              </a:ext>
            </a:extLst>
          </p:cNvPr>
          <p:cNvSpPr>
            <a:spLocks noGrp="1"/>
          </p:cNvSpPr>
          <p:nvPr>
            <p:ph type="sldNum" sz="quarter" idx="12"/>
          </p:nvPr>
        </p:nvSpPr>
        <p:spPr/>
        <p:txBody>
          <a:bodyPr/>
          <a:lstStyle/>
          <a:p>
            <a:fld id="{9BC932D5-48D2-3F48-87E1-D925B9343798}" type="slidenum">
              <a:rPr lang="en-US" smtClean="0"/>
              <a:pPr/>
              <a:t>53</a:t>
            </a:fld>
            <a:endParaRPr lang="en-US" dirty="0"/>
          </a:p>
        </p:txBody>
      </p:sp>
      <p:sp>
        <p:nvSpPr>
          <p:cNvPr id="5" name="Footer Placeholder 4">
            <a:extLst>
              <a:ext uri="{FF2B5EF4-FFF2-40B4-BE49-F238E27FC236}">
                <a16:creationId xmlns:a16="http://schemas.microsoft.com/office/drawing/2014/main" id="{14DAB669-82F6-4B0D-ABEC-99B4AD0255E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436260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DF73A-DE33-426B-BF3C-125E451E3F37}"/>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C3DC5EB-981C-472A-9BF1-F732A399903F}"/>
              </a:ext>
            </a:extLst>
          </p:cNvPr>
          <p:cNvSpPr>
            <a:spLocks noGrp="1"/>
          </p:cNvSpPr>
          <p:nvPr>
            <p:ph sz="quarter" idx="10"/>
          </p:nvPr>
        </p:nvSpPr>
        <p:spPr/>
        <p:txBody>
          <a:bodyPr>
            <a:normAutofit/>
          </a:bodyPr>
          <a:lstStyle/>
          <a:p>
            <a:pPr marL="0" indent="0">
              <a:buNone/>
            </a:pPr>
            <a:r>
              <a:rPr lang="en-US" dirty="0"/>
              <a:t>Example in shader integration for the semi-persistent 16x16 case for 32-bit using the faster quality option.</a:t>
            </a:r>
          </a:p>
          <a:p>
            <a:pPr marL="0" indent="0">
              <a:buNone/>
            </a:pPr>
            <a:r>
              <a:rPr lang="en-US" dirty="0">
                <a:latin typeface="Courier New" panose="02070309020205020404" pitchFamily="49" charset="0"/>
                <a:cs typeface="Courier New" panose="02070309020205020404" pitchFamily="49" charset="0"/>
              </a:rPr>
              <a:t>layout(</a:t>
            </a:r>
            <a:r>
              <a:rPr lang="en-US" dirty="0" err="1">
                <a:latin typeface="Courier New" panose="02070309020205020404" pitchFamily="49" charset="0"/>
                <a:cs typeface="Courier New" panose="02070309020205020404" pitchFamily="49" charset="0"/>
              </a:rPr>
              <a:t>local_size_x</a:t>
            </a:r>
            <a:r>
              <a:rPr lang="en-US" dirty="0">
                <a:latin typeface="Courier New" panose="02070309020205020404" pitchFamily="49" charset="0"/>
                <a:cs typeface="Courier New" panose="02070309020205020404" pitchFamily="49" charset="0"/>
              </a:rPr>
              <a:t>=64)in;</a:t>
            </a:r>
          </a:p>
          <a:p>
            <a:pPr marL="0" indent="0">
              <a:buNone/>
            </a:pPr>
            <a:r>
              <a:rPr lang="en-US" dirty="0">
                <a:latin typeface="Courier New" panose="02070309020205020404" pitchFamily="49" charset="0"/>
                <a:cs typeface="Courier New" panose="02070309020205020404" pitchFamily="49" charset="0"/>
              </a:rPr>
              <a:t>void main(){</a:t>
            </a:r>
          </a:p>
          <a:p>
            <a:endParaRPr lang="fr-FR" dirty="0"/>
          </a:p>
          <a:p>
            <a:pPr marL="0" indent="0">
              <a:buNone/>
            </a:pPr>
            <a:r>
              <a:rPr lang="fr-FR" dirty="0" err="1"/>
              <a:t>Fetch</a:t>
            </a:r>
            <a:r>
              <a:rPr lang="fr-FR" dirty="0"/>
              <a:t> constants </a:t>
            </a:r>
            <a:r>
              <a:rPr lang="fr-FR" dirty="0" err="1"/>
              <a:t>from</a:t>
            </a:r>
            <a:r>
              <a:rPr lang="fr-FR" dirty="0"/>
              <a:t> </a:t>
            </a:r>
            <a:r>
              <a:rPr lang="fr-FR" dirty="0" err="1"/>
              <a:t>CasSetup</a:t>
            </a:r>
            <a:r>
              <a:rPr lang="fr-FR" dirty="0"/>
              <a:t>().</a:t>
            </a:r>
          </a:p>
          <a:p>
            <a:pPr marL="0" indent="0">
              <a:buNone/>
            </a:pPr>
            <a:r>
              <a:rPr lang="fr-FR" dirty="0">
                <a:latin typeface="Courier New" panose="02070309020205020404" pitchFamily="49" charset="0"/>
                <a:cs typeface="Courier New" panose="02070309020205020404" pitchFamily="49" charset="0"/>
              </a:rPr>
              <a:t>AU4 const0=cb.const0;</a:t>
            </a:r>
          </a:p>
          <a:p>
            <a:pPr marL="0" indent="0">
              <a:buNone/>
            </a:pPr>
            <a:r>
              <a:rPr lang="fr-FR" dirty="0">
                <a:latin typeface="Courier New" panose="02070309020205020404" pitchFamily="49" charset="0"/>
                <a:cs typeface="Courier New" panose="02070309020205020404" pitchFamily="49" charset="0"/>
              </a:rPr>
              <a:t>AU4 const1=cb.const1;</a:t>
            </a:r>
          </a:p>
          <a:p>
            <a:endParaRPr lang="en-US" dirty="0"/>
          </a:p>
          <a:p>
            <a:pPr marL="0" indent="0">
              <a:buNone/>
            </a:pPr>
            <a:r>
              <a:rPr lang="en-US" dirty="0"/>
              <a:t>Do remapping of local </a:t>
            </a:r>
            <a:r>
              <a:rPr lang="en-US" dirty="0" err="1"/>
              <a:t>xy</a:t>
            </a:r>
            <a:r>
              <a:rPr lang="en-US" dirty="0"/>
              <a:t> in workgroup for a more PS-like swizzle pattern.</a:t>
            </a:r>
          </a:p>
          <a:p>
            <a:pPr marL="0" indent="0">
              <a:buNone/>
            </a:pPr>
            <a:r>
              <a:rPr lang="en-US" dirty="0" err="1"/>
              <a:t>gxy</a:t>
            </a:r>
            <a:r>
              <a:rPr lang="en-US" dirty="0"/>
              <a:t> is the integer pixel position of the output image</a:t>
            </a:r>
          </a:p>
          <a:p>
            <a:pPr marL="0" indent="0">
              <a:buNone/>
            </a:pPr>
            <a:r>
              <a:rPr lang="en-US" dirty="0">
                <a:latin typeface="Courier New" panose="02070309020205020404" pitchFamily="49" charset="0"/>
                <a:cs typeface="Courier New" panose="02070309020205020404" pitchFamily="49" charset="0"/>
              </a:rPr>
              <a:t>AU2 </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=ARmp8x8(</a:t>
            </a:r>
            <a:r>
              <a:rPr lang="en-US" dirty="0" err="1">
                <a:latin typeface="Courier New" panose="02070309020205020404" pitchFamily="49" charset="0"/>
                <a:cs typeface="Courier New" panose="02070309020205020404" pitchFamily="49" charset="0"/>
              </a:rPr>
              <a:t>gl_LocalInvocationID.x</a:t>
            </a:r>
            <a:r>
              <a:rPr lang="en-US" dirty="0">
                <a:latin typeface="Courier New" panose="02070309020205020404" pitchFamily="49" charset="0"/>
                <a:cs typeface="Courier New" panose="02070309020205020404" pitchFamily="49" charset="0"/>
              </a:rPr>
              <a:t>)+AU2(</a:t>
            </a:r>
            <a:r>
              <a:rPr lang="en-US" dirty="0" err="1">
                <a:latin typeface="Courier New" panose="02070309020205020404" pitchFamily="49" charset="0"/>
                <a:cs typeface="Courier New" panose="02070309020205020404" pitchFamily="49" charset="0"/>
              </a:rPr>
              <a:t>gl_WorkGroupID.x</a:t>
            </a:r>
            <a:r>
              <a:rPr lang="en-US" dirty="0">
                <a:latin typeface="Courier New" panose="02070309020205020404" pitchFamily="49" charset="0"/>
                <a:cs typeface="Courier New" panose="02070309020205020404" pitchFamily="49" charset="0"/>
              </a:rPr>
              <a:t>&lt;&lt;4u,gl_WorkGroupID.y&lt;&lt;4u);</a:t>
            </a:r>
          </a:p>
          <a:p>
            <a:endParaRPr lang="en-US" dirty="0"/>
          </a:p>
          <a:p>
            <a:pPr marL="0" indent="0">
              <a:buNone/>
            </a:pPr>
            <a:r>
              <a:rPr lang="en-US" dirty="0"/>
              <a:t>Filter.</a:t>
            </a:r>
          </a:p>
          <a:p>
            <a:pPr marL="0" indent="0">
              <a:buNone/>
            </a:pPr>
            <a:r>
              <a:rPr lang="en-US" dirty="0"/>
              <a:t>…</a:t>
            </a:r>
          </a:p>
          <a:p>
            <a:endParaRPr lang="en-DE" dirty="0"/>
          </a:p>
        </p:txBody>
      </p:sp>
      <p:sp>
        <p:nvSpPr>
          <p:cNvPr id="4" name="Slide Number Placeholder 3">
            <a:extLst>
              <a:ext uri="{FF2B5EF4-FFF2-40B4-BE49-F238E27FC236}">
                <a16:creationId xmlns:a16="http://schemas.microsoft.com/office/drawing/2014/main" id="{D91D11F6-852E-452A-ADFB-666955E87A08}"/>
              </a:ext>
            </a:extLst>
          </p:cNvPr>
          <p:cNvSpPr>
            <a:spLocks noGrp="1"/>
          </p:cNvSpPr>
          <p:nvPr>
            <p:ph type="sldNum" sz="quarter" idx="12"/>
          </p:nvPr>
        </p:nvSpPr>
        <p:spPr/>
        <p:txBody>
          <a:bodyPr/>
          <a:lstStyle/>
          <a:p>
            <a:fld id="{9BC932D5-48D2-3F48-87E1-D925B9343798}" type="slidenum">
              <a:rPr lang="en-US" smtClean="0"/>
              <a:pPr/>
              <a:t>54</a:t>
            </a:fld>
            <a:endParaRPr lang="en-US" dirty="0"/>
          </a:p>
        </p:txBody>
      </p:sp>
      <p:sp>
        <p:nvSpPr>
          <p:cNvPr id="5" name="Footer Placeholder 4">
            <a:extLst>
              <a:ext uri="{FF2B5EF4-FFF2-40B4-BE49-F238E27FC236}">
                <a16:creationId xmlns:a16="http://schemas.microsoft.com/office/drawing/2014/main" id="{14DAB669-82F6-4B0D-ABEC-99B4AD0255E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
        <p:nvSpPr>
          <p:cNvPr id="6" name="Speech Bubble: Rectangle 5">
            <a:extLst>
              <a:ext uri="{FF2B5EF4-FFF2-40B4-BE49-F238E27FC236}">
                <a16:creationId xmlns:a16="http://schemas.microsoft.com/office/drawing/2014/main" id="{C3406D8D-C86E-425B-A9AA-510AE14C6125}"/>
              </a:ext>
            </a:extLst>
          </p:cNvPr>
          <p:cNvSpPr/>
          <p:nvPr/>
        </p:nvSpPr>
        <p:spPr>
          <a:xfrm>
            <a:off x="3476626" y="733425"/>
            <a:ext cx="6776507" cy="3543299"/>
          </a:xfrm>
          <a:prstGeom prst="wedgeRectCallout">
            <a:avLst>
              <a:gd name="adj1" fmla="val -77618"/>
              <a:gd name="adj2" fmla="val 654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Simple remap 64x1 to 8x8 with rotated 2x2 pixel quads in quad linear.</a:t>
            </a:r>
          </a:p>
          <a:p>
            <a:endParaRPr lang="en-US" dirty="0"/>
          </a:p>
          <a:p>
            <a:r>
              <a:rPr lang="en-US" dirty="0"/>
              <a:t>LANE TO 8x8 MAPPING</a:t>
            </a:r>
          </a:p>
          <a:p>
            <a:r>
              <a:rPr lang="en-US" dirty="0"/>
              <a:t>===================</a:t>
            </a:r>
          </a:p>
          <a:p>
            <a:r>
              <a:rPr lang="en-US" b="1" dirty="0"/>
              <a:t>00 01 </a:t>
            </a:r>
            <a:r>
              <a:rPr lang="en-US" dirty="0"/>
              <a:t>08 09 10 11 18 19 </a:t>
            </a:r>
          </a:p>
          <a:p>
            <a:r>
              <a:rPr lang="en-US" b="1" dirty="0"/>
              <a:t>02 03 </a:t>
            </a:r>
            <a:r>
              <a:rPr lang="en-US" dirty="0"/>
              <a:t>0a 0b 12 13 1a 1b</a:t>
            </a:r>
          </a:p>
          <a:p>
            <a:r>
              <a:rPr lang="en-US" dirty="0"/>
              <a:t>04 05 0c 0d 14 15 1c 1d</a:t>
            </a:r>
          </a:p>
          <a:p>
            <a:r>
              <a:rPr lang="en-US" dirty="0"/>
              <a:t>06 07 0e 0f 16 17 1e 1f </a:t>
            </a:r>
          </a:p>
          <a:p>
            <a:r>
              <a:rPr lang="en-US" dirty="0"/>
              <a:t>20 21 28 29 30 31 38 39 </a:t>
            </a:r>
          </a:p>
          <a:p>
            <a:r>
              <a:rPr lang="en-US" dirty="0"/>
              <a:t>22 23 2a 2b 32 33 3a 3b</a:t>
            </a:r>
          </a:p>
          <a:p>
            <a:r>
              <a:rPr lang="en-US" dirty="0"/>
              <a:t>24 25 2c 2d 34 35 3c 3d</a:t>
            </a:r>
          </a:p>
          <a:p>
            <a:r>
              <a:rPr lang="en-US" dirty="0"/>
              <a:t>26 27 2e 2f 36 37 3e 3f </a:t>
            </a:r>
          </a:p>
        </p:txBody>
      </p:sp>
    </p:spTree>
    <p:extLst>
      <p:ext uri="{BB962C8B-B14F-4D97-AF65-F5344CB8AC3E}">
        <p14:creationId xmlns:p14="http://schemas.microsoft.com/office/powerpoint/2010/main" val="38426399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238F-A888-4541-A5FB-3B397BFD106D}"/>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53F56F5E-42E2-4775-9B91-E03CB0F9059F}"/>
              </a:ext>
            </a:extLst>
          </p:cNvPr>
          <p:cNvSpPr>
            <a:spLocks noGrp="1"/>
          </p:cNvSpPr>
          <p:nvPr>
            <p:ph sz="quarter" idx="10"/>
          </p:nvPr>
        </p:nvSpPr>
        <p:spPr/>
        <p:txBody>
          <a:bodyPr/>
          <a:lstStyle/>
          <a:p>
            <a:pPr marL="0" indent="0">
              <a:buNone/>
            </a:pPr>
            <a:r>
              <a:rPr lang="en-US" dirty="0">
                <a:solidFill>
                  <a:srgbClr val="7A3E9D"/>
                </a:solidFill>
                <a:latin typeface="Consolas" panose="020B0609020204030204" pitchFamily="49" charset="0"/>
              </a:rPr>
              <a:t>void</a:t>
            </a:r>
            <a:r>
              <a:rPr lang="en-US" dirty="0">
                <a:solidFill>
                  <a:srgbClr val="333333"/>
                </a:solidFill>
                <a:latin typeface="Consolas" panose="020B0609020204030204" pitchFamily="49" charset="0"/>
              </a:rPr>
              <a:t> </a:t>
            </a:r>
            <a:r>
              <a:rPr lang="en-US" b="1" dirty="0" err="1">
                <a:solidFill>
                  <a:srgbClr val="AA3731"/>
                </a:solidFill>
                <a:latin typeface="Consolas" panose="020B0609020204030204" pitchFamily="49" charset="0"/>
              </a:rPr>
              <a:t>CasFilter</a:t>
            </a:r>
            <a:r>
              <a:rPr lang="en-US" dirty="0">
                <a:solidFill>
                  <a:srgbClr val="777777"/>
                </a:solidFill>
                <a:latin typeface="Consolas" panose="020B0609020204030204" pitchFamily="49" charset="0"/>
              </a:rPr>
              <a:t>(</a:t>
            </a:r>
          </a:p>
          <a:p>
            <a:pPr marL="0" indent="0">
              <a:buNone/>
            </a:pPr>
            <a:r>
              <a:rPr lang="en-US" i="1" dirty="0">
                <a:solidFill>
                  <a:srgbClr val="AAAAAA"/>
                </a:solidFill>
                <a:latin typeface="Consolas" panose="020B0609020204030204" pitchFamily="49" charset="0"/>
              </a:rPr>
              <a:t>// Output values, non-vector so port between </a:t>
            </a:r>
            <a:r>
              <a:rPr lang="en-US" i="1" dirty="0" err="1">
                <a:solidFill>
                  <a:srgbClr val="AAAAAA"/>
                </a:solidFill>
                <a:latin typeface="Consolas" panose="020B0609020204030204" pitchFamily="49" charset="0"/>
              </a:rPr>
              <a:t>CasFilter</a:t>
            </a:r>
            <a:r>
              <a:rPr lang="en-US" i="1" dirty="0">
                <a:solidFill>
                  <a:srgbClr val="AAAAAA"/>
                </a:solidFill>
                <a:latin typeface="Consolas" panose="020B0609020204030204" pitchFamily="49" charset="0"/>
              </a:rPr>
              <a:t>() and </a:t>
            </a:r>
            <a:r>
              <a:rPr lang="en-US" i="1" dirty="0" err="1">
                <a:solidFill>
                  <a:srgbClr val="AAAAAA"/>
                </a:solidFill>
                <a:latin typeface="Consolas" panose="020B0609020204030204" pitchFamily="49" charset="0"/>
              </a:rPr>
              <a:t>CasFilterH</a:t>
            </a:r>
            <a:r>
              <a:rPr lang="en-US" i="1" dirty="0">
                <a:solidFill>
                  <a:srgbClr val="AAAAAA"/>
                </a:solidFill>
                <a:latin typeface="Consolas" panose="020B0609020204030204" pitchFamily="49" charset="0"/>
              </a:rPr>
              <a:t>() is easy.</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 AF1 </a:t>
            </a:r>
            <a:r>
              <a:rPr lang="en-US" dirty="0" err="1">
                <a:solidFill>
                  <a:srgbClr val="7A3E9D"/>
                </a:solidFill>
                <a:latin typeface="Consolas" panose="020B0609020204030204" pitchFamily="49" charset="0"/>
              </a:rPr>
              <a:t>pixR</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 AF1 </a:t>
            </a:r>
            <a:r>
              <a:rPr lang="en-US" dirty="0" err="1">
                <a:solidFill>
                  <a:srgbClr val="7A3E9D"/>
                </a:solidFill>
                <a:latin typeface="Consolas" panose="020B0609020204030204" pitchFamily="49" charset="0"/>
              </a:rPr>
              <a:t>pixG</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 AF1 </a:t>
            </a:r>
            <a:r>
              <a:rPr lang="en-US" dirty="0" err="1">
                <a:solidFill>
                  <a:srgbClr val="7A3E9D"/>
                </a:solidFill>
                <a:latin typeface="Consolas" panose="020B0609020204030204" pitchFamily="49" charset="0"/>
              </a:rPr>
              <a:t>pixB</a:t>
            </a:r>
            <a:r>
              <a:rPr lang="en-US" dirty="0">
                <a:solidFill>
                  <a:srgbClr val="777777"/>
                </a:solidFill>
                <a:latin typeface="Consolas" panose="020B0609020204030204" pitchFamily="49" charset="0"/>
              </a:rPr>
              <a:t>,</a:t>
            </a:r>
          </a:p>
          <a:p>
            <a:pPr marL="0" indent="0">
              <a:buNone/>
            </a:pPr>
            <a:r>
              <a:rPr lang="en-US" i="1" dirty="0">
                <a:solidFill>
                  <a:srgbClr val="AAAAAA"/>
                </a:solidFill>
                <a:latin typeface="Consolas" panose="020B0609020204030204" pitchFamily="49" charset="0"/>
              </a:rPr>
              <a:t>// Integer pixel position in output.</a:t>
            </a:r>
          </a:p>
          <a:p>
            <a:pPr marL="0" indent="0">
              <a:buNone/>
            </a:pPr>
            <a:r>
              <a:rPr lang="en-US" dirty="0">
                <a:solidFill>
                  <a:srgbClr val="333333"/>
                </a:solidFill>
                <a:latin typeface="Consolas" panose="020B0609020204030204" pitchFamily="49" charset="0"/>
              </a:rPr>
              <a:t>AU2 </a:t>
            </a:r>
            <a:r>
              <a:rPr lang="en-US" dirty="0" err="1">
                <a:solidFill>
                  <a:srgbClr val="7A3E9D"/>
                </a:solidFill>
                <a:latin typeface="Consolas" panose="020B0609020204030204" pitchFamily="49" charset="0"/>
              </a:rPr>
              <a:t>ip</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 </a:t>
            </a:r>
          </a:p>
          <a:p>
            <a:pPr marL="0" indent="0">
              <a:buNone/>
            </a:pPr>
            <a:r>
              <a:rPr lang="en-US" i="1" dirty="0">
                <a:solidFill>
                  <a:srgbClr val="AAAAAA"/>
                </a:solidFill>
                <a:latin typeface="Consolas" panose="020B0609020204030204" pitchFamily="49" charset="0"/>
              </a:rPr>
              <a:t>// Constants generated by </a:t>
            </a:r>
            <a:r>
              <a:rPr lang="en-US" i="1" dirty="0" err="1">
                <a:solidFill>
                  <a:srgbClr val="AAAAAA"/>
                </a:solidFill>
                <a:latin typeface="Consolas" panose="020B0609020204030204" pitchFamily="49" charset="0"/>
              </a:rPr>
              <a:t>CasSetup</a:t>
            </a:r>
            <a:r>
              <a:rPr lang="en-US" i="1" dirty="0">
                <a:solidFill>
                  <a:srgbClr val="AAAAAA"/>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AU4 </a:t>
            </a:r>
            <a:r>
              <a:rPr lang="en-US" dirty="0">
                <a:solidFill>
                  <a:srgbClr val="7A3E9D"/>
                </a:solidFill>
                <a:latin typeface="Consolas" panose="020B0609020204030204" pitchFamily="49" charset="0"/>
              </a:rPr>
              <a:t>const0</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 </a:t>
            </a:r>
          </a:p>
          <a:p>
            <a:pPr marL="0" indent="0">
              <a:buNone/>
            </a:pPr>
            <a:r>
              <a:rPr lang="en-US" dirty="0">
                <a:solidFill>
                  <a:srgbClr val="333333"/>
                </a:solidFill>
                <a:latin typeface="Consolas" panose="020B0609020204030204" pitchFamily="49" charset="0"/>
              </a:rPr>
              <a:t>AU4 </a:t>
            </a:r>
            <a:r>
              <a:rPr lang="en-US" dirty="0">
                <a:solidFill>
                  <a:srgbClr val="7A3E9D"/>
                </a:solidFill>
                <a:latin typeface="Consolas" panose="020B0609020204030204" pitchFamily="49" charset="0"/>
              </a:rPr>
              <a:t>const1</a:t>
            </a:r>
            <a:r>
              <a:rPr lang="en-US" dirty="0">
                <a:solidFill>
                  <a:srgbClr val="777777"/>
                </a:solidFill>
                <a:latin typeface="Consolas" panose="020B0609020204030204" pitchFamily="49" charset="0"/>
              </a:rPr>
              <a:t>,</a:t>
            </a:r>
          </a:p>
          <a:p>
            <a:pPr marL="0" indent="0">
              <a:buNone/>
            </a:pPr>
            <a:r>
              <a:rPr lang="en-US" i="1" dirty="0">
                <a:solidFill>
                  <a:srgbClr val="AAAAAA"/>
                </a:solidFill>
                <a:latin typeface="Consolas" panose="020B0609020204030204" pitchFamily="49" charset="0"/>
              </a:rPr>
              <a:t>// Must be a compile-time literal value, true = sharpen only (no resize).</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AP1 </a:t>
            </a:r>
            <a:r>
              <a:rPr lang="en-US" dirty="0" err="1">
                <a:solidFill>
                  <a:srgbClr val="7A3E9D"/>
                </a:solidFill>
                <a:latin typeface="Consolas" panose="020B0609020204030204" pitchFamily="49" charset="0"/>
              </a:rPr>
              <a:t>noScaling</a:t>
            </a:r>
            <a:r>
              <a:rPr lang="en-US" dirty="0">
                <a:solidFill>
                  <a:srgbClr val="777777"/>
                </a:solidFill>
                <a:latin typeface="Consolas" panose="020B0609020204030204" pitchFamily="49" charset="0"/>
              </a:rPr>
              <a:t>)</a:t>
            </a:r>
            <a:r>
              <a:rPr lang="en-US" dirty="0">
                <a:solidFill>
                  <a:srgbClr val="A2A2A2"/>
                </a:solidFill>
                <a:latin typeface="Consolas" panose="020B0609020204030204" pitchFamily="49" charset="0"/>
              </a:rPr>
              <a:t>{</a:t>
            </a:r>
            <a:r>
              <a:rPr lang="en-US" dirty="0">
                <a:solidFill>
                  <a:srgbClr val="333333"/>
                </a:solidFill>
                <a:latin typeface="Consolas" panose="020B0609020204030204" pitchFamily="49" charset="0"/>
              </a:rPr>
              <a:t> … /* algorithm as explained before </a:t>
            </a:r>
            <a:r>
              <a:rPr lang="en-US" dirty="0">
                <a:solidFill>
                  <a:srgbClr val="333333"/>
                </a:solidFill>
                <a:latin typeface="Consolas" panose="020B0609020204030204" pitchFamily="49" charset="0"/>
                <a:sym typeface="Wingdings" panose="05000000000000000000" pitchFamily="2" charset="2"/>
              </a:rPr>
              <a:t> */ …</a:t>
            </a:r>
            <a:r>
              <a:rPr lang="en-US" dirty="0">
                <a:solidFill>
                  <a:srgbClr val="333333"/>
                </a:solidFill>
                <a:latin typeface="Consolas" panose="020B0609020204030204" pitchFamily="49" charset="0"/>
              </a:rPr>
              <a:t> </a:t>
            </a:r>
            <a:r>
              <a:rPr lang="en-US" dirty="0">
                <a:solidFill>
                  <a:srgbClr val="A2A2A2"/>
                </a:solidFill>
                <a:latin typeface="Consolas" panose="020B0609020204030204" pitchFamily="49" charset="0"/>
              </a:rPr>
              <a:t>}</a:t>
            </a:r>
          </a:p>
          <a:p>
            <a:endParaRPr lang="en-DE" dirty="0"/>
          </a:p>
        </p:txBody>
      </p:sp>
      <p:sp>
        <p:nvSpPr>
          <p:cNvPr id="4" name="Slide Number Placeholder 3">
            <a:extLst>
              <a:ext uri="{FF2B5EF4-FFF2-40B4-BE49-F238E27FC236}">
                <a16:creationId xmlns:a16="http://schemas.microsoft.com/office/drawing/2014/main" id="{71CE6A98-6B89-47CD-B2F2-3532824DB562}"/>
              </a:ext>
            </a:extLst>
          </p:cNvPr>
          <p:cNvSpPr>
            <a:spLocks noGrp="1"/>
          </p:cNvSpPr>
          <p:nvPr>
            <p:ph type="sldNum" sz="quarter" idx="12"/>
          </p:nvPr>
        </p:nvSpPr>
        <p:spPr/>
        <p:txBody>
          <a:bodyPr/>
          <a:lstStyle/>
          <a:p>
            <a:fld id="{9BC932D5-48D2-3F48-87E1-D925B9343798}" type="slidenum">
              <a:rPr lang="en-US" smtClean="0"/>
              <a:pPr/>
              <a:t>55</a:t>
            </a:fld>
            <a:endParaRPr lang="en-US" dirty="0"/>
          </a:p>
        </p:txBody>
      </p:sp>
      <p:sp>
        <p:nvSpPr>
          <p:cNvPr id="5" name="Footer Placeholder 4">
            <a:extLst>
              <a:ext uri="{FF2B5EF4-FFF2-40B4-BE49-F238E27FC236}">
                <a16:creationId xmlns:a16="http://schemas.microsoft.com/office/drawing/2014/main" id="{6406D40A-5068-4542-B2EF-7BECEDE86E54}"/>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1924943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BD9B6-AB72-4888-8140-D91D404EB4F0}"/>
              </a:ext>
            </a:extLst>
          </p:cNvPr>
          <p:cNvSpPr>
            <a:spLocks noGrp="1"/>
          </p:cNvSpPr>
          <p:nvPr>
            <p:ph type="title"/>
          </p:nvPr>
        </p:nvSpPr>
        <p:spPr/>
        <p:txBody>
          <a:bodyPr/>
          <a:lstStyle/>
          <a:p>
            <a:r>
              <a:rPr lang="de-DE" dirty="0"/>
              <a:t>Integration – GPU Side</a:t>
            </a:r>
            <a:endParaRPr lang="en-DE" dirty="0"/>
          </a:p>
        </p:txBody>
      </p:sp>
      <p:sp>
        <p:nvSpPr>
          <p:cNvPr id="3" name="Content Placeholder 2">
            <a:extLst>
              <a:ext uri="{FF2B5EF4-FFF2-40B4-BE49-F238E27FC236}">
                <a16:creationId xmlns:a16="http://schemas.microsoft.com/office/drawing/2014/main" id="{7355E4C7-D1DE-42C7-A36D-A86178B9C67A}"/>
              </a:ext>
            </a:extLst>
          </p:cNvPr>
          <p:cNvSpPr>
            <a:spLocks noGrp="1"/>
          </p:cNvSpPr>
          <p:nvPr>
            <p:ph sz="quarter" idx="10"/>
          </p:nvPr>
        </p:nvSpPr>
        <p:spPr/>
        <p:txBody>
          <a:bodyPr/>
          <a:lstStyle/>
          <a:p>
            <a:pPr marL="0" indent="0">
              <a:buNone/>
            </a:pPr>
            <a:r>
              <a:rPr lang="en-US" dirty="0">
                <a:latin typeface="Courier New" panose="02070309020205020404" pitchFamily="49" charset="0"/>
                <a:cs typeface="Courier New" panose="02070309020205020404" pitchFamily="49" charset="0"/>
              </a:rPr>
              <a:t>AF4 c;</a:t>
            </a:r>
          </a:p>
          <a:p>
            <a:pPr marL="0" indent="0">
              <a:buNone/>
            </a:pPr>
            <a:r>
              <a:rPr lang="en-US" dirty="0" err="1">
                <a:latin typeface="Courier New" panose="02070309020205020404" pitchFamily="49" charset="0"/>
                <a:cs typeface="Courier New" panose="02070309020205020404" pitchFamily="49" charset="0"/>
              </a:rPr>
              <a:t>CasFilter</a:t>
            </a:r>
            <a:r>
              <a:rPr lang="en-US" dirty="0">
                <a:latin typeface="Courier New" panose="02070309020205020404" pitchFamily="49" charset="0"/>
                <a:cs typeface="Courier New" panose="02070309020205020404" pitchFamily="49" charset="0"/>
              </a:rPr>
              <a:t>(c.r,c.g,c.b,gxy,const0,const1,false);</a:t>
            </a:r>
          </a:p>
          <a:p>
            <a:pPr marL="0" indent="0">
              <a:buNone/>
            </a:pPr>
            <a:r>
              <a:rPr lang="en-US" dirty="0" err="1">
                <a:latin typeface="Courier New" panose="02070309020205020404" pitchFamily="49" charset="0"/>
                <a:cs typeface="Courier New" panose="02070309020205020404" pitchFamily="49" charset="0"/>
              </a:rPr>
              <a:t>imageStore</a:t>
            </a:r>
            <a:r>
              <a:rPr lang="en-US" dirty="0">
                <a:latin typeface="Courier New" panose="02070309020205020404" pitchFamily="49" charset="0"/>
                <a:cs typeface="Courier New" panose="02070309020205020404" pitchFamily="49" charset="0"/>
              </a:rPr>
              <a:t>(imgDst,ASU2(</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),c);</a:t>
            </a:r>
          </a:p>
          <a:p>
            <a:pPr marL="0" indent="0">
              <a:buNone/>
            </a:pPr>
            <a:r>
              <a:rPr lang="en-US" dirty="0" err="1">
                <a:latin typeface="Courier New" panose="02070309020205020404" pitchFamily="49" charset="0"/>
                <a:cs typeface="Courier New" panose="02070309020205020404" pitchFamily="49" charset="0"/>
              </a:rPr>
              <a:t>gxy.x</a:t>
            </a:r>
            <a:r>
              <a:rPr lang="en-US" dirty="0">
                <a:latin typeface="Courier New" panose="02070309020205020404" pitchFamily="49" charset="0"/>
                <a:cs typeface="Courier New" panose="02070309020205020404" pitchFamily="49" charset="0"/>
              </a:rPr>
              <a:t>+=8u;</a:t>
            </a:r>
          </a:p>
          <a:p>
            <a:pPr marL="0" indent="0">
              <a:buNone/>
            </a:pPr>
            <a:r>
              <a:rPr lang="en-US" dirty="0" err="1">
                <a:latin typeface="Courier New" panose="02070309020205020404" pitchFamily="49" charset="0"/>
                <a:cs typeface="Courier New" panose="02070309020205020404" pitchFamily="49" charset="0"/>
              </a:rPr>
              <a:t>CasFilter</a:t>
            </a:r>
            <a:r>
              <a:rPr lang="en-US" dirty="0">
                <a:latin typeface="Courier New" panose="02070309020205020404" pitchFamily="49" charset="0"/>
                <a:cs typeface="Courier New" panose="02070309020205020404" pitchFamily="49" charset="0"/>
              </a:rPr>
              <a:t>(c.r,c.g,c.b,gxy,const0,const1,false);</a:t>
            </a:r>
          </a:p>
          <a:p>
            <a:pPr marL="0" indent="0">
              <a:buNone/>
            </a:pPr>
            <a:r>
              <a:rPr lang="en-US" dirty="0" err="1">
                <a:latin typeface="Courier New" panose="02070309020205020404" pitchFamily="49" charset="0"/>
                <a:cs typeface="Courier New" panose="02070309020205020404" pitchFamily="49" charset="0"/>
              </a:rPr>
              <a:t>imageStore</a:t>
            </a:r>
            <a:r>
              <a:rPr lang="en-US" dirty="0">
                <a:latin typeface="Courier New" panose="02070309020205020404" pitchFamily="49" charset="0"/>
                <a:cs typeface="Courier New" panose="02070309020205020404" pitchFamily="49" charset="0"/>
              </a:rPr>
              <a:t>(imgDst,ASU2(</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),c);</a:t>
            </a:r>
          </a:p>
          <a:p>
            <a:pPr marL="0" indent="0">
              <a:buNone/>
            </a:pPr>
            <a:r>
              <a:rPr lang="en-US" dirty="0" err="1">
                <a:latin typeface="Courier New" panose="02070309020205020404" pitchFamily="49" charset="0"/>
                <a:cs typeface="Courier New" panose="02070309020205020404" pitchFamily="49" charset="0"/>
              </a:rPr>
              <a:t>gxy.y</a:t>
            </a:r>
            <a:r>
              <a:rPr lang="en-US" dirty="0">
                <a:latin typeface="Courier New" panose="02070309020205020404" pitchFamily="49" charset="0"/>
                <a:cs typeface="Courier New" panose="02070309020205020404" pitchFamily="49" charset="0"/>
              </a:rPr>
              <a:t>+=8u;</a:t>
            </a:r>
          </a:p>
          <a:p>
            <a:pPr marL="0" indent="0">
              <a:buNone/>
            </a:pPr>
            <a:r>
              <a:rPr lang="en-US" dirty="0" err="1">
                <a:latin typeface="Courier New" panose="02070309020205020404" pitchFamily="49" charset="0"/>
                <a:cs typeface="Courier New" panose="02070309020205020404" pitchFamily="49" charset="0"/>
              </a:rPr>
              <a:t>CasFilter</a:t>
            </a:r>
            <a:r>
              <a:rPr lang="en-US" dirty="0">
                <a:latin typeface="Courier New" panose="02070309020205020404" pitchFamily="49" charset="0"/>
                <a:cs typeface="Courier New" panose="02070309020205020404" pitchFamily="49" charset="0"/>
              </a:rPr>
              <a:t>(c.r,c.g,c.b,gxy,const0,const1,false);</a:t>
            </a:r>
          </a:p>
          <a:p>
            <a:pPr marL="0" indent="0">
              <a:buNone/>
            </a:pPr>
            <a:r>
              <a:rPr lang="en-US" dirty="0" err="1">
                <a:latin typeface="Courier New" panose="02070309020205020404" pitchFamily="49" charset="0"/>
                <a:cs typeface="Courier New" panose="02070309020205020404" pitchFamily="49" charset="0"/>
              </a:rPr>
              <a:t>imageStore</a:t>
            </a:r>
            <a:r>
              <a:rPr lang="en-US" dirty="0">
                <a:latin typeface="Courier New" panose="02070309020205020404" pitchFamily="49" charset="0"/>
                <a:cs typeface="Courier New" panose="02070309020205020404" pitchFamily="49" charset="0"/>
              </a:rPr>
              <a:t>(imgDst,ASU2(</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),c);</a:t>
            </a:r>
          </a:p>
          <a:p>
            <a:pPr marL="0" indent="0">
              <a:buNone/>
            </a:pPr>
            <a:r>
              <a:rPr lang="en-US" dirty="0" err="1">
                <a:latin typeface="Courier New" panose="02070309020205020404" pitchFamily="49" charset="0"/>
                <a:cs typeface="Courier New" panose="02070309020205020404" pitchFamily="49" charset="0"/>
              </a:rPr>
              <a:t>gxy.x</a:t>
            </a:r>
            <a:r>
              <a:rPr lang="en-US" dirty="0">
                <a:latin typeface="Courier New" panose="02070309020205020404" pitchFamily="49" charset="0"/>
                <a:cs typeface="Courier New" panose="02070309020205020404" pitchFamily="49" charset="0"/>
              </a:rPr>
              <a:t>-=8u;</a:t>
            </a:r>
          </a:p>
          <a:p>
            <a:pPr marL="0" indent="0">
              <a:buNone/>
            </a:pPr>
            <a:r>
              <a:rPr lang="en-US" dirty="0" err="1">
                <a:latin typeface="Courier New" panose="02070309020205020404" pitchFamily="49" charset="0"/>
                <a:cs typeface="Courier New" panose="02070309020205020404" pitchFamily="49" charset="0"/>
              </a:rPr>
              <a:t>CasFilter</a:t>
            </a:r>
            <a:r>
              <a:rPr lang="en-US" dirty="0">
                <a:latin typeface="Courier New" panose="02070309020205020404" pitchFamily="49" charset="0"/>
                <a:cs typeface="Courier New" panose="02070309020205020404" pitchFamily="49" charset="0"/>
              </a:rPr>
              <a:t>(c.r,c.g,c.b,gxy,const0,const1,false);</a:t>
            </a:r>
          </a:p>
          <a:p>
            <a:pPr marL="0" indent="0">
              <a:buNone/>
            </a:pPr>
            <a:r>
              <a:rPr lang="en-US" dirty="0" err="1">
                <a:latin typeface="Courier New" panose="02070309020205020404" pitchFamily="49" charset="0"/>
                <a:cs typeface="Courier New" panose="02070309020205020404" pitchFamily="49" charset="0"/>
              </a:rPr>
              <a:t>imageStore</a:t>
            </a:r>
            <a:r>
              <a:rPr lang="en-US" dirty="0">
                <a:latin typeface="Courier New" panose="02070309020205020404" pitchFamily="49" charset="0"/>
                <a:cs typeface="Courier New" panose="02070309020205020404" pitchFamily="49" charset="0"/>
              </a:rPr>
              <a:t>(imgDst,ASU2(</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),c);</a:t>
            </a:r>
          </a:p>
          <a:p>
            <a:pPr marL="0" indent="0">
              <a:buNone/>
            </a:pPr>
            <a:r>
              <a:rPr lang="en-US" dirty="0">
                <a:latin typeface="Courier New" panose="02070309020205020404" pitchFamily="49" charset="0"/>
                <a:cs typeface="Courier New" panose="02070309020205020404" pitchFamily="49" charset="0"/>
              </a:rPr>
              <a:t>…</a:t>
            </a:r>
          </a:p>
          <a:p>
            <a:pPr marL="0" indent="0">
              <a:buNone/>
            </a:pPr>
            <a:r>
              <a:rPr lang="en-US" dirty="0">
                <a:latin typeface="Courier New" panose="02070309020205020404" pitchFamily="49" charset="0"/>
                <a:cs typeface="Courier New" panose="02070309020205020404" pitchFamily="49" charset="0"/>
              </a:rPr>
              <a:t>}</a:t>
            </a:r>
          </a:p>
          <a:p>
            <a:endParaRPr lang="en-DE" dirty="0"/>
          </a:p>
        </p:txBody>
      </p:sp>
      <p:sp>
        <p:nvSpPr>
          <p:cNvPr id="4" name="Slide Number Placeholder 3">
            <a:extLst>
              <a:ext uri="{FF2B5EF4-FFF2-40B4-BE49-F238E27FC236}">
                <a16:creationId xmlns:a16="http://schemas.microsoft.com/office/drawing/2014/main" id="{AD07A3BC-770F-40E4-8846-FEF81A8D3666}"/>
              </a:ext>
            </a:extLst>
          </p:cNvPr>
          <p:cNvSpPr>
            <a:spLocks noGrp="1"/>
          </p:cNvSpPr>
          <p:nvPr>
            <p:ph type="sldNum" sz="quarter" idx="12"/>
          </p:nvPr>
        </p:nvSpPr>
        <p:spPr/>
        <p:txBody>
          <a:bodyPr/>
          <a:lstStyle/>
          <a:p>
            <a:fld id="{9BC932D5-48D2-3F48-87E1-D925B9343798}" type="slidenum">
              <a:rPr lang="en-US" smtClean="0"/>
              <a:pPr/>
              <a:t>56</a:t>
            </a:fld>
            <a:endParaRPr lang="en-US" dirty="0"/>
          </a:p>
        </p:txBody>
      </p:sp>
      <p:sp>
        <p:nvSpPr>
          <p:cNvPr id="5" name="Footer Placeholder 4">
            <a:extLst>
              <a:ext uri="{FF2B5EF4-FFF2-40B4-BE49-F238E27FC236}">
                <a16:creationId xmlns:a16="http://schemas.microsoft.com/office/drawing/2014/main" id="{4955E3BB-395C-40F2-810A-1C8B2AB0DDA2}"/>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Table 5">
            <a:extLst>
              <a:ext uri="{FF2B5EF4-FFF2-40B4-BE49-F238E27FC236}">
                <a16:creationId xmlns:a16="http://schemas.microsoft.com/office/drawing/2014/main" id="{730C6486-E7CA-4296-8235-E10179291F19}"/>
              </a:ext>
            </a:extLst>
          </p:cNvPr>
          <p:cNvGraphicFramePr>
            <a:graphicFrameLocks noGrp="1"/>
          </p:cNvGraphicFramePr>
          <p:nvPr>
            <p:extLst>
              <p:ext uri="{D42A27DB-BD31-4B8C-83A1-F6EECF244321}">
                <p14:modId xmlns:p14="http://schemas.microsoft.com/office/powerpoint/2010/main" val="2117045362"/>
              </p:ext>
            </p:extLst>
          </p:nvPr>
        </p:nvGraphicFramePr>
        <p:xfrm>
          <a:off x="8280125" y="1868382"/>
          <a:ext cx="2880000" cy="288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2757580563"/>
                    </a:ext>
                  </a:extLst>
                </a:gridCol>
                <a:gridCol w="1440000">
                  <a:extLst>
                    <a:ext uri="{9D8B030D-6E8A-4147-A177-3AD203B41FA5}">
                      <a16:colId xmlns:a16="http://schemas.microsoft.com/office/drawing/2014/main" val="1934888913"/>
                    </a:ext>
                  </a:extLst>
                </a:gridCol>
              </a:tblGrid>
              <a:tr h="1440000">
                <a:tc>
                  <a:txBody>
                    <a:bodyPr/>
                    <a:lstStyle/>
                    <a:p>
                      <a:pPr algn="ctr"/>
                      <a:r>
                        <a:rPr lang="de-DE">
                          <a:solidFill>
                            <a:schemeClr val="bg1"/>
                          </a:solidFill>
                        </a:rPr>
                        <a:t>8x8</a:t>
                      </a:r>
                      <a:endParaRPr lang="en-US">
                        <a:solidFill>
                          <a:schemeClr val="bg1"/>
                        </a:solidFill>
                      </a:endParaRPr>
                    </a:p>
                  </a:txBody>
                  <a:tcPr anchor="ctr">
                    <a:solidFill>
                      <a:schemeClr val="accent2">
                        <a:lumMod val="20000"/>
                        <a:lumOff val="80000"/>
                      </a:schemeClr>
                    </a:solidFill>
                  </a:tcPr>
                </a:tc>
                <a:tc>
                  <a:txBody>
                    <a:bodyPr/>
                    <a:lstStyle/>
                    <a:p>
                      <a:pPr algn="ctr"/>
                      <a:r>
                        <a:rPr lang="de-DE">
                          <a:solidFill>
                            <a:schemeClr val="bg1"/>
                          </a:solidFill>
                        </a:rPr>
                        <a:t>8x8</a:t>
                      </a:r>
                      <a:endParaRPr lang="en-US">
                        <a:solidFill>
                          <a:schemeClr val="bg1"/>
                        </a:solidFill>
                      </a:endParaRPr>
                    </a:p>
                  </a:txBody>
                  <a:tcPr anchor="ctr">
                    <a:solidFill>
                      <a:schemeClr val="accent2">
                        <a:lumMod val="20000"/>
                        <a:lumOff val="80000"/>
                      </a:schemeClr>
                    </a:solidFill>
                  </a:tcPr>
                </a:tc>
                <a:extLst>
                  <a:ext uri="{0D108BD9-81ED-4DB2-BD59-A6C34878D82A}">
                    <a16:rowId xmlns:a16="http://schemas.microsoft.com/office/drawing/2014/main" val="2133880593"/>
                  </a:ext>
                </a:extLst>
              </a:tr>
              <a:tr h="1440000">
                <a:tc>
                  <a:txBody>
                    <a:bodyPr/>
                    <a:lstStyle/>
                    <a:p>
                      <a:pPr algn="ctr"/>
                      <a:r>
                        <a:rPr lang="de-DE">
                          <a:solidFill>
                            <a:schemeClr val="bg1"/>
                          </a:solidFill>
                        </a:rPr>
                        <a:t>8x8</a:t>
                      </a:r>
                      <a:endParaRPr lang="en-US">
                        <a:solidFill>
                          <a:schemeClr val="bg1"/>
                        </a:solidFill>
                      </a:endParaRPr>
                    </a:p>
                  </a:txBody>
                  <a:tcPr anchor="ctr">
                    <a:solidFill>
                      <a:schemeClr val="accent2">
                        <a:lumMod val="20000"/>
                        <a:lumOff val="80000"/>
                      </a:schemeClr>
                    </a:solidFill>
                  </a:tcPr>
                </a:tc>
                <a:tc>
                  <a:txBody>
                    <a:bodyPr/>
                    <a:lstStyle/>
                    <a:p>
                      <a:pPr algn="ctr"/>
                      <a:r>
                        <a:rPr lang="de-DE" dirty="0">
                          <a:solidFill>
                            <a:schemeClr val="bg1"/>
                          </a:solidFill>
                        </a:rPr>
                        <a:t>8x8</a:t>
                      </a:r>
                      <a:endParaRPr lang="en-US" dirty="0">
                        <a:solidFill>
                          <a:schemeClr val="bg1"/>
                        </a:solidFill>
                      </a:endParaRPr>
                    </a:p>
                  </a:txBody>
                  <a:tcPr anchor="ctr">
                    <a:solidFill>
                      <a:schemeClr val="accent2">
                        <a:lumMod val="20000"/>
                        <a:lumOff val="80000"/>
                      </a:schemeClr>
                    </a:solidFill>
                  </a:tcPr>
                </a:tc>
                <a:extLst>
                  <a:ext uri="{0D108BD9-81ED-4DB2-BD59-A6C34878D82A}">
                    <a16:rowId xmlns:a16="http://schemas.microsoft.com/office/drawing/2014/main" val="1542332903"/>
                  </a:ext>
                </a:extLst>
              </a:tr>
            </a:tbl>
          </a:graphicData>
        </a:graphic>
      </p:graphicFrame>
    </p:spTree>
    <p:extLst>
      <p:ext uri="{BB962C8B-B14F-4D97-AF65-F5344CB8AC3E}">
        <p14:creationId xmlns:p14="http://schemas.microsoft.com/office/powerpoint/2010/main" val="4151533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DDC8-7C19-493A-97EF-33BCCF4F9A1C}"/>
              </a:ext>
            </a:extLst>
          </p:cNvPr>
          <p:cNvSpPr>
            <a:spLocks noGrp="1"/>
          </p:cNvSpPr>
          <p:nvPr>
            <p:ph type="title"/>
          </p:nvPr>
        </p:nvSpPr>
        <p:spPr/>
        <p:txBody>
          <a:bodyPr/>
          <a:lstStyle/>
          <a:p>
            <a:r>
              <a:rPr lang="de-DE" dirty="0"/>
              <a:t>Integration – GPU Side - Packed</a:t>
            </a:r>
            <a:endParaRPr lang="en-DE" dirty="0"/>
          </a:p>
        </p:txBody>
      </p:sp>
      <p:sp>
        <p:nvSpPr>
          <p:cNvPr id="3" name="Content Placeholder 2">
            <a:extLst>
              <a:ext uri="{FF2B5EF4-FFF2-40B4-BE49-F238E27FC236}">
                <a16:creationId xmlns:a16="http://schemas.microsoft.com/office/drawing/2014/main" id="{476AAAD0-27D8-4F75-958A-DF85017993A2}"/>
              </a:ext>
            </a:extLst>
          </p:cNvPr>
          <p:cNvSpPr>
            <a:spLocks noGrp="1"/>
          </p:cNvSpPr>
          <p:nvPr>
            <p:ph sz="quarter" idx="10"/>
          </p:nvPr>
        </p:nvSpPr>
        <p:spPr/>
        <p:txBody>
          <a:bodyPr/>
          <a:lstStyle/>
          <a:p>
            <a:pPr marL="0" indent="0">
              <a:buNone/>
            </a:pPr>
            <a:r>
              <a:rPr lang="en-US" dirty="0"/>
              <a:t>Setup pre-portability-header defines (sets up GLSL/HLSL path, packed math support, etc.)</a:t>
            </a:r>
          </a:p>
          <a:p>
            <a:pPr marL="0" indent="0">
              <a:buNone/>
            </a:pPr>
            <a:r>
              <a:rPr lang="en-US" dirty="0">
                <a:latin typeface="Courier New" panose="02070309020205020404" pitchFamily="49" charset="0"/>
                <a:cs typeface="Courier New" panose="02070309020205020404" pitchFamily="49" charset="0"/>
              </a:rPr>
              <a:t>#define A_GPU 1</a:t>
            </a:r>
          </a:p>
          <a:p>
            <a:pPr marL="0" indent="0">
              <a:buNone/>
            </a:pPr>
            <a:r>
              <a:rPr lang="en-US" dirty="0">
                <a:latin typeface="Courier New" panose="02070309020205020404" pitchFamily="49" charset="0"/>
                <a:cs typeface="Courier New" panose="02070309020205020404" pitchFamily="49" charset="0"/>
              </a:rPr>
              <a:t>#define A_GLSL 1 </a:t>
            </a:r>
            <a:r>
              <a:rPr lang="en-US" dirty="0"/>
              <a:t>// or </a:t>
            </a:r>
            <a:r>
              <a:rPr lang="en-US" dirty="0">
                <a:latin typeface="Courier New" panose="02070309020205020404" pitchFamily="49" charset="0"/>
                <a:cs typeface="Courier New" panose="02070309020205020404" pitchFamily="49" charset="0"/>
              </a:rPr>
              <a:t>#define A_HLSL 1</a:t>
            </a:r>
          </a:p>
          <a:p>
            <a:pPr marL="0" indent="0">
              <a:buNone/>
            </a:pPr>
            <a:r>
              <a:rPr lang="en-US" b="1" dirty="0">
                <a:latin typeface="Courier New" panose="02070309020205020404" pitchFamily="49" charset="0"/>
                <a:cs typeface="Courier New" panose="02070309020205020404" pitchFamily="49" charset="0"/>
              </a:rPr>
              <a:t>#define A_HALF 1</a:t>
            </a:r>
          </a:p>
          <a:p>
            <a:pPr marL="0" indent="0">
              <a:buNone/>
            </a:pPr>
            <a:r>
              <a:rPr lang="en-US" b="1" dirty="0">
                <a:latin typeface="Courier New" panose="02070309020205020404" pitchFamily="49" charset="0"/>
                <a:cs typeface="Courier New" panose="02070309020205020404" pitchFamily="49" charset="0"/>
              </a:rPr>
              <a:t>#define CAS_PACKED_ONLY 1</a:t>
            </a:r>
            <a:endParaRPr lang="en-US" b="1" dirty="0"/>
          </a:p>
          <a:p>
            <a:endParaRPr lang="en-US" dirty="0"/>
          </a:p>
          <a:p>
            <a:pPr marL="0" indent="0">
              <a:buNone/>
            </a:pPr>
            <a:r>
              <a:rPr lang="en-US" dirty="0"/>
              <a:t>Include the portability header (or copy it in without an include).</a:t>
            </a:r>
          </a:p>
          <a:p>
            <a:pPr marL="0" indent="0">
              <a:buNone/>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ffx_a.h</a:t>
            </a:r>
            <a:r>
              <a:rPr lang="en-US" dirty="0">
                <a:latin typeface="Courier New" panose="02070309020205020404" pitchFamily="49" charset="0"/>
                <a:cs typeface="Courier New" panose="02070309020205020404" pitchFamily="49" charset="0"/>
              </a:rPr>
              <a:t>&gt;</a:t>
            </a:r>
          </a:p>
          <a:p>
            <a:endParaRPr lang="en-DE" dirty="0"/>
          </a:p>
        </p:txBody>
      </p:sp>
      <p:sp>
        <p:nvSpPr>
          <p:cNvPr id="4" name="Slide Number Placeholder 3">
            <a:extLst>
              <a:ext uri="{FF2B5EF4-FFF2-40B4-BE49-F238E27FC236}">
                <a16:creationId xmlns:a16="http://schemas.microsoft.com/office/drawing/2014/main" id="{25818298-7E5B-4DD1-B5BB-DD2F4162C24C}"/>
              </a:ext>
            </a:extLst>
          </p:cNvPr>
          <p:cNvSpPr>
            <a:spLocks noGrp="1"/>
          </p:cNvSpPr>
          <p:nvPr>
            <p:ph type="sldNum" sz="quarter" idx="12"/>
          </p:nvPr>
        </p:nvSpPr>
        <p:spPr/>
        <p:txBody>
          <a:bodyPr/>
          <a:lstStyle/>
          <a:p>
            <a:fld id="{9BC932D5-48D2-3F48-87E1-D925B9343798}" type="slidenum">
              <a:rPr lang="en-US" smtClean="0"/>
              <a:pPr/>
              <a:t>57</a:t>
            </a:fld>
            <a:endParaRPr lang="en-US" dirty="0"/>
          </a:p>
        </p:txBody>
      </p:sp>
      <p:sp>
        <p:nvSpPr>
          <p:cNvPr id="5" name="Footer Placeholder 4">
            <a:extLst>
              <a:ext uri="{FF2B5EF4-FFF2-40B4-BE49-F238E27FC236}">
                <a16:creationId xmlns:a16="http://schemas.microsoft.com/office/drawing/2014/main" id="{12C81B64-B46E-490E-A1A6-BC5B8B543C8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3374946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5E047-86BB-4186-A3AF-04ABBECF91D6}"/>
              </a:ext>
            </a:extLst>
          </p:cNvPr>
          <p:cNvSpPr>
            <a:spLocks noGrp="1"/>
          </p:cNvSpPr>
          <p:nvPr>
            <p:ph type="title"/>
          </p:nvPr>
        </p:nvSpPr>
        <p:spPr/>
        <p:txBody>
          <a:bodyPr/>
          <a:lstStyle/>
          <a:p>
            <a:r>
              <a:rPr lang="de-DE" dirty="0"/>
              <a:t>Integration – GPU Side - Packed</a:t>
            </a:r>
            <a:endParaRPr lang="en-DE" dirty="0"/>
          </a:p>
        </p:txBody>
      </p:sp>
      <p:sp>
        <p:nvSpPr>
          <p:cNvPr id="3" name="Content Placeholder 2">
            <a:extLst>
              <a:ext uri="{FF2B5EF4-FFF2-40B4-BE49-F238E27FC236}">
                <a16:creationId xmlns:a16="http://schemas.microsoft.com/office/drawing/2014/main" id="{148449DF-F2D2-426F-9B6F-A6D89459FD9B}"/>
              </a:ext>
            </a:extLst>
          </p:cNvPr>
          <p:cNvSpPr>
            <a:spLocks noGrp="1"/>
          </p:cNvSpPr>
          <p:nvPr>
            <p:ph sz="quarter" idx="10"/>
          </p:nvPr>
        </p:nvSpPr>
        <p:spPr/>
        <p:txBody>
          <a:bodyPr/>
          <a:lstStyle/>
          <a:p>
            <a:pPr marL="0" indent="0">
              <a:buNone/>
            </a:pPr>
            <a:r>
              <a:rPr lang="en-US" dirty="0"/>
              <a:t>Define the fetch function(s).</a:t>
            </a:r>
          </a:p>
          <a:p>
            <a:r>
              <a:rPr lang="en-US" dirty="0" err="1"/>
              <a:t>CasLoad</a:t>
            </a:r>
            <a:r>
              <a:rPr lang="en-US" b="1" dirty="0" err="1"/>
              <a:t>H</a:t>
            </a:r>
            <a:r>
              <a:rPr lang="en-US" dirty="0"/>
              <a:t>() is the 16-bit version taking 16-bit unsigned integer 2D coordinate and loading 16-bit float color.</a:t>
            </a:r>
          </a:p>
          <a:p>
            <a:pPr marL="0" indent="0">
              <a:buNone/>
            </a:pPr>
            <a:r>
              <a:rPr lang="en-US" dirty="0">
                <a:latin typeface="Courier New" panose="02070309020205020404" pitchFamily="49" charset="0"/>
                <a:cs typeface="Courier New" panose="02070309020205020404" pitchFamily="49" charset="0"/>
              </a:rPr>
              <a:t>AH3 </a:t>
            </a:r>
            <a:r>
              <a:rPr lang="en-US" dirty="0" err="1">
                <a:latin typeface="Courier New" panose="02070309020205020404" pitchFamily="49" charset="0"/>
                <a:cs typeface="Courier New" panose="02070309020205020404" pitchFamily="49" charset="0"/>
              </a:rPr>
              <a:t>CasLoad</a:t>
            </a:r>
            <a:r>
              <a:rPr lang="en-US" b="1" dirty="0" err="1">
                <a:latin typeface="Courier New" panose="02070309020205020404" pitchFamily="49" charset="0"/>
                <a:cs typeface="Courier New" panose="02070309020205020404" pitchFamily="49" charset="0"/>
              </a:rPr>
              <a:t>H</a:t>
            </a:r>
            <a:r>
              <a:rPr lang="en-US" dirty="0">
                <a:latin typeface="Courier New" panose="02070309020205020404" pitchFamily="49" charset="0"/>
                <a:cs typeface="Courier New" panose="02070309020205020404" pitchFamily="49" charset="0"/>
              </a:rPr>
              <a:t>(ASW2 p){return AH3(</a:t>
            </a:r>
            <a:r>
              <a:rPr lang="en-US" dirty="0" err="1">
                <a:latin typeface="Courier New" panose="02070309020205020404" pitchFamily="49" charset="0"/>
                <a:cs typeface="Courier New" panose="02070309020205020404" pitchFamily="49" charset="0"/>
              </a:rPr>
              <a:t>imageLoad</a:t>
            </a:r>
            <a:r>
              <a:rPr lang="en-US" dirty="0">
                <a:latin typeface="Courier New" panose="02070309020205020404" pitchFamily="49" charset="0"/>
                <a:cs typeface="Courier New" panose="02070309020205020404" pitchFamily="49" charset="0"/>
              </a:rPr>
              <a:t>(imgSrc,ASU2(p)).</a:t>
            </a:r>
            <a:r>
              <a:rPr lang="en-US" dirty="0" err="1">
                <a:latin typeface="Courier New" panose="02070309020205020404" pitchFamily="49" charset="0"/>
                <a:cs typeface="Courier New" panose="02070309020205020404" pitchFamily="49" charset="0"/>
              </a:rPr>
              <a:t>rgb</a:t>
            </a:r>
            <a:r>
              <a:rPr lang="en-US" dirty="0">
                <a:latin typeface="Courier New" panose="02070309020205020404" pitchFamily="49" charset="0"/>
                <a:cs typeface="Courier New" panose="02070309020205020404" pitchFamily="49" charset="0"/>
              </a:rPr>
              <a:t>);}</a:t>
            </a:r>
            <a:endParaRPr lang="en-US" dirty="0"/>
          </a:p>
          <a:p>
            <a:r>
              <a:rPr lang="en-US" dirty="0"/>
              <a:t>Define the input modifiers as </a:t>
            </a:r>
            <a:r>
              <a:rPr lang="en-US" dirty="0" err="1"/>
              <a:t>nop's</a:t>
            </a:r>
            <a:r>
              <a:rPr lang="en-US" dirty="0"/>
              <a:t> initially.</a:t>
            </a:r>
          </a:p>
          <a:p>
            <a:pPr marL="0" indent="0">
              <a:buNone/>
            </a:pPr>
            <a:r>
              <a:rPr lang="en-US" dirty="0">
                <a:latin typeface="Courier New" panose="02070309020205020404" pitchFamily="49" charset="0"/>
                <a:cs typeface="Courier New" panose="02070309020205020404" pitchFamily="49" charset="0"/>
              </a:rPr>
              <a:t>void </a:t>
            </a:r>
            <a:r>
              <a:rPr lang="en-US" dirty="0" err="1">
                <a:latin typeface="Courier New" panose="02070309020205020404" pitchFamily="49" charset="0"/>
                <a:cs typeface="Courier New" panose="02070309020205020404" pitchFamily="49" charset="0"/>
              </a:rPr>
              <a:t>CasInput</a:t>
            </a:r>
            <a:r>
              <a:rPr lang="en-US" b="1" dirty="0" err="1">
                <a:latin typeface="Courier New" panose="02070309020205020404" pitchFamily="49" charset="0"/>
                <a:cs typeface="Courier New" panose="02070309020205020404" pitchFamily="49" charset="0"/>
              </a:rPr>
              <a:t>H</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inout</a:t>
            </a:r>
            <a:r>
              <a:rPr lang="en-US" dirty="0">
                <a:latin typeface="Courier New" panose="02070309020205020404" pitchFamily="49" charset="0"/>
                <a:cs typeface="Courier New" panose="02070309020205020404" pitchFamily="49" charset="0"/>
              </a:rPr>
              <a:t> AH2 </a:t>
            </a:r>
            <a:r>
              <a:rPr lang="en-US" dirty="0" err="1">
                <a:latin typeface="Courier New" panose="02070309020205020404" pitchFamily="49" charset="0"/>
                <a:cs typeface="Courier New" panose="02070309020205020404" pitchFamily="49" charset="0"/>
              </a:rPr>
              <a:t>r,inout</a:t>
            </a:r>
            <a:r>
              <a:rPr lang="en-US" dirty="0">
                <a:latin typeface="Courier New" panose="02070309020205020404" pitchFamily="49" charset="0"/>
                <a:cs typeface="Courier New" panose="02070309020205020404" pitchFamily="49" charset="0"/>
              </a:rPr>
              <a:t> AH2 </a:t>
            </a:r>
            <a:r>
              <a:rPr lang="en-US" dirty="0" err="1">
                <a:latin typeface="Courier New" panose="02070309020205020404" pitchFamily="49" charset="0"/>
                <a:cs typeface="Courier New" panose="02070309020205020404" pitchFamily="49" charset="0"/>
              </a:rPr>
              <a:t>g,inout</a:t>
            </a:r>
            <a:r>
              <a:rPr lang="en-US" dirty="0">
                <a:latin typeface="Courier New" panose="02070309020205020404" pitchFamily="49" charset="0"/>
                <a:cs typeface="Courier New" panose="02070309020205020404" pitchFamily="49" charset="0"/>
              </a:rPr>
              <a:t> AH2 b){}</a:t>
            </a:r>
          </a:p>
          <a:p>
            <a:endParaRPr lang="en-US" dirty="0"/>
          </a:p>
          <a:p>
            <a:pPr marL="0" indent="0">
              <a:buNone/>
            </a:pPr>
            <a:r>
              <a:rPr lang="en-US" dirty="0"/>
              <a:t>Include this CAS header file (or copy it in without an include).</a:t>
            </a:r>
          </a:p>
          <a:p>
            <a:pPr marL="0" indent="0">
              <a:buNone/>
            </a:pPr>
            <a:r>
              <a:rPr lang="en-US" dirty="0">
                <a:latin typeface="Courier New" panose="02070309020205020404" pitchFamily="49" charset="0"/>
                <a:cs typeface="Courier New" panose="02070309020205020404" pitchFamily="49" charset="0"/>
              </a:rPr>
              <a:t>CAS_PACKED_ONLY </a:t>
            </a:r>
            <a:r>
              <a:rPr lang="en-US" dirty="0"/>
              <a:t>needs to be defined already!</a:t>
            </a:r>
          </a:p>
          <a:p>
            <a:pPr marL="0" indent="0">
              <a:buNone/>
            </a:pPr>
            <a:r>
              <a:rPr lang="en-US" dirty="0">
                <a:latin typeface="Courier New" panose="02070309020205020404" pitchFamily="49" charset="0"/>
                <a:cs typeface="Courier New" panose="02070309020205020404" pitchFamily="49" charset="0"/>
              </a:rPr>
              <a:t>#include &lt;</a:t>
            </a:r>
            <a:r>
              <a:rPr lang="en-US" dirty="0" err="1">
                <a:latin typeface="Courier New" panose="02070309020205020404" pitchFamily="49" charset="0"/>
                <a:cs typeface="Courier New" panose="02070309020205020404" pitchFamily="49" charset="0"/>
              </a:rPr>
              <a:t>ffx_cas.h</a:t>
            </a:r>
            <a:r>
              <a:rPr lang="en-US" dirty="0">
                <a:latin typeface="Courier New" panose="02070309020205020404" pitchFamily="49" charset="0"/>
                <a:cs typeface="Courier New" panose="02070309020205020404" pitchFamily="49" charset="0"/>
              </a:rPr>
              <a:t>&gt;</a:t>
            </a:r>
          </a:p>
          <a:p>
            <a:endParaRPr lang="en-US" dirty="0"/>
          </a:p>
          <a:p>
            <a:endParaRPr lang="en-DE" dirty="0"/>
          </a:p>
        </p:txBody>
      </p:sp>
      <p:sp>
        <p:nvSpPr>
          <p:cNvPr id="4" name="Slide Number Placeholder 3">
            <a:extLst>
              <a:ext uri="{FF2B5EF4-FFF2-40B4-BE49-F238E27FC236}">
                <a16:creationId xmlns:a16="http://schemas.microsoft.com/office/drawing/2014/main" id="{82C66B04-80B0-40E5-8C2F-E8C128EAD172}"/>
              </a:ext>
            </a:extLst>
          </p:cNvPr>
          <p:cNvSpPr>
            <a:spLocks noGrp="1"/>
          </p:cNvSpPr>
          <p:nvPr>
            <p:ph type="sldNum" sz="quarter" idx="12"/>
          </p:nvPr>
        </p:nvSpPr>
        <p:spPr/>
        <p:txBody>
          <a:bodyPr/>
          <a:lstStyle/>
          <a:p>
            <a:fld id="{9BC932D5-48D2-3F48-87E1-D925B9343798}" type="slidenum">
              <a:rPr lang="en-US" smtClean="0"/>
              <a:pPr/>
              <a:t>58</a:t>
            </a:fld>
            <a:endParaRPr lang="en-US" dirty="0"/>
          </a:p>
        </p:txBody>
      </p:sp>
      <p:sp>
        <p:nvSpPr>
          <p:cNvPr id="5" name="Footer Placeholder 4">
            <a:extLst>
              <a:ext uri="{FF2B5EF4-FFF2-40B4-BE49-F238E27FC236}">
                <a16:creationId xmlns:a16="http://schemas.microsoft.com/office/drawing/2014/main" id="{6DE66CE7-144A-4DBB-9389-6D7F7640F215}"/>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9612270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52A7F-3A54-488F-8A56-63E91089A806}"/>
              </a:ext>
            </a:extLst>
          </p:cNvPr>
          <p:cNvSpPr>
            <a:spLocks noGrp="1"/>
          </p:cNvSpPr>
          <p:nvPr>
            <p:ph type="title"/>
          </p:nvPr>
        </p:nvSpPr>
        <p:spPr/>
        <p:txBody>
          <a:bodyPr/>
          <a:lstStyle/>
          <a:p>
            <a:r>
              <a:rPr lang="de-DE" dirty="0"/>
              <a:t>Integration – GPU Side - Packed</a:t>
            </a:r>
            <a:endParaRPr lang="en-DE" dirty="0"/>
          </a:p>
        </p:txBody>
      </p:sp>
      <p:sp>
        <p:nvSpPr>
          <p:cNvPr id="3" name="Content Placeholder 2">
            <a:extLst>
              <a:ext uri="{FF2B5EF4-FFF2-40B4-BE49-F238E27FC236}">
                <a16:creationId xmlns:a16="http://schemas.microsoft.com/office/drawing/2014/main" id="{23A09A26-DC93-490B-B4E3-46D3327C46C4}"/>
              </a:ext>
            </a:extLst>
          </p:cNvPr>
          <p:cNvSpPr>
            <a:spLocks noGrp="1"/>
          </p:cNvSpPr>
          <p:nvPr>
            <p:ph sz="quarter" idx="10"/>
          </p:nvPr>
        </p:nvSpPr>
        <p:spPr/>
        <p:txBody>
          <a:bodyPr>
            <a:normAutofit/>
          </a:bodyPr>
          <a:lstStyle/>
          <a:p>
            <a:pPr marL="0" indent="0">
              <a:buNone/>
            </a:pPr>
            <a:r>
              <a:rPr lang="en-US" dirty="0"/>
              <a:t>Example for semi-persistent 16x16 but this time for packed math.</a:t>
            </a:r>
          </a:p>
          <a:p>
            <a:pPr marL="0" indent="0">
              <a:buNone/>
            </a:pPr>
            <a:r>
              <a:rPr lang="en-US" dirty="0">
                <a:latin typeface="Courier New" panose="02070309020205020404" pitchFamily="49" charset="0"/>
                <a:cs typeface="Courier New" panose="02070309020205020404" pitchFamily="49" charset="0"/>
              </a:rPr>
              <a:t>layout(</a:t>
            </a:r>
            <a:r>
              <a:rPr lang="en-US" dirty="0" err="1">
                <a:latin typeface="Courier New" panose="02070309020205020404" pitchFamily="49" charset="0"/>
                <a:cs typeface="Courier New" panose="02070309020205020404" pitchFamily="49" charset="0"/>
              </a:rPr>
              <a:t>local_size_x</a:t>
            </a:r>
            <a:r>
              <a:rPr lang="en-US" dirty="0">
                <a:latin typeface="Courier New" panose="02070309020205020404" pitchFamily="49" charset="0"/>
                <a:cs typeface="Courier New" panose="02070309020205020404" pitchFamily="49" charset="0"/>
              </a:rPr>
              <a:t>=64)in;</a:t>
            </a:r>
          </a:p>
          <a:p>
            <a:pPr marL="0" indent="0">
              <a:buNone/>
            </a:pPr>
            <a:r>
              <a:rPr lang="en-US" dirty="0">
                <a:latin typeface="Courier New" panose="02070309020205020404" pitchFamily="49" charset="0"/>
                <a:cs typeface="Courier New" panose="02070309020205020404" pitchFamily="49" charset="0"/>
              </a:rPr>
              <a:t>void main(){</a:t>
            </a:r>
          </a:p>
          <a:p>
            <a:endParaRPr lang="en-US" dirty="0"/>
          </a:p>
          <a:p>
            <a:pPr marL="0" indent="0">
              <a:buNone/>
            </a:pPr>
            <a:r>
              <a:rPr lang="en-US" dirty="0"/>
              <a:t>Fetch constants from </a:t>
            </a:r>
            <a:r>
              <a:rPr lang="en-US" dirty="0" err="1"/>
              <a:t>CasSetup</a:t>
            </a:r>
            <a:r>
              <a:rPr lang="en-US" dirty="0"/>
              <a:t>().</a:t>
            </a:r>
          </a:p>
          <a:p>
            <a:pPr marL="0" indent="0">
              <a:buNone/>
            </a:pPr>
            <a:r>
              <a:rPr lang="fr-FR" dirty="0">
                <a:latin typeface="Courier New" panose="02070309020205020404" pitchFamily="49" charset="0"/>
                <a:cs typeface="Courier New" panose="02070309020205020404" pitchFamily="49" charset="0"/>
              </a:rPr>
              <a:t>AU4 const0=cb.const0;</a:t>
            </a:r>
          </a:p>
          <a:p>
            <a:pPr marL="0" indent="0">
              <a:buNone/>
            </a:pPr>
            <a:r>
              <a:rPr lang="fr-FR" dirty="0">
                <a:latin typeface="Courier New" panose="02070309020205020404" pitchFamily="49" charset="0"/>
                <a:cs typeface="Courier New" panose="02070309020205020404" pitchFamily="49" charset="0"/>
              </a:rPr>
              <a:t>AU4 const1=cb.const1;</a:t>
            </a:r>
          </a:p>
          <a:p>
            <a:endParaRPr lang="en-US" dirty="0"/>
          </a:p>
          <a:p>
            <a:pPr marL="0" indent="0">
              <a:buNone/>
            </a:pPr>
            <a:r>
              <a:rPr lang="en-US" dirty="0"/>
              <a:t>Do remapping of local </a:t>
            </a:r>
            <a:r>
              <a:rPr lang="en-US" dirty="0" err="1"/>
              <a:t>xy</a:t>
            </a:r>
            <a:r>
              <a:rPr lang="en-US" dirty="0"/>
              <a:t> in workgroup for a more PS-like swizzle pattern.</a:t>
            </a:r>
          </a:p>
          <a:p>
            <a:pPr marL="0" indent="0">
              <a:buNone/>
            </a:pPr>
            <a:r>
              <a:rPr lang="en-US" dirty="0" err="1"/>
              <a:t>gxy</a:t>
            </a:r>
            <a:r>
              <a:rPr lang="en-US" dirty="0"/>
              <a:t> is the integer pixel position of the output image.</a:t>
            </a:r>
          </a:p>
          <a:p>
            <a:pPr marL="0" indent="0">
              <a:buNone/>
            </a:pPr>
            <a:r>
              <a:rPr lang="en-US" dirty="0">
                <a:latin typeface="Courier New" panose="02070309020205020404" pitchFamily="49" charset="0"/>
                <a:cs typeface="Courier New" panose="02070309020205020404" pitchFamily="49" charset="0"/>
              </a:rPr>
              <a:t>AU2 </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=ARmp8x8(</a:t>
            </a:r>
            <a:r>
              <a:rPr lang="en-US" dirty="0" err="1">
                <a:latin typeface="Courier New" panose="02070309020205020404" pitchFamily="49" charset="0"/>
                <a:cs typeface="Courier New" panose="02070309020205020404" pitchFamily="49" charset="0"/>
              </a:rPr>
              <a:t>gl_LocalInvocationID.x</a:t>
            </a:r>
            <a:r>
              <a:rPr lang="en-US" dirty="0">
                <a:latin typeface="Courier New" panose="02070309020205020404" pitchFamily="49" charset="0"/>
                <a:cs typeface="Courier New" panose="02070309020205020404" pitchFamily="49" charset="0"/>
              </a:rPr>
              <a:t>)+AU2(</a:t>
            </a:r>
            <a:r>
              <a:rPr lang="en-US" dirty="0" err="1">
                <a:latin typeface="Courier New" panose="02070309020205020404" pitchFamily="49" charset="0"/>
                <a:cs typeface="Courier New" panose="02070309020205020404" pitchFamily="49" charset="0"/>
              </a:rPr>
              <a:t>gl_WorkGroupID.x</a:t>
            </a:r>
            <a:r>
              <a:rPr lang="en-US" dirty="0">
                <a:latin typeface="Courier New" panose="02070309020205020404" pitchFamily="49" charset="0"/>
                <a:cs typeface="Courier New" panose="02070309020205020404" pitchFamily="49" charset="0"/>
              </a:rPr>
              <a:t>&lt;&lt;4u,gl_WorkGroupID.y&lt;&lt;4u);</a:t>
            </a:r>
          </a:p>
          <a:p>
            <a:endParaRPr lang="en-US" dirty="0"/>
          </a:p>
          <a:p>
            <a:pPr marL="0" indent="0">
              <a:buNone/>
            </a:pPr>
            <a:r>
              <a:rPr lang="en-US" dirty="0"/>
              <a:t>Filter.</a:t>
            </a:r>
          </a:p>
          <a:p>
            <a:pPr marL="0" indent="0">
              <a:buNone/>
            </a:pPr>
            <a:r>
              <a:rPr lang="en-US" dirty="0"/>
              <a:t>…</a:t>
            </a:r>
          </a:p>
          <a:p>
            <a:endParaRPr lang="en-DE" dirty="0"/>
          </a:p>
        </p:txBody>
      </p:sp>
      <p:sp>
        <p:nvSpPr>
          <p:cNvPr id="4" name="Slide Number Placeholder 3">
            <a:extLst>
              <a:ext uri="{FF2B5EF4-FFF2-40B4-BE49-F238E27FC236}">
                <a16:creationId xmlns:a16="http://schemas.microsoft.com/office/drawing/2014/main" id="{E0C28952-659F-4650-87F7-DD0BC59645E4}"/>
              </a:ext>
            </a:extLst>
          </p:cNvPr>
          <p:cNvSpPr>
            <a:spLocks noGrp="1"/>
          </p:cNvSpPr>
          <p:nvPr>
            <p:ph type="sldNum" sz="quarter" idx="12"/>
          </p:nvPr>
        </p:nvSpPr>
        <p:spPr/>
        <p:txBody>
          <a:bodyPr/>
          <a:lstStyle/>
          <a:p>
            <a:fld id="{9BC932D5-48D2-3F48-87E1-D925B9343798}" type="slidenum">
              <a:rPr lang="en-US" smtClean="0"/>
              <a:pPr/>
              <a:t>59</a:t>
            </a:fld>
            <a:endParaRPr lang="en-US" dirty="0"/>
          </a:p>
        </p:txBody>
      </p:sp>
      <p:sp>
        <p:nvSpPr>
          <p:cNvPr id="5" name="Footer Placeholder 4">
            <a:extLst>
              <a:ext uri="{FF2B5EF4-FFF2-40B4-BE49-F238E27FC236}">
                <a16:creationId xmlns:a16="http://schemas.microsoft.com/office/drawing/2014/main" id="{3C271EF6-373C-49CD-8221-1C9ADC461065}"/>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7329099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286C9-4EB8-4175-9FF9-F38C432D8806}"/>
              </a:ext>
            </a:extLst>
          </p:cNvPr>
          <p:cNvSpPr>
            <a:spLocks noGrp="1"/>
          </p:cNvSpPr>
          <p:nvPr>
            <p:ph sz="quarter" idx="10"/>
          </p:nvPr>
        </p:nvSpPr>
        <p:spPr/>
        <p:txBody>
          <a:bodyPr/>
          <a:lstStyle/>
          <a:p>
            <a:pPr marL="0" indent="0">
              <a:buNone/>
            </a:pPr>
            <a:endParaRPr lang="en-US" dirty="0"/>
          </a:p>
          <a:p>
            <a:pPr marL="0" indent="0">
              <a:buNone/>
            </a:pPr>
            <a:r>
              <a:rPr lang="en-US" dirty="0"/>
              <a:t>Group of image quality-enhancing techniques developed</a:t>
            </a:r>
            <a:br>
              <a:rPr lang="en-US" dirty="0"/>
            </a:br>
            <a:r>
              <a:rPr lang="en-US" dirty="0"/>
              <a:t>by AMD</a:t>
            </a:r>
          </a:p>
          <a:p>
            <a:endParaRPr lang="en-US" sz="900" dirty="0"/>
          </a:p>
          <a:p>
            <a:r>
              <a:rPr lang="en-US" dirty="0"/>
              <a:t>	Hosted on GPUOpen under </a:t>
            </a:r>
            <a:br>
              <a:rPr lang="en-US" dirty="0"/>
            </a:br>
            <a:r>
              <a:rPr lang="en-US" dirty="0"/>
              <a:t>	the MIT license</a:t>
            </a:r>
          </a:p>
          <a:p>
            <a:endParaRPr lang="en-US" dirty="0"/>
          </a:p>
          <a:p>
            <a:pPr marL="342900" indent="-342900">
              <a:buFont typeface="Arial" panose="020B0604020202020204" pitchFamily="34" charset="0"/>
              <a:buChar char="•"/>
            </a:pPr>
            <a:endParaRPr lang="en-US" dirty="0"/>
          </a:p>
          <a:p>
            <a:pPr marL="0" indent="0">
              <a:buNone/>
            </a:pPr>
            <a:r>
              <a:rPr lang="en-US" dirty="0"/>
              <a:t>This talk will </a:t>
            </a:r>
            <a:r>
              <a:rPr lang="en-US" b="1" dirty="0"/>
              <a:t>only</a:t>
            </a:r>
            <a:r>
              <a:rPr lang="en-US" dirty="0"/>
              <a:t> cover Contrast Adaptive Sharpening (</a:t>
            </a:r>
            <a:r>
              <a:rPr lang="en-US" b="1" dirty="0"/>
              <a:t>CAS</a:t>
            </a:r>
            <a:r>
              <a:rPr lang="en-US" dirty="0"/>
              <a:t>).</a:t>
            </a:r>
          </a:p>
        </p:txBody>
      </p:sp>
      <p:sp>
        <p:nvSpPr>
          <p:cNvPr id="4" name="Footer Placeholder 3">
            <a:extLst>
              <a:ext uri="{FF2B5EF4-FFF2-40B4-BE49-F238E27FC236}">
                <a16:creationId xmlns:a16="http://schemas.microsoft.com/office/drawing/2014/main" id="{A8E7F850-BC67-4D5C-8553-7D43A023D153}"/>
              </a:ext>
            </a:extLst>
          </p:cNvPr>
          <p:cNvSpPr>
            <a:spLocks noGrp="1"/>
          </p:cNvSpPr>
          <p:nvPr>
            <p:ph type="ftr" sz="quarter" idx="3"/>
          </p:nvPr>
        </p:nvSpPr>
        <p:spPr>
          <a:xfrm>
            <a:off x="595422" y="6492875"/>
            <a:ext cx="8129665" cy="365125"/>
          </a:xfrm>
        </p:spPr>
        <p:txBody>
          <a:bodyPr/>
          <a:lstStyle/>
          <a:p>
            <a:r>
              <a:rPr lang="en-US" dirty="0"/>
              <a:t>|   AMD DEVELOPER DAY | June 19</a:t>
            </a:r>
            <a:r>
              <a:rPr lang="en-US" baseline="30000" dirty="0"/>
              <a:t>th</a:t>
            </a:r>
            <a:r>
              <a:rPr lang="en-US" dirty="0"/>
              <a:t>, 2019</a:t>
            </a:r>
          </a:p>
        </p:txBody>
      </p:sp>
      <p:sp>
        <p:nvSpPr>
          <p:cNvPr id="5" name="Slide Number Placeholder 4">
            <a:extLst>
              <a:ext uri="{FF2B5EF4-FFF2-40B4-BE49-F238E27FC236}">
                <a16:creationId xmlns:a16="http://schemas.microsoft.com/office/drawing/2014/main" id="{B1B9E308-FC85-4038-9093-5B85607CAE33}"/>
              </a:ext>
            </a:extLst>
          </p:cNvPr>
          <p:cNvSpPr>
            <a:spLocks noGrp="1"/>
          </p:cNvSpPr>
          <p:nvPr>
            <p:ph type="sldNum" sz="quarter" idx="12"/>
          </p:nvPr>
        </p:nvSpPr>
        <p:spPr/>
        <p:txBody>
          <a:bodyPr/>
          <a:lstStyle/>
          <a:p>
            <a:fld id="{9BC932D5-48D2-3F48-87E1-D925B9343798}" type="slidenum">
              <a:rPr lang="en-US" smtClean="0"/>
              <a:pPr/>
              <a:t>6</a:t>
            </a:fld>
            <a:endParaRPr lang="en-US" dirty="0"/>
          </a:p>
        </p:txBody>
      </p:sp>
      <p:pic>
        <p:nvPicPr>
          <p:cNvPr id="7" name="Picture 6">
            <a:extLst>
              <a:ext uri="{FF2B5EF4-FFF2-40B4-BE49-F238E27FC236}">
                <a16:creationId xmlns:a16="http://schemas.microsoft.com/office/drawing/2014/main" id="{97137D26-C3BD-4E32-A667-CBCA09590254}"/>
              </a:ext>
            </a:extLst>
          </p:cNvPr>
          <p:cNvPicPr>
            <a:picLocks noChangeAspect="1"/>
          </p:cNvPicPr>
          <p:nvPr/>
        </p:nvPicPr>
        <p:blipFill>
          <a:blip r:embed="rId2">
            <a:alphaModFix/>
          </a:blip>
          <a:srcRect/>
          <a:stretch/>
        </p:blipFill>
        <p:spPr>
          <a:xfrm>
            <a:off x="322178" y="1991048"/>
            <a:ext cx="793028" cy="793028"/>
          </a:xfrm>
          <a:prstGeom prst="rect">
            <a:avLst/>
          </a:prstGeom>
          <a:solidFill>
            <a:schemeClr val="tx1"/>
          </a:solidFill>
          <a:ln>
            <a:noFill/>
          </a:ln>
        </p:spPr>
      </p:pic>
      <p:pic>
        <p:nvPicPr>
          <p:cNvPr id="8" name="Picture 7" descr="A close up of a logo&#10;&#10;Description automatically generated">
            <a:extLst>
              <a:ext uri="{FF2B5EF4-FFF2-40B4-BE49-F238E27FC236}">
                <a16:creationId xmlns:a16="http://schemas.microsoft.com/office/drawing/2014/main" id="{303A9C7F-0DE8-4C76-92CA-52E304AF0A1D}"/>
              </a:ext>
            </a:extLst>
          </p:cNvPr>
          <p:cNvPicPr>
            <a:picLocks noChangeAspect="1"/>
          </p:cNvPicPr>
          <p:nvPr/>
        </p:nvPicPr>
        <p:blipFill>
          <a:blip r:embed="rId3"/>
          <a:stretch>
            <a:fillRect/>
          </a:stretch>
        </p:blipFill>
        <p:spPr>
          <a:xfrm>
            <a:off x="297710" y="152766"/>
            <a:ext cx="2772829" cy="911759"/>
          </a:xfrm>
          <a:prstGeom prst="rect">
            <a:avLst/>
          </a:prstGeom>
        </p:spPr>
      </p:pic>
      <p:pic>
        <p:nvPicPr>
          <p:cNvPr id="10" name="Picture 9">
            <a:extLst>
              <a:ext uri="{FF2B5EF4-FFF2-40B4-BE49-F238E27FC236}">
                <a16:creationId xmlns:a16="http://schemas.microsoft.com/office/drawing/2014/main" id="{DB4379E7-C936-4069-8361-2DCCC86BCF3E}"/>
              </a:ext>
            </a:extLst>
          </p:cNvPr>
          <p:cNvPicPr>
            <a:picLocks noChangeAspect="1"/>
          </p:cNvPicPr>
          <p:nvPr/>
        </p:nvPicPr>
        <p:blipFill>
          <a:blip r:embed="rId4"/>
          <a:srcRect/>
          <a:stretch/>
        </p:blipFill>
        <p:spPr>
          <a:xfrm>
            <a:off x="6938516" y="959097"/>
            <a:ext cx="4534792" cy="5276850"/>
          </a:xfrm>
          <a:prstGeom prst="rect">
            <a:avLst/>
          </a:prstGeom>
        </p:spPr>
      </p:pic>
    </p:spTree>
    <p:extLst>
      <p:ext uri="{BB962C8B-B14F-4D97-AF65-F5344CB8AC3E}">
        <p14:creationId xmlns:p14="http://schemas.microsoft.com/office/powerpoint/2010/main" val="1704071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4045-1756-48ED-8D1C-5A35929AF456}"/>
              </a:ext>
            </a:extLst>
          </p:cNvPr>
          <p:cNvSpPr>
            <a:spLocks noGrp="1"/>
          </p:cNvSpPr>
          <p:nvPr>
            <p:ph type="title"/>
          </p:nvPr>
        </p:nvSpPr>
        <p:spPr/>
        <p:txBody>
          <a:bodyPr/>
          <a:lstStyle/>
          <a:p>
            <a:r>
              <a:rPr lang="de-DE" dirty="0"/>
              <a:t>Integration – GPU Side - Packed</a:t>
            </a:r>
            <a:endParaRPr lang="en-DE" dirty="0"/>
          </a:p>
        </p:txBody>
      </p:sp>
      <p:sp>
        <p:nvSpPr>
          <p:cNvPr id="3" name="Content Placeholder 2">
            <a:extLst>
              <a:ext uri="{FF2B5EF4-FFF2-40B4-BE49-F238E27FC236}">
                <a16:creationId xmlns:a16="http://schemas.microsoft.com/office/drawing/2014/main" id="{867A268E-ED92-4663-B133-0370A52B8A80}"/>
              </a:ext>
            </a:extLst>
          </p:cNvPr>
          <p:cNvSpPr>
            <a:spLocks noGrp="1"/>
          </p:cNvSpPr>
          <p:nvPr>
            <p:ph sz="quarter" idx="10"/>
          </p:nvPr>
        </p:nvSpPr>
        <p:spPr/>
        <p:txBody>
          <a:bodyPr>
            <a:normAutofit lnSpcReduction="10000"/>
          </a:bodyPr>
          <a:lstStyle/>
          <a:p>
            <a:pPr marL="0" indent="0">
              <a:buNone/>
            </a:pPr>
            <a:r>
              <a:rPr lang="en-US" dirty="0">
                <a:solidFill>
                  <a:srgbClr val="7A3E9D"/>
                </a:solidFill>
                <a:latin typeface="Consolas" panose="020B0609020204030204" pitchFamily="49" charset="0"/>
              </a:rPr>
              <a:t>void</a:t>
            </a:r>
            <a:r>
              <a:rPr lang="en-US" dirty="0">
                <a:solidFill>
                  <a:srgbClr val="333333"/>
                </a:solidFill>
                <a:latin typeface="Consolas" panose="020B0609020204030204" pitchFamily="49" charset="0"/>
              </a:rPr>
              <a:t> </a:t>
            </a:r>
            <a:r>
              <a:rPr lang="en-US" b="1" dirty="0" err="1">
                <a:solidFill>
                  <a:srgbClr val="AA3731"/>
                </a:solidFill>
                <a:latin typeface="Consolas" panose="020B0609020204030204" pitchFamily="49" charset="0"/>
              </a:rPr>
              <a:t>CasFilterH</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i="1" dirty="0">
                <a:solidFill>
                  <a:srgbClr val="AAAAAA"/>
                </a:solidFill>
                <a:latin typeface="Consolas" panose="020B0609020204030204" pitchFamily="49" charset="0"/>
              </a:rPr>
              <a:t>// Output values are for 2 8x8 tiles in a 16x8 region.</a:t>
            </a:r>
            <a:endParaRPr lang="en-US" dirty="0">
              <a:solidFill>
                <a:srgbClr val="333333"/>
              </a:solidFill>
              <a:latin typeface="Consolas" panose="020B0609020204030204" pitchFamily="49" charset="0"/>
            </a:endParaRPr>
          </a:p>
          <a:p>
            <a:pPr marL="0" indent="0">
              <a:buNone/>
            </a:pPr>
            <a:r>
              <a:rPr lang="en-US" i="1" dirty="0">
                <a:solidFill>
                  <a:srgbClr val="AAAAAA"/>
                </a:solidFill>
                <a:latin typeface="Consolas" panose="020B0609020204030204" pitchFamily="49" charset="0"/>
              </a:rPr>
              <a:t>// pix&lt;R,G,B&gt;.x = right 8x8 tile</a:t>
            </a:r>
            <a:endParaRPr lang="en-US" dirty="0">
              <a:solidFill>
                <a:srgbClr val="333333"/>
              </a:solidFill>
              <a:latin typeface="Consolas" panose="020B0609020204030204" pitchFamily="49" charset="0"/>
            </a:endParaRPr>
          </a:p>
          <a:p>
            <a:pPr marL="0" indent="0">
              <a:buNone/>
            </a:pPr>
            <a:r>
              <a:rPr lang="en-US" i="1" dirty="0">
                <a:solidFill>
                  <a:srgbClr val="AAAAAA"/>
                </a:solidFill>
                <a:latin typeface="Consolas" panose="020B0609020204030204" pitchFamily="49" charset="0"/>
              </a:rPr>
              <a:t>// pix&lt;R,G,B&gt;.y = left 8x8 tile</a:t>
            </a:r>
            <a:endParaRPr lang="en-US" dirty="0">
              <a:solidFill>
                <a:srgbClr val="333333"/>
              </a:solidFill>
              <a:latin typeface="Consolas" panose="020B0609020204030204" pitchFamily="49" charset="0"/>
            </a:endParaRPr>
          </a:p>
          <a:p>
            <a:pPr marL="0" indent="0">
              <a:buNone/>
            </a:pPr>
            <a:r>
              <a:rPr lang="en-US" i="1" dirty="0">
                <a:solidFill>
                  <a:srgbClr val="AAAAAA"/>
                </a:solidFill>
                <a:latin typeface="Consolas" panose="020B0609020204030204" pitchFamily="49" charset="0"/>
              </a:rPr>
              <a:t>// This enables later processing to easily be packed as well.</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 AH2 </a:t>
            </a:r>
            <a:r>
              <a:rPr lang="en-US" dirty="0" err="1">
                <a:solidFill>
                  <a:srgbClr val="7A3E9D"/>
                </a:solidFill>
                <a:latin typeface="Consolas" panose="020B0609020204030204" pitchFamily="49" charset="0"/>
              </a:rPr>
              <a:t>pixR</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 AH2 </a:t>
            </a:r>
            <a:r>
              <a:rPr lang="en-US" dirty="0" err="1">
                <a:solidFill>
                  <a:srgbClr val="7A3E9D"/>
                </a:solidFill>
                <a:latin typeface="Consolas" panose="020B0609020204030204" pitchFamily="49" charset="0"/>
              </a:rPr>
              <a:t>pixG</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out AH2 </a:t>
            </a:r>
            <a:r>
              <a:rPr lang="en-US" dirty="0" err="1">
                <a:solidFill>
                  <a:srgbClr val="7A3E9D"/>
                </a:solidFill>
                <a:latin typeface="Consolas" panose="020B0609020204030204" pitchFamily="49" charset="0"/>
              </a:rPr>
              <a:t>pixB</a:t>
            </a:r>
            <a:r>
              <a:rPr lang="en-US" dirty="0">
                <a:solidFill>
                  <a:srgbClr val="777777"/>
                </a:solidFill>
                <a:latin typeface="Consolas" panose="020B0609020204030204" pitchFamily="49" charset="0"/>
              </a:rPr>
              <a:t>,</a:t>
            </a:r>
          </a:p>
          <a:p>
            <a:pPr marL="0" indent="0">
              <a:buNone/>
            </a:pPr>
            <a:r>
              <a:rPr lang="en-US" i="1" dirty="0">
                <a:solidFill>
                  <a:srgbClr val="AAAAAA"/>
                </a:solidFill>
                <a:latin typeface="Consolas" panose="020B0609020204030204" pitchFamily="49" charset="0"/>
              </a:rPr>
              <a:t>// Integer pixel position in output.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AU2 </a:t>
            </a:r>
            <a:r>
              <a:rPr lang="en-US" dirty="0" err="1">
                <a:solidFill>
                  <a:srgbClr val="7A3E9D"/>
                </a:solidFill>
                <a:latin typeface="Consolas" panose="020B0609020204030204" pitchFamily="49" charset="0"/>
              </a:rPr>
              <a:t>ip</a:t>
            </a:r>
            <a:r>
              <a:rPr lang="en-US" dirty="0">
                <a:solidFill>
                  <a:srgbClr val="777777"/>
                </a:solidFill>
                <a:latin typeface="Consolas" panose="020B0609020204030204" pitchFamily="49" charset="0"/>
              </a:rPr>
              <a:t>,</a:t>
            </a:r>
          </a:p>
          <a:p>
            <a:pPr marL="0" indent="0">
              <a:buNone/>
            </a:pPr>
            <a:r>
              <a:rPr lang="en-US" i="1" dirty="0">
                <a:solidFill>
                  <a:srgbClr val="AAAAAA"/>
                </a:solidFill>
                <a:latin typeface="Consolas" panose="020B0609020204030204" pitchFamily="49" charset="0"/>
              </a:rPr>
              <a:t>// Constants generated by </a:t>
            </a:r>
            <a:r>
              <a:rPr lang="en-US" i="1" dirty="0" err="1">
                <a:solidFill>
                  <a:srgbClr val="AAAAAA"/>
                </a:solidFill>
                <a:latin typeface="Consolas" panose="020B0609020204030204" pitchFamily="49" charset="0"/>
              </a:rPr>
              <a:t>CasSetup</a:t>
            </a:r>
            <a:r>
              <a:rPr lang="en-US" i="1" dirty="0">
                <a:solidFill>
                  <a:srgbClr val="AAAAAA"/>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AU4 </a:t>
            </a:r>
            <a:r>
              <a:rPr lang="en-US" dirty="0">
                <a:solidFill>
                  <a:srgbClr val="7A3E9D"/>
                </a:solidFill>
                <a:latin typeface="Consolas" panose="020B0609020204030204" pitchFamily="49" charset="0"/>
              </a:rPr>
              <a:t>const0</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AU4 </a:t>
            </a:r>
            <a:r>
              <a:rPr lang="en-US" dirty="0">
                <a:solidFill>
                  <a:srgbClr val="7A3E9D"/>
                </a:solidFill>
                <a:latin typeface="Consolas" panose="020B0609020204030204" pitchFamily="49" charset="0"/>
              </a:rPr>
              <a:t>const1</a:t>
            </a:r>
            <a:r>
              <a:rPr lang="en-US" dirty="0">
                <a:solidFill>
                  <a:srgbClr val="777777"/>
                </a:solidFill>
                <a:latin typeface="Consolas" panose="020B0609020204030204" pitchFamily="49" charset="0"/>
              </a:rPr>
              <a:t>,</a:t>
            </a:r>
          </a:p>
          <a:p>
            <a:pPr marL="0" indent="0">
              <a:buNone/>
            </a:pPr>
            <a:r>
              <a:rPr lang="en-US" i="1" dirty="0">
                <a:solidFill>
                  <a:srgbClr val="AAAAAA"/>
                </a:solidFill>
                <a:latin typeface="Consolas" panose="020B0609020204030204" pitchFamily="49" charset="0"/>
              </a:rPr>
              <a:t>// Must be a compile-time literal value, true = sharpen only (no resize).</a:t>
            </a:r>
            <a:endParaRPr lang="en-US" dirty="0">
              <a:solidFill>
                <a:srgbClr val="333333"/>
              </a:solidFill>
              <a:latin typeface="Consolas" panose="020B0609020204030204" pitchFamily="49" charset="0"/>
            </a:endParaRPr>
          </a:p>
          <a:p>
            <a:pPr marL="0" indent="0">
              <a:buNone/>
            </a:pPr>
            <a:r>
              <a:rPr lang="en-US" dirty="0">
                <a:solidFill>
                  <a:srgbClr val="333333"/>
                </a:solidFill>
                <a:latin typeface="Consolas" panose="020B0609020204030204" pitchFamily="49" charset="0"/>
              </a:rPr>
              <a:t>AP1 </a:t>
            </a:r>
            <a:r>
              <a:rPr lang="en-US" dirty="0" err="1">
                <a:solidFill>
                  <a:srgbClr val="7A3E9D"/>
                </a:solidFill>
                <a:latin typeface="Consolas" panose="020B0609020204030204" pitchFamily="49" charset="0"/>
              </a:rPr>
              <a:t>noScaling</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 /* algorithm as explained before </a:t>
            </a:r>
            <a:r>
              <a:rPr lang="en-US" dirty="0">
                <a:solidFill>
                  <a:srgbClr val="333333"/>
                </a:solidFill>
                <a:latin typeface="Consolas" panose="020B0609020204030204" pitchFamily="49" charset="0"/>
                <a:sym typeface="Wingdings" panose="05000000000000000000" pitchFamily="2" charset="2"/>
              </a:rPr>
              <a:t> */ …</a:t>
            </a:r>
            <a:r>
              <a:rPr lang="en-US" dirty="0">
                <a:solidFill>
                  <a:srgbClr val="333333"/>
                </a:solidFill>
                <a:latin typeface="Consolas" panose="020B0609020204030204" pitchFamily="49" charset="0"/>
              </a:rPr>
              <a:t> </a:t>
            </a:r>
            <a:r>
              <a:rPr lang="en-US" dirty="0">
                <a:solidFill>
                  <a:srgbClr val="777777"/>
                </a:solidFill>
                <a:latin typeface="Consolas" panose="020B0609020204030204" pitchFamily="49" charset="0"/>
              </a:rPr>
              <a:t>}</a:t>
            </a:r>
            <a:endParaRPr lang="en-DE" dirty="0"/>
          </a:p>
        </p:txBody>
      </p:sp>
      <p:sp>
        <p:nvSpPr>
          <p:cNvPr id="4" name="Slide Number Placeholder 3">
            <a:extLst>
              <a:ext uri="{FF2B5EF4-FFF2-40B4-BE49-F238E27FC236}">
                <a16:creationId xmlns:a16="http://schemas.microsoft.com/office/drawing/2014/main" id="{366FE514-DADA-40F7-A5B9-20CD5A732F2C}"/>
              </a:ext>
            </a:extLst>
          </p:cNvPr>
          <p:cNvSpPr>
            <a:spLocks noGrp="1"/>
          </p:cNvSpPr>
          <p:nvPr>
            <p:ph type="sldNum" sz="quarter" idx="12"/>
          </p:nvPr>
        </p:nvSpPr>
        <p:spPr/>
        <p:txBody>
          <a:bodyPr/>
          <a:lstStyle/>
          <a:p>
            <a:fld id="{9BC932D5-48D2-3F48-87E1-D925B9343798}" type="slidenum">
              <a:rPr lang="en-US" smtClean="0"/>
              <a:pPr/>
              <a:t>60</a:t>
            </a:fld>
            <a:endParaRPr lang="en-US" dirty="0"/>
          </a:p>
        </p:txBody>
      </p:sp>
      <p:sp>
        <p:nvSpPr>
          <p:cNvPr id="5" name="Footer Placeholder 4">
            <a:extLst>
              <a:ext uri="{FF2B5EF4-FFF2-40B4-BE49-F238E27FC236}">
                <a16:creationId xmlns:a16="http://schemas.microsoft.com/office/drawing/2014/main" id="{C9643A0A-BE0E-4E95-8EBC-F99CB3A1C206}"/>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735206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4045-1756-48ED-8D1C-5A35929AF456}"/>
              </a:ext>
            </a:extLst>
          </p:cNvPr>
          <p:cNvSpPr>
            <a:spLocks noGrp="1"/>
          </p:cNvSpPr>
          <p:nvPr>
            <p:ph type="title"/>
          </p:nvPr>
        </p:nvSpPr>
        <p:spPr/>
        <p:txBody>
          <a:bodyPr/>
          <a:lstStyle/>
          <a:p>
            <a:r>
              <a:rPr lang="de-DE" dirty="0"/>
              <a:t>Integration – GPU Side - Packed</a:t>
            </a:r>
            <a:endParaRPr lang="en-DE" dirty="0"/>
          </a:p>
        </p:txBody>
      </p:sp>
      <p:sp>
        <p:nvSpPr>
          <p:cNvPr id="3" name="Content Placeholder 2">
            <a:extLst>
              <a:ext uri="{FF2B5EF4-FFF2-40B4-BE49-F238E27FC236}">
                <a16:creationId xmlns:a16="http://schemas.microsoft.com/office/drawing/2014/main" id="{867A268E-ED92-4663-B133-0370A52B8A80}"/>
              </a:ext>
            </a:extLst>
          </p:cNvPr>
          <p:cNvSpPr>
            <a:spLocks noGrp="1"/>
          </p:cNvSpPr>
          <p:nvPr>
            <p:ph sz="quarter" idx="10"/>
          </p:nvPr>
        </p:nvSpPr>
        <p:spPr/>
        <p:txBody>
          <a:bodyPr>
            <a:normAutofit/>
          </a:bodyPr>
          <a:lstStyle/>
          <a:p>
            <a:pPr marL="0" indent="0">
              <a:buNone/>
            </a:pPr>
            <a:r>
              <a:rPr lang="en-US" i="1" dirty="0">
                <a:solidFill>
                  <a:srgbClr val="AAAAAA"/>
                </a:solidFill>
                <a:latin typeface="Consolas" panose="020B0609020204030204" pitchFamily="49" charset="0"/>
              </a:rPr>
              <a:t>// Can be used to convert from packed SOA to AOS for store.</a:t>
            </a:r>
            <a:endParaRPr lang="en-US" dirty="0">
              <a:solidFill>
                <a:srgbClr val="333333"/>
              </a:solidFill>
              <a:latin typeface="Consolas" panose="020B0609020204030204" pitchFamily="49" charset="0"/>
            </a:endParaRPr>
          </a:p>
          <a:p>
            <a:pPr marL="0" indent="0">
              <a:buNone/>
            </a:pPr>
            <a:r>
              <a:rPr lang="en-US" dirty="0">
                <a:solidFill>
                  <a:srgbClr val="7A3E9D"/>
                </a:solidFill>
                <a:latin typeface="Consolas" panose="020B0609020204030204" pitchFamily="49" charset="0"/>
              </a:rPr>
              <a:t>void</a:t>
            </a:r>
            <a:r>
              <a:rPr lang="en-US" dirty="0">
                <a:solidFill>
                  <a:srgbClr val="333333"/>
                </a:solidFill>
                <a:latin typeface="Consolas" panose="020B0609020204030204" pitchFamily="49" charset="0"/>
              </a:rPr>
              <a:t> </a:t>
            </a:r>
            <a:r>
              <a:rPr lang="en-US" b="1" dirty="0" err="1">
                <a:solidFill>
                  <a:srgbClr val="AA3731"/>
                </a:solidFill>
                <a:latin typeface="Consolas" panose="020B0609020204030204" pitchFamily="49" charset="0"/>
              </a:rPr>
              <a:t>CasDepack</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out AH4 </a:t>
            </a:r>
            <a:r>
              <a:rPr lang="en-US" dirty="0">
                <a:solidFill>
                  <a:srgbClr val="7A3E9D"/>
                </a:solidFill>
                <a:latin typeface="Consolas" panose="020B0609020204030204" pitchFamily="49" charset="0"/>
              </a:rPr>
              <a:t>pix0</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out AH4 </a:t>
            </a:r>
            <a:r>
              <a:rPr lang="en-US" dirty="0">
                <a:solidFill>
                  <a:srgbClr val="7A3E9D"/>
                </a:solidFill>
                <a:latin typeface="Consolas" panose="020B0609020204030204" pitchFamily="49" charset="0"/>
              </a:rPr>
              <a:t>pix1</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AH2 </a:t>
            </a:r>
            <a:r>
              <a:rPr lang="en-US" dirty="0">
                <a:solidFill>
                  <a:srgbClr val="7A3E9D"/>
                </a:solidFill>
                <a:latin typeface="Consolas" panose="020B0609020204030204" pitchFamily="49" charset="0"/>
              </a:rPr>
              <a:t>pixR</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AH2 </a:t>
            </a:r>
            <a:r>
              <a:rPr lang="en-US" dirty="0">
                <a:solidFill>
                  <a:srgbClr val="7A3E9D"/>
                </a:solidFill>
                <a:latin typeface="Consolas" panose="020B0609020204030204" pitchFamily="49" charset="0"/>
              </a:rPr>
              <a:t>pixG</a:t>
            </a:r>
            <a:r>
              <a:rPr lang="en-US" dirty="0">
                <a:solidFill>
                  <a:srgbClr val="777777"/>
                </a:solidFill>
                <a:latin typeface="Consolas" panose="020B0609020204030204" pitchFamily="49" charset="0"/>
              </a:rPr>
              <a:t>,</a:t>
            </a:r>
            <a:r>
              <a:rPr lang="en-US" dirty="0">
                <a:solidFill>
                  <a:srgbClr val="333333"/>
                </a:solidFill>
                <a:latin typeface="Consolas" panose="020B0609020204030204" pitchFamily="49" charset="0"/>
              </a:rPr>
              <a:t>AH2 </a:t>
            </a:r>
            <a:r>
              <a:rPr lang="en-US" dirty="0" err="1">
                <a:solidFill>
                  <a:srgbClr val="7A3E9D"/>
                </a:solidFill>
                <a:latin typeface="Consolas" panose="020B0609020204030204" pitchFamily="49" charset="0"/>
              </a:rPr>
              <a:t>pixB</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777777"/>
                </a:solidFill>
                <a:latin typeface="Consolas" panose="020B0609020204030204" pitchFamily="49" charset="0"/>
              </a:rPr>
              <a:t>#</a:t>
            </a:r>
            <a:r>
              <a:rPr lang="en-US" dirty="0">
                <a:solidFill>
                  <a:srgbClr val="4B69C6"/>
                </a:solidFill>
                <a:latin typeface="Consolas" panose="020B0609020204030204" pitchFamily="49" charset="0"/>
              </a:rPr>
              <a:t>ifdef</a:t>
            </a:r>
            <a:r>
              <a:rPr lang="en-US" dirty="0">
                <a:solidFill>
                  <a:srgbClr val="333333"/>
                </a:solidFill>
                <a:latin typeface="Consolas" panose="020B0609020204030204" pitchFamily="49" charset="0"/>
              </a:rPr>
              <a:t> </a:t>
            </a:r>
            <a:r>
              <a:rPr lang="en-US" b="1" dirty="0">
                <a:solidFill>
                  <a:srgbClr val="AA3731"/>
                </a:solidFill>
                <a:latin typeface="Consolas" panose="020B0609020204030204" pitchFamily="49" charset="0"/>
              </a:rPr>
              <a:t>A_HLSL</a:t>
            </a:r>
            <a:endParaRPr lang="en-US" dirty="0">
              <a:solidFill>
                <a:srgbClr val="333333"/>
              </a:solidFill>
              <a:latin typeface="Consolas" panose="020B0609020204030204" pitchFamily="49" charset="0"/>
            </a:endParaRPr>
          </a:p>
          <a:p>
            <a:pPr marL="0" indent="0">
              <a:buNone/>
            </a:pPr>
            <a:r>
              <a:rPr lang="en-US" i="1" dirty="0">
                <a:solidFill>
                  <a:srgbClr val="AAAAAA"/>
                </a:solidFill>
                <a:latin typeface="Consolas" panose="020B0609020204030204" pitchFamily="49" charset="0"/>
              </a:rPr>
              <a:t>// Invoke a slower path for DX only, since it won't allow uninitialized values.</a:t>
            </a:r>
            <a:endParaRPr lang="en-US" dirty="0">
              <a:solidFill>
                <a:srgbClr val="333333"/>
              </a:solidFill>
              <a:latin typeface="Consolas" panose="020B0609020204030204" pitchFamily="49" charset="0"/>
            </a:endParaRPr>
          </a:p>
          <a:p>
            <a:pPr marL="0" indent="0">
              <a:buNone/>
            </a:pPr>
            <a:r>
              <a:rPr lang="en-US" dirty="0">
                <a:solidFill>
                  <a:srgbClr val="7A3E9D"/>
                </a:solidFill>
                <a:latin typeface="Consolas" panose="020B0609020204030204" pitchFamily="49" charset="0"/>
              </a:rPr>
              <a:t>pix0</a:t>
            </a:r>
            <a:r>
              <a:rPr lang="en-US" dirty="0">
                <a:solidFill>
                  <a:srgbClr val="777777"/>
                </a:solidFill>
                <a:latin typeface="Consolas" panose="020B0609020204030204" pitchFamily="49" charset="0"/>
              </a:rPr>
              <a:t>.</a:t>
            </a:r>
            <a:r>
              <a:rPr lang="en-US" dirty="0">
                <a:solidFill>
                  <a:srgbClr val="7A3E9D"/>
                </a:solidFill>
                <a:latin typeface="Consolas" panose="020B0609020204030204" pitchFamily="49" charset="0"/>
              </a:rPr>
              <a:t>a</a:t>
            </a:r>
            <a:r>
              <a:rPr lang="en-US" dirty="0">
                <a:solidFill>
                  <a:srgbClr val="777777"/>
                </a:solidFill>
                <a:latin typeface="Consolas" panose="020B0609020204030204" pitchFamily="49" charset="0"/>
              </a:rPr>
              <a:t>=</a:t>
            </a:r>
            <a:r>
              <a:rPr lang="en-US" dirty="0">
                <a:solidFill>
                  <a:srgbClr val="7A3E9D"/>
                </a:solidFill>
                <a:latin typeface="Consolas" panose="020B0609020204030204" pitchFamily="49" charset="0"/>
              </a:rPr>
              <a:t>pix1</a:t>
            </a:r>
            <a:r>
              <a:rPr lang="en-US" dirty="0">
                <a:solidFill>
                  <a:srgbClr val="777777"/>
                </a:solidFill>
                <a:latin typeface="Consolas" panose="020B0609020204030204" pitchFamily="49" charset="0"/>
              </a:rPr>
              <a:t>.</a:t>
            </a:r>
            <a:r>
              <a:rPr lang="en-US" dirty="0">
                <a:solidFill>
                  <a:srgbClr val="7A3E9D"/>
                </a:solidFill>
                <a:latin typeface="Consolas" panose="020B0609020204030204" pitchFamily="49" charset="0"/>
              </a:rPr>
              <a:t>a</a:t>
            </a:r>
            <a:r>
              <a:rPr lang="en-US" dirty="0">
                <a:solidFill>
                  <a:srgbClr val="777777"/>
                </a:solidFill>
                <a:latin typeface="Consolas" panose="020B0609020204030204" pitchFamily="49" charset="0"/>
              </a:rPr>
              <a:t>=</a:t>
            </a:r>
            <a:r>
              <a:rPr lang="en-US" dirty="0">
                <a:solidFill>
                  <a:srgbClr val="9C5D27"/>
                </a:solidFill>
                <a:latin typeface="Consolas" panose="020B0609020204030204" pitchFamily="49" charset="0"/>
              </a:rPr>
              <a:t>0.0</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777777"/>
                </a:solidFill>
                <a:latin typeface="Consolas" panose="020B0609020204030204" pitchFamily="49" charset="0"/>
              </a:rPr>
              <a:t>#</a:t>
            </a:r>
            <a:r>
              <a:rPr lang="en-US" dirty="0">
                <a:solidFill>
                  <a:srgbClr val="4B69C6"/>
                </a:solidFill>
                <a:latin typeface="Consolas" panose="020B0609020204030204" pitchFamily="49" charset="0"/>
              </a:rPr>
              <a:t>endif</a:t>
            </a:r>
            <a:endParaRPr lang="en-US" dirty="0">
              <a:solidFill>
                <a:srgbClr val="333333"/>
              </a:solidFill>
              <a:latin typeface="Consolas" panose="020B0609020204030204" pitchFamily="49" charset="0"/>
            </a:endParaRPr>
          </a:p>
          <a:p>
            <a:pPr marL="0" indent="0">
              <a:buNone/>
            </a:pPr>
            <a:r>
              <a:rPr lang="en-US" dirty="0">
                <a:solidFill>
                  <a:srgbClr val="7A3E9D"/>
                </a:solidFill>
                <a:latin typeface="Consolas" panose="020B0609020204030204" pitchFamily="49" charset="0"/>
              </a:rPr>
              <a:t>pix0</a:t>
            </a:r>
            <a:r>
              <a:rPr lang="en-US" dirty="0">
                <a:solidFill>
                  <a:srgbClr val="777777"/>
                </a:solidFill>
                <a:latin typeface="Consolas" panose="020B0609020204030204" pitchFamily="49" charset="0"/>
              </a:rPr>
              <a:t>.</a:t>
            </a:r>
            <a:r>
              <a:rPr lang="en-US" dirty="0">
                <a:solidFill>
                  <a:srgbClr val="7A3E9D"/>
                </a:solidFill>
                <a:latin typeface="Consolas" panose="020B0609020204030204" pitchFamily="49" charset="0"/>
              </a:rPr>
              <a:t>rgb</a:t>
            </a:r>
            <a:r>
              <a:rPr lang="en-US" dirty="0">
                <a:solidFill>
                  <a:srgbClr val="777777"/>
                </a:solidFill>
                <a:latin typeface="Consolas" panose="020B0609020204030204" pitchFamily="49" charset="0"/>
              </a:rPr>
              <a:t>=</a:t>
            </a:r>
            <a:r>
              <a:rPr lang="en-US" b="1" dirty="0">
                <a:solidFill>
                  <a:srgbClr val="AA3731"/>
                </a:solidFill>
                <a:latin typeface="Consolas" panose="020B0609020204030204" pitchFamily="49" charset="0"/>
              </a:rPr>
              <a:t>AH3</a:t>
            </a:r>
            <a:r>
              <a:rPr lang="en-US" dirty="0">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pixR</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x</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pixG</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x</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pixB</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x</a:t>
            </a:r>
            <a:r>
              <a:rPr lang="en-US" dirty="0">
                <a:solidFill>
                  <a:srgbClr val="777777"/>
                </a:solidFill>
                <a:latin typeface="Consolas" panose="020B0609020204030204" pitchFamily="49" charset="0"/>
              </a:rPr>
              <a:t>);</a:t>
            </a:r>
            <a:endParaRPr lang="en-US" dirty="0">
              <a:solidFill>
                <a:srgbClr val="333333"/>
              </a:solidFill>
              <a:latin typeface="Consolas" panose="020B0609020204030204" pitchFamily="49" charset="0"/>
            </a:endParaRPr>
          </a:p>
          <a:p>
            <a:pPr marL="0" indent="0">
              <a:buNone/>
            </a:pPr>
            <a:r>
              <a:rPr lang="en-US" dirty="0">
                <a:solidFill>
                  <a:srgbClr val="7A3E9D"/>
                </a:solidFill>
                <a:latin typeface="Consolas" panose="020B0609020204030204" pitchFamily="49" charset="0"/>
              </a:rPr>
              <a:t>pix1</a:t>
            </a:r>
            <a:r>
              <a:rPr lang="en-US" dirty="0">
                <a:solidFill>
                  <a:srgbClr val="777777"/>
                </a:solidFill>
                <a:latin typeface="Consolas" panose="020B0609020204030204" pitchFamily="49" charset="0"/>
              </a:rPr>
              <a:t>.</a:t>
            </a:r>
            <a:r>
              <a:rPr lang="en-US" dirty="0">
                <a:solidFill>
                  <a:srgbClr val="7A3E9D"/>
                </a:solidFill>
                <a:latin typeface="Consolas" panose="020B0609020204030204" pitchFamily="49" charset="0"/>
              </a:rPr>
              <a:t>rgb</a:t>
            </a:r>
            <a:r>
              <a:rPr lang="en-US" dirty="0">
                <a:solidFill>
                  <a:srgbClr val="777777"/>
                </a:solidFill>
                <a:latin typeface="Consolas" panose="020B0609020204030204" pitchFamily="49" charset="0"/>
              </a:rPr>
              <a:t>=</a:t>
            </a:r>
            <a:r>
              <a:rPr lang="en-US" b="1" dirty="0">
                <a:solidFill>
                  <a:srgbClr val="AA3731"/>
                </a:solidFill>
                <a:latin typeface="Consolas" panose="020B0609020204030204" pitchFamily="49" charset="0"/>
              </a:rPr>
              <a:t>AH3</a:t>
            </a:r>
            <a:r>
              <a:rPr lang="en-US" dirty="0">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pixR</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y</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pixG</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y</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pixB</a:t>
            </a:r>
            <a:r>
              <a:rPr lang="en-US" dirty="0" err="1">
                <a:solidFill>
                  <a:srgbClr val="777777"/>
                </a:solidFill>
                <a:latin typeface="Consolas" panose="020B0609020204030204" pitchFamily="49" charset="0"/>
              </a:rPr>
              <a:t>.</a:t>
            </a:r>
            <a:r>
              <a:rPr lang="en-US" dirty="0" err="1">
                <a:solidFill>
                  <a:srgbClr val="7A3E9D"/>
                </a:solidFill>
                <a:latin typeface="Consolas" panose="020B0609020204030204" pitchFamily="49" charset="0"/>
              </a:rPr>
              <a:t>y</a:t>
            </a:r>
            <a:r>
              <a:rPr lang="en-US" dirty="0">
                <a:solidFill>
                  <a:srgbClr val="777777"/>
                </a:solidFill>
                <a:latin typeface="Consolas" panose="020B0609020204030204" pitchFamily="49" charset="0"/>
              </a:rPr>
              <a:t>);}</a:t>
            </a:r>
            <a:endParaRPr lang="en-DE" dirty="0"/>
          </a:p>
        </p:txBody>
      </p:sp>
      <p:sp>
        <p:nvSpPr>
          <p:cNvPr id="4" name="Slide Number Placeholder 3">
            <a:extLst>
              <a:ext uri="{FF2B5EF4-FFF2-40B4-BE49-F238E27FC236}">
                <a16:creationId xmlns:a16="http://schemas.microsoft.com/office/drawing/2014/main" id="{366FE514-DADA-40F7-A5B9-20CD5A732F2C}"/>
              </a:ext>
            </a:extLst>
          </p:cNvPr>
          <p:cNvSpPr>
            <a:spLocks noGrp="1"/>
          </p:cNvSpPr>
          <p:nvPr>
            <p:ph type="sldNum" sz="quarter" idx="12"/>
          </p:nvPr>
        </p:nvSpPr>
        <p:spPr/>
        <p:txBody>
          <a:bodyPr/>
          <a:lstStyle/>
          <a:p>
            <a:fld id="{9BC932D5-48D2-3F48-87E1-D925B9343798}" type="slidenum">
              <a:rPr lang="en-US" smtClean="0"/>
              <a:pPr/>
              <a:t>61</a:t>
            </a:fld>
            <a:endParaRPr lang="en-US" dirty="0"/>
          </a:p>
        </p:txBody>
      </p:sp>
      <p:sp>
        <p:nvSpPr>
          <p:cNvPr id="5" name="Footer Placeholder 4">
            <a:extLst>
              <a:ext uri="{FF2B5EF4-FFF2-40B4-BE49-F238E27FC236}">
                <a16:creationId xmlns:a16="http://schemas.microsoft.com/office/drawing/2014/main" id="{C9643A0A-BE0E-4E95-8EBC-F99CB3A1C206}"/>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4078441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8DB0-A0C0-4BAC-8208-263A40659C95}"/>
              </a:ext>
            </a:extLst>
          </p:cNvPr>
          <p:cNvSpPr>
            <a:spLocks noGrp="1"/>
          </p:cNvSpPr>
          <p:nvPr>
            <p:ph type="title"/>
          </p:nvPr>
        </p:nvSpPr>
        <p:spPr/>
        <p:txBody>
          <a:bodyPr/>
          <a:lstStyle/>
          <a:p>
            <a:r>
              <a:rPr lang="de-DE" dirty="0"/>
              <a:t>Integration – GPU Side - Packed</a:t>
            </a:r>
            <a:endParaRPr lang="en-DE" dirty="0"/>
          </a:p>
        </p:txBody>
      </p:sp>
      <p:sp>
        <p:nvSpPr>
          <p:cNvPr id="3" name="Content Placeholder 2">
            <a:extLst>
              <a:ext uri="{FF2B5EF4-FFF2-40B4-BE49-F238E27FC236}">
                <a16:creationId xmlns:a16="http://schemas.microsoft.com/office/drawing/2014/main" id="{4A5D5FF2-36AF-4469-BF42-F41CA7903A64}"/>
              </a:ext>
            </a:extLst>
          </p:cNvPr>
          <p:cNvSpPr>
            <a:spLocks noGrp="1"/>
          </p:cNvSpPr>
          <p:nvPr>
            <p:ph sz="quarter" idx="10"/>
          </p:nvPr>
        </p:nvSpPr>
        <p:spPr/>
        <p:txBody>
          <a:bodyPr>
            <a:normAutofit lnSpcReduction="10000"/>
          </a:bodyPr>
          <a:lstStyle/>
          <a:p>
            <a:pPr marL="0" indent="0">
              <a:buNone/>
            </a:pPr>
            <a:r>
              <a:rPr lang="en-US" b="1" dirty="0">
                <a:latin typeface="Courier New" panose="02070309020205020404" pitchFamily="49" charset="0"/>
                <a:cs typeface="Courier New" panose="02070309020205020404" pitchFamily="49" charset="0"/>
              </a:rPr>
              <a:t>AH4 c0,c1; AH2 </a:t>
            </a:r>
            <a:r>
              <a:rPr lang="en-US" b="1" dirty="0" err="1">
                <a:latin typeface="Courier New" panose="02070309020205020404" pitchFamily="49" charset="0"/>
                <a:cs typeface="Courier New" panose="02070309020205020404" pitchFamily="49" charset="0"/>
              </a:rPr>
              <a:t>cR,cG,cB</a:t>
            </a:r>
            <a:r>
              <a:rPr lang="en-US" b="1" dirty="0">
                <a:latin typeface="Courier New" panose="02070309020205020404" pitchFamily="49" charset="0"/>
                <a:cs typeface="Courier New" panose="02070309020205020404" pitchFamily="49" charset="0"/>
              </a:rPr>
              <a:t>;</a:t>
            </a:r>
          </a:p>
          <a:p>
            <a:pPr marL="0" indent="0">
              <a:buNone/>
            </a:pPr>
            <a:r>
              <a:rPr lang="en-US" dirty="0" err="1">
                <a:latin typeface="Courier New" panose="02070309020205020404" pitchFamily="49" charset="0"/>
                <a:cs typeface="Courier New" panose="02070309020205020404" pitchFamily="49" charset="0"/>
              </a:rPr>
              <a:t>CasFilter</a:t>
            </a:r>
            <a:r>
              <a:rPr lang="en-US" b="1" dirty="0" err="1">
                <a:latin typeface="Courier New" panose="02070309020205020404" pitchFamily="49" charset="0"/>
                <a:cs typeface="Courier New" panose="02070309020205020404" pitchFamily="49" charset="0"/>
              </a:rPr>
              <a:t>H</a:t>
            </a:r>
            <a:r>
              <a:rPr lang="en-US" dirty="0">
                <a:latin typeface="Courier New" panose="02070309020205020404" pitchFamily="49" charset="0"/>
                <a:cs typeface="Courier New" panose="02070309020205020404" pitchFamily="49" charset="0"/>
              </a:rPr>
              <a:t>(cR,cG,cB,gxy,const0,const1,false);</a:t>
            </a:r>
            <a:endParaRPr lang="en-US" dirty="0"/>
          </a:p>
          <a:p>
            <a:pPr marL="0" indent="0">
              <a:buNone/>
            </a:pPr>
            <a:r>
              <a:rPr lang="en-US" dirty="0"/>
              <a:t>Extra work integrated after CAS would go here.</a:t>
            </a:r>
          </a:p>
          <a:p>
            <a:pPr marL="0" indent="0">
              <a:buNone/>
            </a:pPr>
            <a:r>
              <a:rPr lang="en-US" dirty="0"/>
              <a:t>...</a:t>
            </a:r>
          </a:p>
          <a:p>
            <a:pPr marL="0" indent="0">
              <a:buNone/>
            </a:pPr>
            <a:r>
              <a:rPr lang="en-US" dirty="0"/>
              <a:t>Suggest only running </a:t>
            </a:r>
            <a:r>
              <a:rPr lang="en-US" dirty="0" err="1"/>
              <a:t>CasDepack</a:t>
            </a:r>
            <a:r>
              <a:rPr lang="en-US" dirty="0"/>
              <a:t>() right before stores, to maintain packed math for any work after </a:t>
            </a:r>
            <a:r>
              <a:rPr lang="en-US" dirty="0" err="1"/>
              <a:t>CasFilterH</a:t>
            </a:r>
            <a:r>
              <a:rPr lang="en-US" dirty="0"/>
              <a:t>().</a:t>
            </a:r>
          </a:p>
          <a:p>
            <a:pPr marL="0" indent="0">
              <a:buNone/>
            </a:pPr>
            <a:r>
              <a:rPr lang="en-US" b="1" dirty="0" err="1">
                <a:latin typeface="Courier New" panose="02070309020205020404" pitchFamily="49" charset="0"/>
                <a:cs typeface="Courier New" panose="02070309020205020404" pitchFamily="49" charset="0"/>
              </a:rPr>
              <a:t>CasDepack</a:t>
            </a:r>
            <a:r>
              <a:rPr lang="en-US" b="1" dirty="0">
                <a:latin typeface="Courier New" panose="02070309020205020404" pitchFamily="49" charset="0"/>
                <a:cs typeface="Courier New" panose="02070309020205020404" pitchFamily="49" charset="0"/>
              </a:rPr>
              <a:t>(c0,c1,cR,cG,cB);</a:t>
            </a:r>
          </a:p>
          <a:p>
            <a:pPr marL="0" indent="0">
              <a:buNone/>
            </a:pPr>
            <a:r>
              <a:rPr lang="en-US" dirty="0" err="1">
                <a:latin typeface="Courier New" panose="02070309020205020404" pitchFamily="49" charset="0"/>
                <a:cs typeface="Courier New" panose="02070309020205020404" pitchFamily="49" charset="0"/>
              </a:rPr>
              <a:t>imageStore</a:t>
            </a:r>
            <a:r>
              <a:rPr lang="en-US" dirty="0">
                <a:latin typeface="Courier New" panose="02070309020205020404" pitchFamily="49" charset="0"/>
                <a:cs typeface="Courier New" panose="02070309020205020404" pitchFamily="49" charset="0"/>
              </a:rPr>
              <a:t>(imgDst,ASU2(</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),AF4(c0));</a:t>
            </a:r>
          </a:p>
          <a:p>
            <a:pPr marL="0" indent="0">
              <a:buNone/>
            </a:pPr>
            <a:r>
              <a:rPr lang="en-US" b="1" dirty="0" err="1">
                <a:latin typeface="Courier New" panose="02070309020205020404" pitchFamily="49" charset="0"/>
                <a:cs typeface="Courier New" panose="02070309020205020404" pitchFamily="49" charset="0"/>
              </a:rPr>
              <a:t>imageStore</a:t>
            </a:r>
            <a:r>
              <a:rPr lang="en-US" b="1" dirty="0">
                <a:latin typeface="Courier New" panose="02070309020205020404" pitchFamily="49" charset="0"/>
                <a:cs typeface="Courier New" panose="02070309020205020404" pitchFamily="49" charset="0"/>
              </a:rPr>
              <a:t>(imgDst,ASU2(</a:t>
            </a:r>
            <a:r>
              <a:rPr lang="en-US" b="1" dirty="0" err="1">
                <a:latin typeface="Courier New" panose="02070309020205020404" pitchFamily="49" charset="0"/>
                <a:cs typeface="Courier New" panose="02070309020205020404" pitchFamily="49" charset="0"/>
              </a:rPr>
              <a:t>gxy</a:t>
            </a:r>
            <a:r>
              <a:rPr lang="en-US" b="1" dirty="0">
                <a:latin typeface="Courier New" panose="02070309020205020404" pitchFamily="49" charset="0"/>
                <a:cs typeface="Courier New" panose="02070309020205020404" pitchFamily="49" charset="0"/>
              </a:rPr>
              <a:t>)+ASU2(8,0),AF4(c1));</a:t>
            </a:r>
          </a:p>
          <a:p>
            <a:pPr marL="0" indent="0">
              <a:buNone/>
            </a:pPr>
            <a:r>
              <a:rPr lang="en-US" dirty="0" err="1">
                <a:latin typeface="Courier New" panose="02070309020205020404" pitchFamily="49" charset="0"/>
                <a:cs typeface="Courier New" panose="02070309020205020404" pitchFamily="49" charset="0"/>
              </a:rPr>
              <a:t>gxy.y</a:t>
            </a:r>
            <a:r>
              <a:rPr lang="en-US" dirty="0">
                <a:latin typeface="Courier New" panose="02070309020205020404" pitchFamily="49" charset="0"/>
                <a:cs typeface="Courier New" panose="02070309020205020404" pitchFamily="49" charset="0"/>
              </a:rPr>
              <a:t>+=8u;</a:t>
            </a:r>
          </a:p>
          <a:p>
            <a:pPr marL="0" indent="0">
              <a:buNone/>
            </a:pPr>
            <a:r>
              <a:rPr lang="en-US" dirty="0" err="1">
                <a:latin typeface="Courier New" panose="02070309020205020404" pitchFamily="49" charset="0"/>
                <a:cs typeface="Courier New" panose="02070309020205020404" pitchFamily="49" charset="0"/>
              </a:rPr>
              <a:t>CasFilter</a:t>
            </a:r>
            <a:r>
              <a:rPr lang="en-US" b="1" dirty="0" err="1">
                <a:latin typeface="Courier New" panose="02070309020205020404" pitchFamily="49" charset="0"/>
                <a:cs typeface="Courier New" panose="02070309020205020404" pitchFamily="49" charset="0"/>
              </a:rPr>
              <a:t>H</a:t>
            </a:r>
            <a:r>
              <a:rPr lang="en-US" dirty="0">
                <a:latin typeface="Courier New" panose="02070309020205020404" pitchFamily="49" charset="0"/>
                <a:cs typeface="Courier New" panose="02070309020205020404" pitchFamily="49" charset="0"/>
              </a:rPr>
              <a:t>(cR,cG,cB,gxy,const0,const1,false);</a:t>
            </a:r>
          </a:p>
          <a:p>
            <a:pPr marL="0" indent="0">
              <a:buNone/>
            </a:pPr>
            <a:r>
              <a:rPr lang="en-US" dirty="0"/>
              <a:t>...</a:t>
            </a:r>
          </a:p>
          <a:p>
            <a:pPr marL="0" indent="0">
              <a:buNone/>
            </a:pPr>
            <a:r>
              <a:rPr lang="en-US" b="1" dirty="0" err="1">
                <a:latin typeface="Courier New" panose="02070309020205020404" pitchFamily="49" charset="0"/>
                <a:cs typeface="Courier New" panose="02070309020205020404" pitchFamily="49" charset="0"/>
              </a:rPr>
              <a:t>CasDepack</a:t>
            </a:r>
            <a:r>
              <a:rPr lang="en-US" b="1" dirty="0">
                <a:latin typeface="Courier New" panose="02070309020205020404" pitchFamily="49" charset="0"/>
                <a:cs typeface="Courier New" panose="02070309020205020404" pitchFamily="49" charset="0"/>
              </a:rPr>
              <a:t>(c0,c1,cR,cG,cB);</a:t>
            </a:r>
          </a:p>
          <a:p>
            <a:pPr marL="0" indent="0">
              <a:buNone/>
            </a:pPr>
            <a:r>
              <a:rPr lang="en-US" dirty="0" err="1">
                <a:latin typeface="Courier New" panose="02070309020205020404" pitchFamily="49" charset="0"/>
                <a:cs typeface="Courier New" panose="02070309020205020404" pitchFamily="49" charset="0"/>
              </a:rPr>
              <a:t>imageStore</a:t>
            </a:r>
            <a:r>
              <a:rPr lang="en-US" dirty="0">
                <a:latin typeface="Courier New" panose="02070309020205020404" pitchFamily="49" charset="0"/>
                <a:cs typeface="Courier New" panose="02070309020205020404" pitchFamily="49" charset="0"/>
              </a:rPr>
              <a:t>(imgDst,ASU2(</a:t>
            </a:r>
            <a:r>
              <a:rPr lang="en-US" dirty="0" err="1">
                <a:latin typeface="Courier New" panose="02070309020205020404" pitchFamily="49" charset="0"/>
                <a:cs typeface="Courier New" panose="02070309020205020404" pitchFamily="49" charset="0"/>
              </a:rPr>
              <a:t>gxy</a:t>
            </a:r>
            <a:r>
              <a:rPr lang="en-US" dirty="0">
                <a:latin typeface="Courier New" panose="02070309020205020404" pitchFamily="49" charset="0"/>
                <a:cs typeface="Courier New" panose="02070309020205020404" pitchFamily="49" charset="0"/>
              </a:rPr>
              <a:t>),AF4(c0));</a:t>
            </a:r>
          </a:p>
          <a:p>
            <a:pPr marL="0" indent="0">
              <a:buNone/>
            </a:pPr>
            <a:r>
              <a:rPr lang="en-US" b="1" dirty="0" err="1">
                <a:latin typeface="Courier New" panose="02070309020205020404" pitchFamily="49" charset="0"/>
                <a:cs typeface="Courier New" panose="02070309020205020404" pitchFamily="49" charset="0"/>
              </a:rPr>
              <a:t>imageStore</a:t>
            </a:r>
            <a:r>
              <a:rPr lang="en-US" b="1" dirty="0">
                <a:latin typeface="Courier New" panose="02070309020205020404" pitchFamily="49" charset="0"/>
                <a:cs typeface="Courier New" panose="02070309020205020404" pitchFamily="49" charset="0"/>
              </a:rPr>
              <a:t>(imgDst,ASU2(</a:t>
            </a:r>
            <a:r>
              <a:rPr lang="en-US" b="1" dirty="0" err="1">
                <a:latin typeface="Courier New" panose="02070309020205020404" pitchFamily="49" charset="0"/>
                <a:cs typeface="Courier New" panose="02070309020205020404" pitchFamily="49" charset="0"/>
              </a:rPr>
              <a:t>gxy</a:t>
            </a:r>
            <a:r>
              <a:rPr lang="en-US" b="1" dirty="0">
                <a:latin typeface="Courier New" panose="02070309020205020404" pitchFamily="49" charset="0"/>
                <a:cs typeface="Courier New" panose="02070309020205020404" pitchFamily="49" charset="0"/>
              </a:rPr>
              <a:t>)+ASU2(8,0),AF4(c1));</a:t>
            </a:r>
          </a:p>
          <a:p>
            <a:pPr marL="0" indent="0">
              <a:buNone/>
            </a:pPr>
            <a:r>
              <a:rPr lang="en-US" dirty="0"/>
              <a:t>}</a:t>
            </a:r>
          </a:p>
          <a:p>
            <a:endParaRPr lang="en-DE" dirty="0"/>
          </a:p>
        </p:txBody>
      </p:sp>
      <p:sp>
        <p:nvSpPr>
          <p:cNvPr id="4" name="Slide Number Placeholder 3">
            <a:extLst>
              <a:ext uri="{FF2B5EF4-FFF2-40B4-BE49-F238E27FC236}">
                <a16:creationId xmlns:a16="http://schemas.microsoft.com/office/drawing/2014/main" id="{01F18C8B-2A80-4E6D-B1FC-0CC40388DA50}"/>
              </a:ext>
            </a:extLst>
          </p:cNvPr>
          <p:cNvSpPr>
            <a:spLocks noGrp="1"/>
          </p:cNvSpPr>
          <p:nvPr>
            <p:ph type="sldNum" sz="quarter" idx="12"/>
          </p:nvPr>
        </p:nvSpPr>
        <p:spPr/>
        <p:txBody>
          <a:bodyPr/>
          <a:lstStyle/>
          <a:p>
            <a:fld id="{9BC932D5-48D2-3F48-87E1-D925B9343798}" type="slidenum">
              <a:rPr lang="en-US" smtClean="0"/>
              <a:pPr/>
              <a:t>62</a:t>
            </a:fld>
            <a:endParaRPr lang="en-US" dirty="0"/>
          </a:p>
        </p:txBody>
      </p:sp>
      <p:sp>
        <p:nvSpPr>
          <p:cNvPr id="5" name="Footer Placeholder 4">
            <a:extLst>
              <a:ext uri="{FF2B5EF4-FFF2-40B4-BE49-F238E27FC236}">
                <a16:creationId xmlns:a16="http://schemas.microsoft.com/office/drawing/2014/main" id="{CE251AB8-BE8D-4E6C-B0E6-99FB304ECA2A}"/>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6" name="Table 5">
            <a:extLst>
              <a:ext uri="{FF2B5EF4-FFF2-40B4-BE49-F238E27FC236}">
                <a16:creationId xmlns:a16="http://schemas.microsoft.com/office/drawing/2014/main" id="{7786AD8E-D81D-4F1C-AEEB-184DD4EEB2C5}"/>
              </a:ext>
            </a:extLst>
          </p:cNvPr>
          <p:cNvGraphicFramePr>
            <a:graphicFrameLocks noGrp="1"/>
          </p:cNvGraphicFramePr>
          <p:nvPr>
            <p:extLst>
              <p:ext uri="{D42A27DB-BD31-4B8C-83A1-F6EECF244321}">
                <p14:modId xmlns:p14="http://schemas.microsoft.com/office/powerpoint/2010/main" val="1003286831"/>
              </p:ext>
            </p:extLst>
          </p:nvPr>
        </p:nvGraphicFramePr>
        <p:xfrm>
          <a:off x="8128784" y="2909684"/>
          <a:ext cx="2880000" cy="2880000"/>
        </p:xfrm>
        <a:graphic>
          <a:graphicData uri="http://schemas.openxmlformats.org/drawingml/2006/table">
            <a:tbl>
              <a:tblPr firstRow="1" bandRow="1">
                <a:tableStyleId>{5940675A-B579-460E-94D1-54222C63F5DA}</a:tableStyleId>
              </a:tblPr>
              <a:tblGrid>
                <a:gridCol w="2880000">
                  <a:extLst>
                    <a:ext uri="{9D8B030D-6E8A-4147-A177-3AD203B41FA5}">
                      <a16:colId xmlns:a16="http://schemas.microsoft.com/office/drawing/2014/main" val="2757580563"/>
                    </a:ext>
                  </a:extLst>
                </a:gridCol>
              </a:tblGrid>
              <a:tr h="1440000">
                <a:tc>
                  <a:txBody>
                    <a:bodyPr/>
                    <a:lstStyle/>
                    <a:p>
                      <a:pPr algn="ctr"/>
                      <a:r>
                        <a:rPr lang="de-DE" dirty="0">
                          <a:solidFill>
                            <a:schemeClr val="bg1"/>
                          </a:solidFill>
                        </a:rPr>
                        <a:t>16x8</a:t>
                      </a:r>
                      <a:endParaRPr lang="en-US" dirty="0">
                        <a:solidFill>
                          <a:schemeClr val="bg1"/>
                        </a:solidFill>
                      </a:endParaRPr>
                    </a:p>
                  </a:txBody>
                  <a:tcPr anchor="ctr">
                    <a:solidFill>
                      <a:schemeClr val="accent2">
                        <a:lumMod val="20000"/>
                        <a:lumOff val="80000"/>
                      </a:schemeClr>
                    </a:solidFill>
                  </a:tcPr>
                </a:tc>
                <a:extLst>
                  <a:ext uri="{0D108BD9-81ED-4DB2-BD59-A6C34878D82A}">
                    <a16:rowId xmlns:a16="http://schemas.microsoft.com/office/drawing/2014/main" val="2133880593"/>
                  </a:ext>
                </a:extLst>
              </a:tr>
              <a:tr h="1440000">
                <a:tc>
                  <a:txBody>
                    <a:bodyPr/>
                    <a:lstStyle/>
                    <a:p>
                      <a:pPr algn="ctr"/>
                      <a:r>
                        <a:rPr lang="de-DE" dirty="0">
                          <a:solidFill>
                            <a:schemeClr val="bg1"/>
                          </a:solidFill>
                        </a:rPr>
                        <a:t>16x8</a:t>
                      </a:r>
                      <a:endParaRPr lang="en-US" dirty="0">
                        <a:solidFill>
                          <a:schemeClr val="bg1"/>
                        </a:solidFill>
                      </a:endParaRPr>
                    </a:p>
                  </a:txBody>
                  <a:tcPr anchor="ctr">
                    <a:solidFill>
                      <a:schemeClr val="accent2">
                        <a:lumMod val="20000"/>
                        <a:lumOff val="80000"/>
                      </a:schemeClr>
                    </a:solidFill>
                  </a:tcPr>
                </a:tc>
                <a:extLst>
                  <a:ext uri="{0D108BD9-81ED-4DB2-BD59-A6C34878D82A}">
                    <a16:rowId xmlns:a16="http://schemas.microsoft.com/office/drawing/2014/main" val="1542332903"/>
                  </a:ext>
                </a:extLst>
              </a:tr>
            </a:tbl>
          </a:graphicData>
        </a:graphic>
      </p:graphicFrame>
    </p:spTree>
    <p:extLst>
      <p:ext uri="{BB962C8B-B14F-4D97-AF65-F5344CB8AC3E}">
        <p14:creationId xmlns:p14="http://schemas.microsoft.com/office/powerpoint/2010/main" val="13832487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DEDC61-B66B-4BEE-AA0D-538E8371F7C5}"/>
              </a:ext>
            </a:extLst>
          </p:cNvPr>
          <p:cNvSpPr>
            <a:spLocks noGrp="1"/>
          </p:cNvSpPr>
          <p:nvPr>
            <p:ph type="title"/>
          </p:nvPr>
        </p:nvSpPr>
        <p:spPr/>
        <p:txBody>
          <a:bodyPr/>
          <a:lstStyle/>
          <a:p>
            <a:r>
              <a:rPr lang="de-DE" dirty="0"/>
              <a:t>Input</a:t>
            </a:r>
            <a:endParaRPr lang="en-DE" dirty="0"/>
          </a:p>
        </p:txBody>
      </p:sp>
      <p:sp>
        <p:nvSpPr>
          <p:cNvPr id="8" name="Slide Number Placeholder 7">
            <a:extLst>
              <a:ext uri="{FF2B5EF4-FFF2-40B4-BE49-F238E27FC236}">
                <a16:creationId xmlns:a16="http://schemas.microsoft.com/office/drawing/2014/main" id="{10362537-0702-4152-B335-C6F3C97F0E95}"/>
              </a:ext>
            </a:extLst>
          </p:cNvPr>
          <p:cNvSpPr>
            <a:spLocks noGrp="1"/>
          </p:cNvSpPr>
          <p:nvPr>
            <p:ph type="sldNum" sz="quarter" idx="16"/>
          </p:nvPr>
        </p:nvSpPr>
        <p:spPr/>
        <p:txBody>
          <a:bodyPr/>
          <a:lstStyle/>
          <a:p>
            <a:fld id="{9BC932D5-48D2-3F48-87E1-D925B9343798}" type="slidenum">
              <a:rPr lang="en-US" smtClean="0"/>
              <a:pPr/>
              <a:t>63</a:t>
            </a:fld>
            <a:endParaRPr lang="en-US" dirty="0"/>
          </a:p>
        </p:txBody>
      </p:sp>
      <p:sp>
        <p:nvSpPr>
          <p:cNvPr id="9" name="Footer Placeholder 8">
            <a:extLst>
              <a:ext uri="{FF2B5EF4-FFF2-40B4-BE49-F238E27FC236}">
                <a16:creationId xmlns:a16="http://schemas.microsoft.com/office/drawing/2014/main" id="{6259ABA6-6E93-4579-BB24-ABD18A554212}"/>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12" name="Picture 11" descr="A penguin walking on the beach&#10;&#10;Description automatically generated">
            <a:extLst>
              <a:ext uri="{FF2B5EF4-FFF2-40B4-BE49-F238E27FC236}">
                <a16:creationId xmlns:a16="http://schemas.microsoft.com/office/drawing/2014/main" id="{21D5FB66-ADC6-4B04-B4A2-E9B50A5A44EA}"/>
              </a:ext>
            </a:extLst>
          </p:cNvPr>
          <p:cNvPicPr>
            <a:picLocks noChangeAspect="1"/>
          </p:cNvPicPr>
          <p:nvPr/>
        </p:nvPicPr>
        <p:blipFill rotWithShape="1">
          <a:blip r:embed="rId2"/>
          <a:srcRect t="22354" r="6405"/>
          <a:stretch/>
        </p:blipFill>
        <p:spPr>
          <a:xfrm>
            <a:off x="2781453" y="2239178"/>
            <a:ext cx="5318502" cy="2795999"/>
          </a:xfrm>
          <a:prstGeom prst="rect">
            <a:avLst/>
          </a:prstGeom>
        </p:spPr>
      </p:pic>
      <p:sp>
        <p:nvSpPr>
          <p:cNvPr id="14" name="Oval 13">
            <a:extLst>
              <a:ext uri="{FF2B5EF4-FFF2-40B4-BE49-F238E27FC236}">
                <a16:creationId xmlns:a16="http://schemas.microsoft.com/office/drawing/2014/main" id="{EFA9E13D-33E1-4E9C-A929-2CAC5D5B45D8}"/>
              </a:ext>
            </a:extLst>
          </p:cNvPr>
          <p:cNvSpPr/>
          <p:nvPr/>
        </p:nvSpPr>
        <p:spPr>
          <a:xfrm>
            <a:off x="5532895" y="3287713"/>
            <a:ext cx="633412" cy="70961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Oval 14">
            <a:extLst>
              <a:ext uri="{FF2B5EF4-FFF2-40B4-BE49-F238E27FC236}">
                <a16:creationId xmlns:a16="http://schemas.microsoft.com/office/drawing/2014/main" id="{43ECC342-83D4-414E-842E-E2CEF5ADE7D8}"/>
              </a:ext>
            </a:extLst>
          </p:cNvPr>
          <p:cNvSpPr/>
          <p:nvPr/>
        </p:nvSpPr>
        <p:spPr>
          <a:xfrm>
            <a:off x="7571245" y="4606925"/>
            <a:ext cx="523875" cy="36671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Oval 15">
            <a:extLst>
              <a:ext uri="{FF2B5EF4-FFF2-40B4-BE49-F238E27FC236}">
                <a16:creationId xmlns:a16="http://schemas.microsoft.com/office/drawing/2014/main" id="{5D4A202B-D738-4441-A83B-2DF1735960E2}"/>
              </a:ext>
            </a:extLst>
          </p:cNvPr>
          <p:cNvSpPr/>
          <p:nvPr/>
        </p:nvSpPr>
        <p:spPr>
          <a:xfrm>
            <a:off x="3718382" y="3459163"/>
            <a:ext cx="481012" cy="70961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8789264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7C4BB20-C861-4550-9780-D9BF1933B9EF}"/>
              </a:ext>
            </a:extLst>
          </p:cNvPr>
          <p:cNvSpPr>
            <a:spLocks noGrp="1"/>
          </p:cNvSpPr>
          <p:nvPr>
            <p:ph type="title"/>
          </p:nvPr>
        </p:nvSpPr>
        <p:spPr/>
        <p:txBody>
          <a:bodyPr/>
          <a:lstStyle/>
          <a:p>
            <a:r>
              <a:rPr lang="de-DE" dirty="0"/>
              <a:t>Input - General</a:t>
            </a:r>
            <a:endParaRPr lang="en-DE" dirty="0"/>
          </a:p>
        </p:txBody>
      </p:sp>
      <p:sp>
        <p:nvSpPr>
          <p:cNvPr id="11" name="Content Placeholder 10">
            <a:extLst>
              <a:ext uri="{FF2B5EF4-FFF2-40B4-BE49-F238E27FC236}">
                <a16:creationId xmlns:a16="http://schemas.microsoft.com/office/drawing/2014/main" id="{CE03856D-4F23-4E7A-80D3-33285C34AAC0}"/>
              </a:ext>
            </a:extLst>
          </p:cNvPr>
          <p:cNvSpPr>
            <a:spLocks noGrp="1"/>
          </p:cNvSpPr>
          <p:nvPr>
            <p:ph sz="quarter" idx="10"/>
          </p:nvPr>
        </p:nvSpPr>
        <p:spPr/>
        <p:txBody>
          <a:bodyPr/>
          <a:lstStyle/>
          <a:p>
            <a:pPr marL="0" indent="0">
              <a:buNone/>
            </a:pPr>
            <a:r>
              <a:rPr lang="en-US" dirty="0"/>
              <a:t>Input must range between {0 to 1} for each color channel.</a:t>
            </a:r>
          </a:p>
          <a:p>
            <a:pPr marL="0" indent="0">
              <a:buNone/>
            </a:pPr>
            <a:r>
              <a:rPr lang="en-US" dirty="0"/>
              <a:t>CAS output will be {0 to 1} ranged as well.</a:t>
            </a:r>
          </a:p>
          <a:p>
            <a:endParaRPr lang="en-US" dirty="0"/>
          </a:p>
          <a:p>
            <a:pPr marL="0" indent="0">
              <a:buNone/>
            </a:pPr>
            <a:r>
              <a:rPr lang="en-US" dirty="0"/>
              <a:t>CAS is designed to be a linear filter.</a:t>
            </a:r>
          </a:p>
          <a:p>
            <a:pPr marL="0" indent="0">
              <a:buNone/>
            </a:pPr>
            <a:r>
              <a:rPr lang="en-US" dirty="0"/>
              <a:t>This filter does not function well on sRGB or gamma 2.2 non-linear data.</a:t>
            </a:r>
          </a:p>
          <a:p>
            <a:pPr marL="0" indent="0">
              <a:buNone/>
            </a:pPr>
            <a:r>
              <a:rPr lang="en-US" dirty="0"/>
              <a:t>This filter does not function on PQ non-linear data.</a:t>
            </a:r>
          </a:p>
          <a:p>
            <a:r>
              <a:rPr lang="en-US" dirty="0"/>
              <a:t>Due to the shape of PQ, the positive side of the ring created by the negative lobe tends to become over-bright.</a:t>
            </a:r>
          </a:p>
          <a:p>
            <a:endParaRPr lang="en-DE" dirty="0"/>
          </a:p>
        </p:txBody>
      </p:sp>
      <p:sp>
        <p:nvSpPr>
          <p:cNvPr id="8" name="Slide Number Placeholder 7">
            <a:extLst>
              <a:ext uri="{FF2B5EF4-FFF2-40B4-BE49-F238E27FC236}">
                <a16:creationId xmlns:a16="http://schemas.microsoft.com/office/drawing/2014/main" id="{32ABB830-9935-48C2-A480-200FF77C66B7}"/>
              </a:ext>
            </a:extLst>
          </p:cNvPr>
          <p:cNvSpPr>
            <a:spLocks noGrp="1"/>
          </p:cNvSpPr>
          <p:nvPr>
            <p:ph type="sldNum" sz="quarter" idx="12"/>
          </p:nvPr>
        </p:nvSpPr>
        <p:spPr/>
        <p:txBody>
          <a:bodyPr/>
          <a:lstStyle/>
          <a:p>
            <a:fld id="{9BC932D5-48D2-3F48-87E1-D925B9343798}" type="slidenum">
              <a:rPr lang="en-US" smtClean="0"/>
              <a:pPr/>
              <a:t>64</a:t>
            </a:fld>
            <a:endParaRPr lang="en-US" dirty="0"/>
          </a:p>
        </p:txBody>
      </p:sp>
      <p:sp>
        <p:nvSpPr>
          <p:cNvPr id="9" name="Footer Placeholder 8">
            <a:extLst>
              <a:ext uri="{FF2B5EF4-FFF2-40B4-BE49-F238E27FC236}">
                <a16:creationId xmlns:a16="http://schemas.microsoft.com/office/drawing/2014/main" id="{0DE13F83-38C8-4FB9-AD6A-3278D20656EE}"/>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4762454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7C4BB20-C861-4550-9780-D9BF1933B9EF}"/>
              </a:ext>
            </a:extLst>
          </p:cNvPr>
          <p:cNvSpPr>
            <a:spLocks noGrp="1"/>
          </p:cNvSpPr>
          <p:nvPr>
            <p:ph type="title"/>
          </p:nvPr>
        </p:nvSpPr>
        <p:spPr/>
        <p:txBody>
          <a:bodyPr/>
          <a:lstStyle/>
          <a:p>
            <a:r>
              <a:rPr lang="de-DE" dirty="0"/>
              <a:t>Input - General</a:t>
            </a:r>
            <a:endParaRPr lang="en-DE" dirty="0"/>
          </a:p>
        </p:txBody>
      </p:sp>
      <p:sp>
        <p:nvSpPr>
          <p:cNvPr id="11" name="Content Placeholder 10">
            <a:extLst>
              <a:ext uri="{FF2B5EF4-FFF2-40B4-BE49-F238E27FC236}">
                <a16:creationId xmlns:a16="http://schemas.microsoft.com/office/drawing/2014/main" id="{CE03856D-4F23-4E7A-80D3-33285C34AAC0}"/>
              </a:ext>
            </a:extLst>
          </p:cNvPr>
          <p:cNvSpPr>
            <a:spLocks noGrp="1"/>
          </p:cNvSpPr>
          <p:nvPr>
            <p:ph sz="quarter" idx="10"/>
          </p:nvPr>
        </p:nvSpPr>
        <p:spPr/>
        <p:txBody>
          <a:bodyPr/>
          <a:lstStyle/>
          <a:p>
            <a:pPr marL="0" indent="0">
              <a:buNone/>
            </a:pPr>
            <a:r>
              <a:rPr lang="en-US" dirty="0"/>
              <a:t>CAS sharpen only does 5 loads, so any conversion applied during </a:t>
            </a:r>
            <a:r>
              <a:rPr lang="en-US" b="1" dirty="0" err="1"/>
              <a:t>CasLoad</a:t>
            </a:r>
            <a:r>
              <a:rPr lang="en-US" b="1" dirty="0"/>
              <a:t>() </a:t>
            </a:r>
            <a:r>
              <a:rPr lang="en-US" dirty="0"/>
              <a:t>or </a:t>
            </a:r>
            <a:r>
              <a:rPr lang="en-US" b="1" dirty="0" err="1"/>
              <a:t>CasInput</a:t>
            </a:r>
            <a:r>
              <a:rPr lang="en-US" b="1" dirty="0"/>
              <a:t>() </a:t>
            </a:r>
            <a:r>
              <a:rPr lang="en-US" dirty="0"/>
              <a:t>has </a:t>
            </a:r>
          </a:p>
          <a:p>
            <a:pPr marL="0" indent="0">
              <a:buNone/>
            </a:pPr>
            <a:r>
              <a:rPr lang="en-US" dirty="0"/>
              <a:t>a 5 load * 3 channel = </a:t>
            </a:r>
            <a:r>
              <a:rPr lang="en-US" b="1" dirty="0"/>
              <a:t>15x cost amplifier</a:t>
            </a:r>
            <a:r>
              <a:rPr lang="en-US" dirty="0"/>
              <a:t>.</a:t>
            </a:r>
          </a:p>
          <a:p>
            <a:r>
              <a:rPr lang="en-US" dirty="0"/>
              <a:t>input conversions need to be factored into the prior pass's output.</a:t>
            </a:r>
          </a:p>
          <a:p>
            <a:r>
              <a:rPr lang="en-US" dirty="0"/>
              <a:t>But if necessary use </a:t>
            </a:r>
            <a:r>
              <a:rPr lang="en-US" dirty="0" err="1"/>
              <a:t>CasInput</a:t>
            </a:r>
            <a:r>
              <a:rPr lang="en-US" dirty="0"/>
              <a:t>() instead of </a:t>
            </a:r>
            <a:r>
              <a:rPr lang="en-US" dirty="0" err="1"/>
              <a:t>CasLoad</a:t>
            </a:r>
            <a:r>
              <a:rPr lang="en-US" dirty="0"/>
              <a:t>(), as </a:t>
            </a:r>
            <a:r>
              <a:rPr lang="en-US" dirty="0" err="1"/>
              <a:t>CasInput</a:t>
            </a:r>
            <a:r>
              <a:rPr lang="en-US" dirty="0"/>
              <a:t>() works with packed color.</a:t>
            </a:r>
          </a:p>
          <a:p>
            <a:r>
              <a:rPr lang="en-US" dirty="0"/>
              <a:t>For CAS with scaling the amplifier is 12 load * 3 channel = 36x cost amplifier.</a:t>
            </a:r>
          </a:p>
          <a:p>
            <a:endParaRPr lang="en-US" dirty="0"/>
          </a:p>
          <a:p>
            <a:pPr marL="0" indent="0">
              <a:buNone/>
            </a:pPr>
            <a:r>
              <a:rPr lang="en-US" dirty="0"/>
              <a:t>Any conversion applied to </a:t>
            </a:r>
            <a:r>
              <a:rPr lang="en-US" b="1" dirty="0"/>
              <a:t>output</a:t>
            </a:r>
            <a:r>
              <a:rPr lang="en-US" dirty="0"/>
              <a:t> has a </a:t>
            </a:r>
            <a:r>
              <a:rPr lang="en-US" b="1" dirty="0"/>
              <a:t>3x cost amplifier </a:t>
            </a:r>
            <a:r>
              <a:rPr lang="en-US" dirty="0"/>
              <a:t>(3 color channels).</a:t>
            </a:r>
          </a:p>
          <a:p>
            <a:r>
              <a:rPr lang="en-US" dirty="0"/>
              <a:t>Output conversions are substantially less expensive.</a:t>
            </a:r>
          </a:p>
          <a:p>
            <a:pPr marL="0" indent="0">
              <a:buNone/>
            </a:pPr>
            <a:r>
              <a:rPr lang="en-US" dirty="0"/>
              <a:t>Added VALU ops due to conversions will have visible cost as this shader is already quite</a:t>
            </a:r>
            <a:br>
              <a:rPr lang="en-US" dirty="0"/>
            </a:br>
            <a:r>
              <a:rPr lang="en-US" b="1" dirty="0"/>
              <a:t>VALU heavy.</a:t>
            </a:r>
          </a:p>
          <a:p>
            <a:endParaRPr lang="en-DE" dirty="0"/>
          </a:p>
        </p:txBody>
      </p:sp>
      <p:sp>
        <p:nvSpPr>
          <p:cNvPr id="8" name="Slide Number Placeholder 7">
            <a:extLst>
              <a:ext uri="{FF2B5EF4-FFF2-40B4-BE49-F238E27FC236}">
                <a16:creationId xmlns:a16="http://schemas.microsoft.com/office/drawing/2014/main" id="{32ABB830-9935-48C2-A480-200FF77C66B7}"/>
              </a:ext>
            </a:extLst>
          </p:cNvPr>
          <p:cNvSpPr>
            <a:spLocks noGrp="1"/>
          </p:cNvSpPr>
          <p:nvPr>
            <p:ph type="sldNum" sz="quarter" idx="12"/>
          </p:nvPr>
        </p:nvSpPr>
        <p:spPr/>
        <p:txBody>
          <a:bodyPr/>
          <a:lstStyle/>
          <a:p>
            <a:fld id="{9BC932D5-48D2-3F48-87E1-D925B9343798}" type="slidenum">
              <a:rPr lang="en-US" smtClean="0"/>
              <a:pPr/>
              <a:t>65</a:t>
            </a:fld>
            <a:endParaRPr lang="en-US" dirty="0"/>
          </a:p>
        </p:txBody>
      </p:sp>
      <p:sp>
        <p:nvSpPr>
          <p:cNvPr id="9" name="Footer Placeholder 8">
            <a:extLst>
              <a:ext uri="{FF2B5EF4-FFF2-40B4-BE49-F238E27FC236}">
                <a16:creationId xmlns:a16="http://schemas.microsoft.com/office/drawing/2014/main" id="{0DE13F83-38C8-4FB9-AD6A-3278D20656EE}"/>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12426178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B4E7-B0BF-4FED-9AA8-06FE622C0A60}"/>
              </a:ext>
            </a:extLst>
          </p:cNvPr>
          <p:cNvSpPr>
            <a:spLocks noGrp="1"/>
          </p:cNvSpPr>
          <p:nvPr>
            <p:ph type="title"/>
          </p:nvPr>
        </p:nvSpPr>
        <p:spPr/>
        <p:txBody>
          <a:bodyPr/>
          <a:lstStyle/>
          <a:p>
            <a:r>
              <a:rPr lang="de-DE" dirty="0"/>
              <a:t>Input Format – FP16</a:t>
            </a:r>
            <a:endParaRPr lang="en-DE" dirty="0"/>
          </a:p>
        </p:txBody>
      </p:sp>
      <p:sp>
        <p:nvSpPr>
          <p:cNvPr id="3" name="Content Placeholder 2">
            <a:extLst>
              <a:ext uri="{FF2B5EF4-FFF2-40B4-BE49-F238E27FC236}">
                <a16:creationId xmlns:a16="http://schemas.microsoft.com/office/drawing/2014/main" id="{00D3FFA8-4E04-4F92-9C82-E6689769E3D6}"/>
              </a:ext>
            </a:extLst>
          </p:cNvPr>
          <p:cNvSpPr>
            <a:spLocks noGrp="1"/>
          </p:cNvSpPr>
          <p:nvPr>
            <p:ph sz="quarter" idx="10"/>
          </p:nvPr>
        </p:nvSpPr>
        <p:spPr/>
        <p:txBody>
          <a:bodyPr/>
          <a:lstStyle/>
          <a:p>
            <a:pPr marL="0" indent="0">
              <a:buNone/>
            </a:pPr>
            <a:r>
              <a:rPr lang="de-DE" dirty="0"/>
              <a:t>FP16 with all non-negative values ranging {0 to 1}</a:t>
            </a:r>
          </a:p>
          <a:p>
            <a:pPr marL="0" indent="0">
              <a:buNone/>
            </a:pPr>
            <a:r>
              <a:rPr lang="de-DE" dirty="0"/>
              <a:t>-&gt; use as is, filter is designed for linear input and output ranging {0 to 1}</a:t>
            </a:r>
          </a:p>
          <a:p>
            <a:endParaRPr lang="en-DE" dirty="0"/>
          </a:p>
        </p:txBody>
      </p:sp>
      <p:sp>
        <p:nvSpPr>
          <p:cNvPr id="4" name="Slide Number Placeholder 3">
            <a:extLst>
              <a:ext uri="{FF2B5EF4-FFF2-40B4-BE49-F238E27FC236}">
                <a16:creationId xmlns:a16="http://schemas.microsoft.com/office/drawing/2014/main" id="{E2B8F1DF-A083-44DF-B210-A0C23A97D483}"/>
              </a:ext>
            </a:extLst>
          </p:cNvPr>
          <p:cNvSpPr>
            <a:spLocks noGrp="1"/>
          </p:cNvSpPr>
          <p:nvPr>
            <p:ph type="sldNum" sz="quarter" idx="12"/>
          </p:nvPr>
        </p:nvSpPr>
        <p:spPr/>
        <p:txBody>
          <a:bodyPr/>
          <a:lstStyle/>
          <a:p>
            <a:fld id="{9BC932D5-48D2-3F48-87E1-D925B9343798}" type="slidenum">
              <a:rPr lang="en-US" smtClean="0"/>
              <a:pPr/>
              <a:t>66</a:t>
            </a:fld>
            <a:endParaRPr lang="en-US" dirty="0"/>
          </a:p>
        </p:txBody>
      </p:sp>
      <p:sp>
        <p:nvSpPr>
          <p:cNvPr id="5" name="Footer Placeholder 4">
            <a:extLst>
              <a:ext uri="{FF2B5EF4-FFF2-40B4-BE49-F238E27FC236}">
                <a16:creationId xmlns:a16="http://schemas.microsoft.com/office/drawing/2014/main" id="{AEA974E9-3E73-4D61-B771-B9C15F9A82B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6" name="Graphic 5" descr="Confetti ball">
            <a:extLst>
              <a:ext uri="{FF2B5EF4-FFF2-40B4-BE49-F238E27FC236}">
                <a16:creationId xmlns:a16="http://schemas.microsoft.com/office/drawing/2014/main" id="{EE633DC5-94D1-4F18-938B-2BDEF273BB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0599" y="3086100"/>
            <a:ext cx="2333625" cy="2333625"/>
          </a:xfrm>
          <a:prstGeom prst="rect">
            <a:avLst/>
          </a:prstGeom>
        </p:spPr>
      </p:pic>
    </p:spTree>
    <p:extLst>
      <p:ext uri="{BB962C8B-B14F-4D97-AF65-F5344CB8AC3E}">
        <p14:creationId xmlns:p14="http://schemas.microsoft.com/office/powerpoint/2010/main" val="13431392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B4E7-B0BF-4FED-9AA8-06FE622C0A60}"/>
              </a:ext>
            </a:extLst>
          </p:cNvPr>
          <p:cNvSpPr>
            <a:spLocks noGrp="1"/>
          </p:cNvSpPr>
          <p:nvPr>
            <p:ph type="title"/>
          </p:nvPr>
        </p:nvSpPr>
        <p:spPr/>
        <p:txBody>
          <a:bodyPr/>
          <a:lstStyle/>
          <a:p>
            <a:r>
              <a:rPr lang="de-DE" dirty="0"/>
              <a:t>Input Format – UNORM</a:t>
            </a:r>
            <a:endParaRPr lang="en-DE" dirty="0"/>
          </a:p>
        </p:txBody>
      </p:sp>
      <p:sp>
        <p:nvSpPr>
          <p:cNvPr id="3" name="Content Placeholder 2">
            <a:extLst>
              <a:ext uri="{FF2B5EF4-FFF2-40B4-BE49-F238E27FC236}">
                <a16:creationId xmlns:a16="http://schemas.microsoft.com/office/drawing/2014/main" id="{00D3FFA8-4E04-4F92-9C82-E6689769E3D6}"/>
              </a:ext>
            </a:extLst>
          </p:cNvPr>
          <p:cNvSpPr>
            <a:spLocks noGrp="1"/>
          </p:cNvSpPr>
          <p:nvPr>
            <p:ph sz="quarter" idx="10"/>
          </p:nvPr>
        </p:nvSpPr>
        <p:spPr/>
        <p:txBody>
          <a:bodyPr/>
          <a:lstStyle/>
          <a:p>
            <a:pPr marL="0" indent="0">
              <a:buNone/>
            </a:pPr>
            <a:r>
              <a:rPr lang="de-DE" dirty="0"/>
              <a:t>UNORM with linear conversion approximation</a:t>
            </a:r>
          </a:p>
          <a:p>
            <a:pPr marL="0" indent="0">
              <a:buNone/>
            </a:pPr>
            <a:r>
              <a:rPr lang="de-DE" dirty="0"/>
              <a:t>Can be used for both sRGB or FreeSync2 native gamma 2.2 cases</a:t>
            </a:r>
          </a:p>
          <a:p>
            <a:endParaRPr lang="de-DE" dirty="0"/>
          </a:p>
          <a:p>
            <a:pPr marL="0" indent="0">
              <a:buNone/>
            </a:pPr>
            <a:r>
              <a:rPr lang="de-DE" dirty="0"/>
              <a:t>Load/store with either 10:10:10:2 UNORM or 8:8:8:8 UNORM</a:t>
            </a:r>
          </a:p>
          <a:p>
            <a:endParaRPr lang="de-DE" dirty="0"/>
          </a:p>
          <a:p>
            <a:pPr marL="0" indent="0">
              <a:buNone/>
            </a:pPr>
            <a:r>
              <a:rPr lang="de-DE" dirty="0"/>
              <a:t>Use gamma 2.0 conversion in CasInput() as an approximation:</a:t>
            </a:r>
          </a:p>
          <a:p>
            <a:pPr marL="0" indent="0">
              <a:buNone/>
            </a:pPr>
            <a:r>
              <a:rPr lang="de-DE" dirty="0">
                <a:latin typeface="Courier New" panose="02070309020205020404" pitchFamily="49" charset="0"/>
                <a:cs typeface="Courier New" panose="02070309020205020404" pitchFamily="49" charset="0"/>
              </a:rPr>
              <a:t>void CasInput(inout AF1 r,inout AF1 g,inout AF1 b){r*=r;g*=g;b*=b;}</a:t>
            </a:r>
          </a:p>
          <a:p>
            <a:pPr marL="0" indent="0">
              <a:buNone/>
            </a:pPr>
            <a:r>
              <a:rPr lang="de-DE" dirty="0"/>
              <a:t>CasInput() is for optional input transforms.</a:t>
            </a:r>
          </a:p>
          <a:p>
            <a:endParaRPr lang="de-DE" dirty="0"/>
          </a:p>
          <a:p>
            <a:pPr marL="0" indent="0">
              <a:buNone/>
            </a:pPr>
            <a:r>
              <a:rPr lang="de-DE" dirty="0"/>
              <a:t>Do linear to gamma 2.0 before the store in your shader:</a:t>
            </a:r>
          </a:p>
          <a:p>
            <a:pPr marL="0" indent="0">
              <a:buNone/>
            </a:pPr>
            <a:r>
              <a:rPr lang="de-DE" dirty="0">
                <a:latin typeface="Courier New" panose="02070309020205020404" pitchFamily="49" charset="0"/>
                <a:cs typeface="Courier New" panose="02070309020205020404" pitchFamily="49" charset="0"/>
              </a:rPr>
              <a:t>c.r=sqrt(c.r);c.g=sqrt(c.g);c.b=sqrt(c.b);</a:t>
            </a:r>
          </a:p>
          <a:p>
            <a:pPr marL="0" indent="0">
              <a:buNone/>
            </a:pPr>
            <a:r>
              <a:rPr lang="de-DE" dirty="0">
                <a:latin typeface="Courier New" panose="02070309020205020404" pitchFamily="49" charset="0"/>
                <a:cs typeface="Courier New" panose="02070309020205020404" pitchFamily="49" charset="0"/>
              </a:rPr>
              <a:t>imageStore(imgDst,ASU2(gxy),c);</a:t>
            </a:r>
            <a:endParaRPr lang="en-DE" dirty="0"/>
          </a:p>
        </p:txBody>
      </p:sp>
      <p:sp>
        <p:nvSpPr>
          <p:cNvPr id="4" name="Slide Number Placeholder 3">
            <a:extLst>
              <a:ext uri="{FF2B5EF4-FFF2-40B4-BE49-F238E27FC236}">
                <a16:creationId xmlns:a16="http://schemas.microsoft.com/office/drawing/2014/main" id="{E2B8F1DF-A083-44DF-B210-A0C23A97D483}"/>
              </a:ext>
            </a:extLst>
          </p:cNvPr>
          <p:cNvSpPr>
            <a:spLocks noGrp="1"/>
          </p:cNvSpPr>
          <p:nvPr>
            <p:ph type="sldNum" sz="quarter" idx="12"/>
          </p:nvPr>
        </p:nvSpPr>
        <p:spPr/>
        <p:txBody>
          <a:bodyPr/>
          <a:lstStyle/>
          <a:p>
            <a:fld id="{9BC932D5-48D2-3F48-87E1-D925B9343798}" type="slidenum">
              <a:rPr lang="en-US" smtClean="0"/>
              <a:pPr/>
              <a:t>67</a:t>
            </a:fld>
            <a:endParaRPr lang="en-US" dirty="0"/>
          </a:p>
        </p:txBody>
      </p:sp>
      <p:sp>
        <p:nvSpPr>
          <p:cNvPr id="5" name="Footer Placeholder 4">
            <a:extLst>
              <a:ext uri="{FF2B5EF4-FFF2-40B4-BE49-F238E27FC236}">
                <a16:creationId xmlns:a16="http://schemas.microsoft.com/office/drawing/2014/main" id="{AEA974E9-3E73-4D61-B771-B9C15F9A82B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4046520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B4E7-B0BF-4FED-9AA8-06FE622C0A60}"/>
              </a:ext>
            </a:extLst>
          </p:cNvPr>
          <p:cNvSpPr>
            <a:spLocks noGrp="1"/>
          </p:cNvSpPr>
          <p:nvPr>
            <p:ph type="title"/>
          </p:nvPr>
        </p:nvSpPr>
        <p:spPr/>
        <p:txBody>
          <a:bodyPr/>
          <a:lstStyle/>
          <a:p>
            <a:r>
              <a:rPr lang="de-DE" dirty="0"/>
              <a:t>Input Format – UNORM Packed</a:t>
            </a:r>
            <a:endParaRPr lang="en-DE" dirty="0"/>
          </a:p>
        </p:txBody>
      </p:sp>
      <p:sp>
        <p:nvSpPr>
          <p:cNvPr id="3" name="Content Placeholder 2">
            <a:extLst>
              <a:ext uri="{FF2B5EF4-FFF2-40B4-BE49-F238E27FC236}">
                <a16:creationId xmlns:a16="http://schemas.microsoft.com/office/drawing/2014/main" id="{00D3FFA8-4E04-4F92-9C82-E6689769E3D6}"/>
              </a:ext>
            </a:extLst>
          </p:cNvPr>
          <p:cNvSpPr>
            <a:spLocks noGrp="1"/>
          </p:cNvSpPr>
          <p:nvPr>
            <p:ph sz="quarter" idx="10"/>
          </p:nvPr>
        </p:nvSpPr>
        <p:spPr/>
        <p:txBody>
          <a:bodyPr/>
          <a:lstStyle/>
          <a:p>
            <a:pPr marL="0" indent="0">
              <a:buNone/>
            </a:pPr>
            <a:r>
              <a:rPr lang="de-DE" dirty="0"/>
              <a:t>UNORM with linear conversion approximation</a:t>
            </a:r>
          </a:p>
          <a:p>
            <a:pPr marL="0" indent="0">
              <a:buNone/>
            </a:pPr>
            <a:r>
              <a:rPr lang="de-DE" dirty="0"/>
              <a:t>Can be used for both sRGB or FreeSync2 native gamma 2.2 cases</a:t>
            </a:r>
          </a:p>
          <a:p>
            <a:endParaRPr lang="de-DE" dirty="0"/>
          </a:p>
          <a:p>
            <a:pPr marL="0" indent="0">
              <a:buNone/>
            </a:pPr>
            <a:r>
              <a:rPr lang="de-DE" dirty="0"/>
              <a:t>Use gamma 2.0 conversion in CasInput</a:t>
            </a:r>
            <a:r>
              <a:rPr lang="de-DE" b="1" dirty="0"/>
              <a:t>H</a:t>
            </a:r>
            <a:r>
              <a:rPr lang="de-DE" dirty="0"/>
              <a:t>() as an approximation:</a:t>
            </a:r>
          </a:p>
          <a:p>
            <a:pPr marL="0" indent="0">
              <a:buNone/>
            </a:pPr>
            <a:r>
              <a:rPr lang="de-DE" dirty="0">
                <a:latin typeface="Courier New" panose="02070309020205020404" pitchFamily="49" charset="0"/>
                <a:cs typeface="Courier New" panose="02070309020205020404" pitchFamily="49" charset="0"/>
              </a:rPr>
              <a:t>void CasInput</a:t>
            </a:r>
            <a:r>
              <a:rPr lang="de-DE" b="1" dirty="0">
                <a:latin typeface="Courier New" panose="02070309020205020404" pitchFamily="49" charset="0"/>
                <a:cs typeface="Courier New" panose="02070309020205020404" pitchFamily="49" charset="0"/>
              </a:rPr>
              <a:t>H</a:t>
            </a:r>
            <a:r>
              <a:rPr lang="de-DE" dirty="0">
                <a:latin typeface="Courier New" panose="02070309020205020404" pitchFamily="49" charset="0"/>
                <a:cs typeface="Courier New" panose="02070309020205020404" pitchFamily="49" charset="0"/>
              </a:rPr>
              <a:t>(inout AH2 r,inout AH2 g,inout AH2 b){r*=r;g*=g;b*=b;}</a:t>
            </a:r>
          </a:p>
          <a:p>
            <a:endParaRPr lang="de-DE" dirty="0"/>
          </a:p>
          <a:p>
            <a:pPr marL="0" indent="0">
              <a:buNone/>
            </a:pPr>
            <a:r>
              <a:rPr lang="de-DE" dirty="0"/>
              <a:t>Do linear to gamma 2.0 before the store in your shader</a:t>
            </a:r>
          </a:p>
          <a:p>
            <a:pPr marL="0" indent="0">
              <a:buNone/>
            </a:pPr>
            <a:r>
              <a:rPr lang="en-US" dirty="0" err="1">
                <a:latin typeface="Courier New" panose="02070309020205020404" pitchFamily="49" charset="0"/>
                <a:cs typeface="Courier New" panose="02070309020205020404" pitchFamily="49" charset="0"/>
              </a:rPr>
              <a:t>CasFilter</a:t>
            </a:r>
            <a:r>
              <a:rPr lang="en-US" b="1" dirty="0" err="1">
                <a:latin typeface="Courier New" panose="02070309020205020404" pitchFamily="49" charset="0"/>
                <a:cs typeface="Courier New" panose="02070309020205020404" pitchFamily="49" charset="0"/>
              </a:rPr>
              <a:t>H</a:t>
            </a:r>
            <a:r>
              <a:rPr lang="en-US" dirty="0">
                <a:latin typeface="Courier New" panose="02070309020205020404" pitchFamily="49" charset="0"/>
                <a:cs typeface="Courier New" panose="02070309020205020404" pitchFamily="49" charset="0"/>
              </a:rPr>
              <a:t>(cR,cG,cB,gxy,const0,const1,false);</a:t>
            </a:r>
            <a:endParaRPr lang="de-DE" dirty="0">
              <a:latin typeface="Courier New" panose="02070309020205020404" pitchFamily="49" charset="0"/>
              <a:cs typeface="Courier New" panose="02070309020205020404" pitchFamily="49" charset="0"/>
            </a:endParaRPr>
          </a:p>
          <a:p>
            <a:pPr marL="0" indent="0">
              <a:buNone/>
            </a:pPr>
            <a:r>
              <a:rPr lang="de-DE" dirty="0">
                <a:latin typeface="Courier New" panose="02070309020205020404" pitchFamily="49" charset="0"/>
                <a:cs typeface="Courier New" panose="02070309020205020404" pitchFamily="49" charset="0"/>
              </a:rPr>
              <a:t>cR=sqrt(cR);cG=sqrt(cG);cB=sqrt(cB);</a:t>
            </a:r>
          </a:p>
          <a:p>
            <a:pPr marL="0" indent="0">
              <a:buNone/>
            </a:pPr>
            <a:r>
              <a:rPr lang="de-DE" b="1" dirty="0">
                <a:latin typeface="Courier New" panose="02070309020205020404" pitchFamily="49" charset="0"/>
                <a:cs typeface="Courier New" panose="02070309020205020404" pitchFamily="49" charset="0"/>
              </a:rPr>
              <a:t>CasDepack(c0,c1,cR,cG,cB);</a:t>
            </a:r>
          </a:p>
          <a:p>
            <a:pPr marL="0" indent="0">
              <a:buNone/>
            </a:pPr>
            <a:r>
              <a:rPr lang="de-DE" dirty="0">
                <a:latin typeface="Courier New" panose="02070309020205020404" pitchFamily="49" charset="0"/>
                <a:cs typeface="Courier New" panose="02070309020205020404" pitchFamily="49" charset="0"/>
              </a:rPr>
              <a:t>imageStore(img[0],ASU2(gxy),AF4(c0));</a:t>
            </a:r>
          </a:p>
          <a:p>
            <a:pPr marL="0" indent="0">
              <a:buNone/>
            </a:pPr>
            <a:r>
              <a:rPr lang="de-DE" b="1" dirty="0">
                <a:latin typeface="Courier New" panose="02070309020205020404" pitchFamily="49" charset="0"/>
                <a:cs typeface="Courier New" panose="02070309020205020404" pitchFamily="49" charset="0"/>
              </a:rPr>
              <a:t>imageStore(img[0],ASU2(gxy+AU2(8,0)),AF4(c1));</a:t>
            </a:r>
            <a:endParaRPr lang="en-DE" dirty="0"/>
          </a:p>
        </p:txBody>
      </p:sp>
      <p:sp>
        <p:nvSpPr>
          <p:cNvPr id="4" name="Slide Number Placeholder 3">
            <a:extLst>
              <a:ext uri="{FF2B5EF4-FFF2-40B4-BE49-F238E27FC236}">
                <a16:creationId xmlns:a16="http://schemas.microsoft.com/office/drawing/2014/main" id="{E2B8F1DF-A083-44DF-B210-A0C23A97D483}"/>
              </a:ext>
            </a:extLst>
          </p:cNvPr>
          <p:cNvSpPr>
            <a:spLocks noGrp="1"/>
          </p:cNvSpPr>
          <p:nvPr>
            <p:ph type="sldNum" sz="quarter" idx="12"/>
          </p:nvPr>
        </p:nvSpPr>
        <p:spPr/>
        <p:txBody>
          <a:bodyPr/>
          <a:lstStyle/>
          <a:p>
            <a:fld id="{9BC932D5-48D2-3F48-87E1-D925B9343798}" type="slidenum">
              <a:rPr lang="en-US" smtClean="0"/>
              <a:pPr/>
              <a:t>68</a:t>
            </a:fld>
            <a:endParaRPr lang="en-US" dirty="0"/>
          </a:p>
        </p:txBody>
      </p:sp>
      <p:sp>
        <p:nvSpPr>
          <p:cNvPr id="5" name="Footer Placeholder 4">
            <a:extLst>
              <a:ext uri="{FF2B5EF4-FFF2-40B4-BE49-F238E27FC236}">
                <a16:creationId xmlns:a16="http://schemas.microsoft.com/office/drawing/2014/main" id="{AEA974E9-3E73-4D61-B771-B9C15F9A82B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7151138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B4E7-B0BF-4FED-9AA8-06FE622C0A60}"/>
              </a:ext>
            </a:extLst>
          </p:cNvPr>
          <p:cNvSpPr>
            <a:spLocks noGrp="1"/>
          </p:cNvSpPr>
          <p:nvPr>
            <p:ph type="title"/>
          </p:nvPr>
        </p:nvSpPr>
        <p:spPr/>
        <p:txBody>
          <a:bodyPr/>
          <a:lstStyle/>
          <a:p>
            <a:r>
              <a:rPr lang="de-DE" dirty="0"/>
              <a:t>Input Format – SRGB</a:t>
            </a:r>
            <a:endParaRPr lang="en-DE" dirty="0"/>
          </a:p>
        </p:txBody>
      </p:sp>
      <p:sp>
        <p:nvSpPr>
          <p:cNvPr id="3" name="Content Placeholder 2">
            <a:extLst>
              <a:ext uri="{FF2B5EF4-FFF2-40B4-BE49-F238E27FC236}">
                <a16:creationId xmlns:a16="http://schemas.microsoft.com/office/drawing/2014/main" id="{00D3FFA8-4E04-4F92-9C82-E6689769E3D6}"/>
              </a:ext>
            </a:extLst>
          </p:cNvPr>
          <p:cNvSpPr>
            <a:spLocks noGrp="1"/>
          </p:cNvSpPr>
          <p:nvPr>
            <p:ph sz="quarter" idx="10"/>
          </p:nvPr>
        </p:nvSpPr>
        <p:spPr/>
        <p:txBody>
          <a:bodyPr/>
          <a:lstStyle/>
          <a:p>
            <a:r>
              <a:rPr lang="de-DE" dirty="0"/>
              <a:t>Use texelFetch() with sRGB format (VK_FORMAT_R8G8B8A8_SRGB) for loads (gets linear into shader).</a:t>
            </a:r>
          </a:p>
          <a:p>
            <a:r>
              <a:rPr lang="de-DE" dirty="0"/>
              <a:t>Store to destination using UNORM (not sRGB) stores and do the linear to sRGB conversion in the shader.</a:t>
            </a:r>
          </a:p>
          <a:p>
            <a:endParaRPr lang="de-DE" dirty="0"/>
          </a:p>
          <a:p>
            <a:pPr marL="0" indent="0">
              <a:buNone/>
            </a:pPr>
            <a:r>
              <a:rPr lang="de-DE" dirty="0">
                <a:latin typeface="Courier New" panose="02070309020205020404" pitchFamily="49" charset="0"/>
                <a:cs typeface="Courier New" panose="02070309020205020404" pitchFamily="49" charset="0"/>
              </a:rPr>
              <a:t>AF3 CasLoad(ASU2 p){return texelFetch(texSrc,p,0).rgb;}</a:t>
            </a:r>
          </a:p>
          <a:p>
            <a:endParaRPr lang="de-DE" dirty="0"/>
          </a:p>
          <a:p>
            <a:pPr marL="0" indent="0">
              <a:buNone/>
            </a:pPr>
            <a:r>
              <a:rPr lang="de-DE" dirty="0"/>
              <a:t>Add before store in shader:</a:t>
            </a:r>
          </a:p>
          <a:p>
            <a:r>
              <a:rPr lang="de-DE" dirty="0"/>
              <a:t>Do linear to sRGB before store</a:t>
            </a:r>
          </a:p>
          <a:p>
            <a:pPr marL="0" indent="0">
              <a:buNone/>
            </a:pPr>
            <a:r>
              <a:rPr lang="de-DE" dirty="0">
                <a:latin typeface="Courier New" panose="02070309020205020404" pitchFamily="49" charset="0"/>
                <a:cs typeface="Courier New" panose="02070309020205020404" pitchFamily="49" charset="0"/>
              </a:rPr>
              <a:t>c.r=AToSrgbF1(c.r);</a:t>
            </a:r>
          </a:p>
          <a:p>
            <a:pPr marL="0" indent="0">
              <a:buNone/>
            </a:pPr>
            <a:r>
              <a:rPr lang="de-DE" dirty="0">
                <a:latin typeface="Courier New" panose="02070309020205020404" pitchFamily="49" charset="0"/>
                <a:cs typeface="Courier New" panose="02070309020205020404" pitchFamily="49" charset="0"/>
              </a:rPr>
              <a:t>c.g=AToSrgbF1(c.g);</a:t>
            </a:r>
          </a:p>
          <a:p>
            <a:pPr marL="0" indent="0">
              <a:buNone/>
            </a:pPr>
            <a:r>
              <a:rPr lang="de-DE" dirty="0">
                <a:latin typeface="Courier New" panose="02070309020205020404" pitchFamily="49" charset="0"/>
                <a:cs typeface="Courier New" panose="02070309020205020404" pitchFamily="49" charset="0"/>
              </a:rPr>
              <a:t>c.b=AToSrgbF1(c.b);</a:t>
            </a:r>
          </a:p>
          <a:p>
            <a:pPr marL="0" indent="0">
              <a:buNone/>
            </a:pPr>
            <a:r>
              <a:rPr lang="de-DE" dirty="0">
                <a:latin typeface="Courier New" panose="02070309020205020404" pitchFamily="49" charset="0"/>
                <a:cs typeface="Courier New" panose="02070309020205020404" pitchFamily="49" charset="0"/>
              </a:rPr>
              <a:t>imageStore(imgDst,ASU2(gxy),c);</a:t>
            </a:r>
          </a:p>
          <a:p>
            <a:pPr marL="0" indent="0">
              <a:buNone/>
            </a:pPr>
            <a:endParaRPr lang="en-DE" dirty="0"/>
          </a:p>
        </p:txBody>
      </p:sp>
      <p:sp>
        <p:nvSpPr>
          <p:cNvPr id="4" name="Slide Number Placeholder 3">
            <a:extLst>
              <a:ext uri="{FF2B5EF4-FFF2-40B4-BE49-F238E27FC236}">
                <a16:creationId xmlns:a16="http://schemas.microsoft.com/office/drawing/2014/main" id="{E2B8F1DF-A083-44DF-B210-A0C23A97D483}"/>
              </a:ext>
            </a:extLst>
          </p:cNvPr>
          <p:cNvSpPr>
            <a:spLocks noGrp="1"/>
          </p:cNvSpPr>
          <p:nvPr>
            <p:ph type="sldNum" sz="quarter" idx="12"/>
          </p:nvPr>
        </p:nvSpPr>
        <p:spPr/>
        <p:txBody>
          <a:bodyPr/>
          <a:lstStyle/>
          <a:p>
            <a:fld id="{9BC932D5-48D2-3F48-87E1-D925B9343798}" type="slidenum">
              <a:rPr lang="en-US" smtClean="0"/>
              <a:pPr/>
              <a:t>69</a:t>
            </a:fld>
            <a:endParaRPr lang="en-US" dirty="0"/>
          </a:p>
        </p:txBody>
      </p:sp>
      <p:sp>
        <p:nvSpPr>
          <p:cNvPr id="5" name="Footer Placeholder 4">
            <a:extLst>
              <a:ext uri="{FF2B5EF4-FFF2-40B4-BE49-F238E27FC236}">
                <a16:creationId xmlns:a16="http://schemas.microsoft.com/office/drawing/2014/main" id="{AEA974E9-3E73-4D61-B771-B9C15F9A82B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294079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240F1F-95EC-4B17-A92C-24C21CCEF8BC}"/>
              </a:ext>
            </a:extLst>
          </p:cNvPr>
          <p:cNvSpPr>
            <a:spLocks noGrp="1"/>
          </p:cNvSpPr>
          <p:nvPr>
            <p:ph type="body" sz="quarter" idx="10"/>
          </p:nvPr>
        </p:nvSpPr>
        <p:spPr/>
        <p:txBody>
          <a:bodyPr/>
          <a:lstStyle/>
          <a:p>
            <a:r>
              <a:rPr lang="de-DE" dirty="0"/>
              <a:t>Agenda</a:t>
            </a:r>
            <a:endParaRPr lang="en-DE" dirty="0"/>
          </a:p>
        </p:txBody>
      </p:sp>
      <p:sp>
        <p:nvSpPr>
          <p:cNvPr id="3" name="Slide Number Placeholder 2">
            <a:extLst>
              <a:ext uri="{FF2B5EF4-FFF2-40B4-BE49-F238E27FC236}">
                <a16:creationId xmlns:a16="http://schemas.microsoft.com/office/drawing/2014/main" id="{4B8B64DC-C9B0-430A-A071-BF22F193627E}"/>
              </a:ext>
            </a:extLst>
          </p:cNvPr>
          <p:cNvSpPr>
            <a:spLocks noGrp="1"/>
          </p:cNvSpPr>
          <p:nvPr>
            <p:ph type="sldNum" sz="quarter" idx="13"/>
          </p:nvPr>
        </p:nvSpPr>
        <p:spPr/>
        <p:txBody>
          <a:bodyPr/>
          <a:lstStyle/>
          <a:p>
            <a:fld id="{9BC932D5-48D2-3F48-87E1-D925B9343798}" type="slidenum">
              <a:rPr lang="en-US" smtClean="0"/>
              <a:pPr/>
              <a:t>7</a:t>
            </a:fld>
            <a:endParaRPr lang="en-US" dirty="0"/>
          </a:p>
        </p:txBody>
      </p:sp>
      <p:sp>
        <p:nvSpPr>
          <p:cNvPr id="6" name="Footer Placeholder 5">
            <a:extLst>
              <a:ext uri="{FF2B5EF4-FFF2-40B4-BE49-F238E27FC236}">
                <a16:creationId xmlns:a16="http://schemas.microsoft.com/office/drawing/2014/main" id="{AEA99C8D-2F69-4A94-B16F-D81A43F6B15B}"/>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graphicFrame>
        <p:nvGraphicFramePr>
          <p:cNvPr id="7" name="Table Placeholder 3">
            <a:extLst>
              <a:ext uri="{FF2B5EF4-FFF2-40B4-BE49-F238E27FC236}">
                <a16:creationId xmlns:a16="http://schemas.microsoft.com/office/drawing/2014/main" id="{88A796CA-DE1C-4BB0-BF8D-18DAFE4E6994}"/>
              </a:ext>
            </a:extLst>
          </p:cNvPr>
          <p:cNvGraphicFramePr>
            <a:graphicFrameLocks noGrp="1"/>
          </p:cNvGraphicFramePr>
          <p:nvPr>
            <p:ph type="tbl" sz="quarter" idx="11"/>
            <p:extLst>
              <p:ext uri="{D42A27DB-BD31-4B8C-83A1-F6EECF244321}">
                <p14:modId xmlns:p14="http://schemas.microsoft.com/office/powerpoint/2010/main" val="2245280345"/>
              </p:ext>
            </p:extLst>
          </p:nvPr>
        </p:nvGraphicFramePr>
        <p:xfrm>
          <a:off x="266700" y="1176338"/>
          <a:ext cx="8883161" cy="5136642"/>
        </p:xfrm>
        <a:graphic>
          <a:graphicData uri="http://schemas.openxmlformats.org/drawingml/2006/table">
            <a:tbl>
              <a:tblPr firstRow="1" bandRow="1">
                <a:tableStyleId>{5C22544A-7EE6-4342-B048-85BDC9FD1C3A}</a:tableStyleId>
              </a:tblPr>
              <a:tblGrid>
                <a:gridCol w="8883161">
                  <a:extLst>
                    <a:ext uri="{9D8B030D-6E8A-4147-A177-3AD203B41FA5}">
                      <a16:colId xmlns:a16="http://schemas.microsoft.com/office/drawing/2014/main" val="2038306819"/>
                    </a:ext>
                  </a:extLst>
                </a:gridCol>
              </a:tblGrid>
              <a:tr h="733806">
                <a:tc>
                  <a:txBody>
                    <a:bodyPr/>
                    <a:lstStyle/>
                    <a:p>
                      <a:r>
                        <a:rPr lang="en-US" b="0" i="0" dirty="0">
                          <a:solidFill>
                            <a:schemeClr val="tx1"/>
                          </a:solidFill>
                          <a:latin typeface="Klavika Regular" panose="020B0506040000020004" pitchFamily="34" charset="0"/>
                        </a:rPr>
                        <a:t>Overview</a:t>
                      </a:r>
                    </a:p>
                  </a:txBody>
                  <a:tcPr marL="189272" marR="189272" anchor="ctr">
                    <a:lnL w="12700" cmpd="sng">
                      <a:noFill/>
                    </a:lnL>
                    <a:lnR w="12700" cmpd="sng">
                      <a:noFill/>
                    </a:lnR>
                    <a:lnT w="12700" cmpd="sng">
                      <a:noFill/>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3059680"/>
                  </a:ext>
                </a:extLst>
              </a:tr>
              <a:tr h="733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Klavika Regular" panose="020B0506040000020004" pitchFamily="34" charset="0"/>
                        </a:rPr>
                        <a:t>Algorithm</a:t>
                      </a:r>
                    </a:p>
                  </a:txBody>
                  <a:tcPr marL="189272" marR="189272"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2804102"/>
                  </a:ext>
                </a:extLst>
              </a:tr>
              <a:tr h="733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Klavika Regular" panose="020B0506040000020004" pitchFamily="34" charset="0"/>
                        </a:rPr>
                        <a:t>Integration</a:t>
                      </a:r>
                    </a:p>
                  </a:txBody>
                  <a:tcPr marL="189272" marR="189272"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550854"/>
                  </a:ext>
                </a:extLst>
              </a:tr>
              <a:tr h="733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Klavika Regular" panose="020B0506040000020004" pitchFamily="34" charset="0"/>
                        </a:rPr>
                        <a:t>Input</a:t>
                      </a:r>
                    </a:p>
                  </a:txBody>
                  <a:tcPr marL="189272" marR="189272"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152631"/>
                  </a:ext>
                </a:extLst>
              </a:tr>
              <a:tr h="733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Klavika Regular" panose="020B0506040000020004" pitchFamily="34" charset="0"/>
                        </a:rPr>
                        <a:t>Performance</a:t>
                      </a:r>
                    </a:p>
                  </a:txBody>
                  <a:tcPr marL="189272" marR="189272"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870114"/>
                  </a:ext>
                </a:extLst>
              </a:tr>
              <a:tr h="733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Klavika Regular" panose="020B0506040000020004" pitchFamily="34" charset="0"/>
                        </a:rPr>
                        <a:t>Examples</a:t>
                      </a:r>
                    </a:p>
                  </a:txBody>
                  <a:tcPr marL="189272" marR="189272"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89637"/>
                  </a:ext>
                </a:extLst>
              </a:tr>
              <a:tr h="7338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tx1"/>
                          </a:solidFill>
                          <a:latin typeface="Klavika Regular" panose="020B0506040000020004" pitchFamily="34" charset="0"/>
                        </a:rPr>
                        <a:t>Q&amp;A</a:t>
                      </a:r>
                    </a:p>
                  </a:txBody>
                  <a:tcPr marL="189272" marR="189272" anchor="ctr">
                    <a:lnL w="12700" cmpd="sng">
                      <a:noFill/>
                    </a:lnL>
                    <a:lnR w="12700" cmpd="sng">
                      <a:noFill/>
                    </a:lnR>
                    <a:lnT w="190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384232"/>
                  </a:ext>
                </a:extLst>
              </a:tr>
            </a:tbl>
          </a:graphicData>
        </a:graphic>
      </p:graphicFrame>
    </p:spTree>
    <p:extLst>
      <p:ext uri="{BB962C8B-B14F-4D97-AF65-F5344CB8AC3E}">
        <p14:creationId xmlns:p14="http://schemas.microsoft.com/office/powerpoint/2010/main" val="14396119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7B4E7-B0BF-4FED-9AA8-06FE622C0A60}"/>
              </a:ext>
            </a:extLst>
          </p:cNvPr>
          <p:cNvSpPr>
            <a:spLocks noGrp="1"/>
          </p:cNvSpPr>
          <p:nvPr>
            <p:ph type="title"/>
          </p:nvPr>
        </p:nvSpPr>
        <p:spPr/>
        <p:txBody>
          <a:bodyPr/>
          <a:lstStyle/>
          <a:p>
            <a:r>
              <a:rPr lang="de-DE" dirty="0"/>
              <a:t>Input Format – SRGB Packed</a:t>
            </a:r>
            <a:endParaRPr lang="en-DE" dirty="0"/>
          </a:p>
        </p:txBody>
      </p:sp>
      <p:sp>
        <p:nvSpPr>
          <p:cNvPr id="3" name="Content Placeholder 2">
            <a:extLst>
              <a:ext uri="{FF2B5EF4-FFF2-40B4-BE49-F238E27FC236}">
                <a16:creationId xmlns:a16="http://schemas.microsoft.com/office/drawing/2014/main" id="{00D3FFA8-4E04-4F92-9C82-E6689769E3D6}"/>
              </a:ext>
            </a:extLst>
          </p:cNvPr>
          <p:cNvSpPr>
            <a:spLocks noGrp="1"/>
          </p:cNvSpPr>
          <p:nvPr>
            <p:ph sz="quarter" idx="10"/>
          </p:nvPr>
        </p:nvSpPr>
        <p:spPr/>
        <p:txBody>
          <a:bodyPr/>
          <a:lstStyle/>
          <a:p>
            <a:pPr marL="0" indent="0">
              <a:buNone/>
            </a:pPr>
            <a:r>
              <a:rPr lang="en-US" dirty="0">
                <a:latin typeface="Courier New" panose="02070309020205020404" pitchFamily="49" charset="0"/>
                <a:cs typeface="Courier New" panose="02070309020205020404" pitchFamily="49" charset="0"/>
              </a:rPr>
              <a:t>AH3 </a:t>
            </a:r>
            <a:r>
              <a:rPr lang="en-US" dirty="0" err="1">
                <a:latin typeface="Courier New" panose="02070309020205020404" pitchFamily="49" charset="0"/>
                <a:cs typeface="Courier New" panose="02070309020205020404" pitchFamily="49" charset="0"/>
              </a:rPr>
              <a:t>CasLoad</a:t>
            </a:r>
            <a:r>
              <a:rPr lang="en-US" b="1" dirty="0" err="1">
                <a:latin typeface="Courier New" panose="02070309020205020404" pitchFamily="49" charset="0"/>
                <a:cs typeface="Courier New" panose="02070309020205020404" pitchFamily="49" charset="0"/>
              </a:rPr>
              <a:t>H</a:t>
            </a:r>
            <a:r>
              <a:rPr lang="en-US" dirty="0">
                <a:latin typeface="Courier New" panose="02070309020205020404" pitchFamily="49" charset="0"/>
                <a:cs typeface="Courier New" panose="02070309020205020404" pitchFamily="49" charset="0"/>
              </a:rPr>
              <a:t>(ASW2 p){return AH3(</a:t>
            </a:r>
            <a:r>
              <a:rPr lang="de-DE" dirty="0">
                <a:latin typeface="Courier New" panose="02070309020205020404" pitchFamily="49" charset="0"/>
                <a:cs typeface="Courier New" panose="02070309020205020404" pitchFamily="49" charset="0"/>
              </a:rPr>
              <a:t>texelFetch(texSrc,</a:t>
            </a:r>
            <a:r>
              <a:rPr lang="en-US" i="1" dirty="0"/>
              <a:t> </a:t>
            </a:r>
            <a:r>
              <a:rPr lang="en-US" dirty="0">
                <a:latin typeface="Courier New" panose="02070309020205020404" pitchFamily="49" charset="0"/>
                <a:cs typeface="Courier New" panose="02070309020205020404" pitchFamily="49" charset="0"/>
              </a:rPr>
              <a:t>ASU2(</a:t>
            </a:r>
            <a:r>
              <a:rPr lang="de-DE" dirty="0">
                <a:latin typeface="Courier New" panose="02070309020205020404" pitchFamily="49" charset="0"/>
                <a:cs typeface="Courier New" panose="02070309020205020404" pitchFamily="49" charset="0"/>
              </a:rPr>
              <a:t>p),0).rgb);}</a:t>
            </a:r>
          </a:p>
          <a:p>
            <a:endParaRPr lang="de-DE" dirty="0"/>
          </a:p>
          <a:p>
            <a:pPr marL="0" indent="0">
              <a:buNone/>
            </a:pPr>
            <a:r>
              <a:rPr lang="de-DE" dirty="0"/>
              <a:t>Add before store in shader:</a:t>
            </a:r>
          </a:p>
          <a:p>
            <a:r>
              <a:rPr lang="de-DE" dirty="0"/>
              <a:t>Do linear to sRGB before store</a:t>
            </a:r>
          </a:p>
          <a:p>
            <a:pPr marL="0" indent="0">
              <a:buNone/>
            </a:pPr>
            <a:r>
              <a:rPr lang="en-US" dirty="0" err="1">
                <a:latin typeface="Courier New" panose="02070309020205020404" pitchFamily="49" charset="0"/>
                <a:cs typeface="Courier New" panose="02070309020205020404" pitchFamily="49" charset="0"/>
              </a:rPr>
              <a:t>CasFilter</a:t>
            </a:r>
            <a:r>
              <a:rPr lang="en-US" b="1" dirty="0" err="1">
                <a:latin typeface="Courier New" panose="02070309020205020404" pitchFamily="49" charset="0"/>
                <a:cs typeface="Courier New" panose="02070309020205020404" pitchFamily="49" charset="0"/>
              </a:rPr>
              <a:t>H</a:t>
            </a:r>
            <a:r>
              <a:rPr lang="en-US" dirty="0">
                <a:latin typeface="Courier New" panose="02070309020205020404" pitchFamily="49" charset="0"/>
                <a:cs typeface="Courier New" panose="02070309020205020404" pitchFamily="49" charset="0"/>
              </a:rPr>
              <a:t>(cR,cG,cB,gxy,const0,const1,false);</a:t>
            </a:r>
            <a:endParaRPr lang="en-US" dirty="0"/>
          </a:p>
          <a:p>
            <a:pPr marL="0" indent="0">
              <a:buNone/>
            </a:pPr>
            <a:r>
              <a:rPr lang="de-DE" dirty="0">
                <a:latin typeface="Courier New" panose="02070309020205020404" pitchFamily="49" charset="0"/>
                <a:cs typeface="Courier New" panose="02070309020205020404" pitchFamily="49" charset="0"/>
              </a:rPr>
              <a:t>cR=AToSrgb</a:t>
            </a:r>
            <a:r>
              <a:rPr lang="de-DE" b="1" dirty="0">
                <a:latin typeface="Courier New" panose="02070309020205020404" pitchFamily="49" charset="0"/>
                <a:cs typeface="Courier New" panose="02070309020205020404" pitchFamily="49" charset="0"/>
              </a:rPr>
              <a:t>H</a:t>
            </a:r>
            <a:r>
              <a:rPr lang="de-DE" dirty="0">
                <a:latin typeface="Courier New" panose="02070309020205020404" pitchFamily="49" charset="0"/>
                <a:cs typeface="Courier New" panose="02070309020205020404" pitchFamily="49" charset="0"/>
              </a:rPr>
              <a:t>2(cR);</a:t>
            </a:r>
          </a:p>
          <a:p>
            <a:pPr marL="0" indent="0">
              <a:buNone/>
            </a:pPr>
            <a:r>
              <a:rPr lang="de-DE" dirty="0">
                <a:latin typeface="Courier New" panose="02070309020205020404" pitchFamily="49" charset="0"/>
                <a:cs typeface="Courier New" panose="02070309020205020404" pitchFamily="49" charset="0"/>
              </a:rPr>
              <a:t>cG=AToSrgb</a:t>
            </a:r>
            <a:r>
              <a:rPr lang="de-DE" b="1" dirty="0">
                <a:latin typeface="Courier New" panose="02070309020205020404" pitchFamily="49" charset="0"/>
                <a:cs typeface="Courier New" panose="02070309020205020404" pitchFamily="49" charset="0"/>
              </a:rPr>
              <a:t>H</a:t>
            </a:r>
            <a:r>
              <a:rPr lang="de-DE" dirty="0">
                <a:latin typeface="Courier New" panose="02070309020205020404" pitchFamily="49" charset="0"/>
                <a:cs typeface="Courier New" panose="02070309020205020404" pitchFamily="49" charset="0"/>
              </a:rPr>
              <a:t>2(cG);</a:t>
            </a:r>
          </a:p>
          <a:p>
            <a:pPr marL="0" indent="0">
              <a:buNone/>
            </a:pPr>
            <a:r>
              <a:rPr lang="de-DE" dirty="0">
                <a:latin typeface="Courier New" panose="02070309020205020404" pitchFamily="49" charset="0"/>
                <a:cs typeface="Courier New" panose="02070309020205020404" pitchFamily="49" charset="0"/>
              </a:rPr>
              <a:t>cB=AToSrgb</a:t>
            </a:r>
            <a:r>
              <a:rPr lang="de-DE" b="1" dirty="0">
                <a:latin typeface="Courier New" panose="02070309020205020404" pitchFamily="49" charset="0"/>
                <a:cs typeface="Courier New" panose="02070309020205020404" pitchFamily="49" charset="0"/>
              </a:rPr>
              <a:t>H</a:t>
            </a:r>
            <a:r>
              <a:rPr lang="de-DE" dirty="0">
                <a:latin typeface="Courier New" panose="02070309020205020404" pitchFamily="49" charset="0"/>
                <a:cs typeface="Courier New" panose="02070309020205020404" pitchFamily="49" charset="0"/>
              </a:rPr>
              <a:t>2(cB);</a:t>
            </a:r>
          </a:p>
          <a:p>
            <a:pPr marL="0" indent="0">
              <a:buNone/>
            </a:pPr>
            <a:r>
              <a:rPr lang="de-DE" b="1" dirty="0">
                <a:latin typeface="Courier New" panose="02070309020205020404" pitchFamily="49" charset="0"/>
                <a:cs typeface="Courier New" panose="02070309020205020404" pitchFamily="49" charset="0"/>
              </a:rPr>
              <a:t>CasDepack(c0,c1,cR,cG,cB);</a:t>
            </a:r>
          </a:p>
          <a:p>
            <a:pPr marL="0" indent="0">
              <a:buNone/>
            </a:pPr>
            <a:r>
              <a:rPr lang="de-DE" dirty="0">
                <a:latin typeface="Courier New" panose="02070309020205020404" pitchFamily="49" charset="0"/>
                <a:cs typeface="Courier New" panose="02070309020205020404" pitchFamily="49" charset="0"/>
              </a:rPr>
              <a:t>imageStore(img[0],ASU2(gxy),AF4(c0));</a:t>
            </a:r>
          </a:p>
          <a:p>
            <a:pPr marL="0" indent="0">
              <a:buNone/>
            </a:pPr>
            <a:r>
              <a:rPr lang="de-DE" b="1" dirty="0">
                <a:latin typeface="Courier New" panose="02070309020205020404" pitchFamily="49" charset="0"/>
                <a:cs typeface="Courier New" panose="02070309020205020404" pitchFamily="49" charset="0"/>
              </a:rPr>
              <a:t>imageStore(img[0],ASU2(gxy+AU2(8,0)),AF4(c1));</a:t>
            </a:r>
            <a:endParaRPr lang="en-US" b="1" dirty="0">
              <a:latin typeface="Courier New" panose="02070309020205020404" pitchFamily="49" charset="0"/>
              <a:cs typeface="Courier New" panose="02070309020205020404" pitchFamily="49" charset="0"/>
            </a:endParaRPr>
          </a:p>
          <a:p>
            <a:pPr marL="0" indent="0">
              <a:buNone/>
            </a:pPr>
            <a:endParaRPr lang="en-DE" dirty="0"/>
          </a:p>
        </p:txBody>
      </p:sp>
      <p:sp>
        <p:nvSpPr>
          <p:cNvPr id="4" name="Slide Number Placeholder 3">
            <a:extLst>
              <a:ext uri="{FF2B5EF4-FFF2-40B4-BE49-F238E27FC236}">
                <a16:creationId xmlns:a16="http://schemas.microsoft.com/office/drawing/2014/main" id="{E2B8F1DF-A083-44DF-B210-A0C23A97D483}"/>
              </a:ext>
            </a:extLst>
          </p:cNvPr>
          <p:cNvSpPr>
            <a:spLocks noGrp="1"/>
          </p:cNvSpPr>
          <p:nvPr>
            <p:ph type="sldNum" sz="quarter" idx="12"/>
          </p:nvPr>
        </p:nvSpPr>
        <p:spPr/>
        <p:txBody>
          <a:bodyPr/>
          <a:lstStyle/>
          <a:p>
            <a:fld id="{9BC932D5-48D2-3F48-87E1-D925B9343798}" type="slidenum">
              <a:rPr lang="en-US" smtClean="0"/>
              <a:pPr/>
              <a:t>70</a:t>
            </a:fld>
            <a:endParaRPr lang="en-US" dirty="0"/>
          </a:p>
        </p:txBody>
      </p:sp>
      <p:sp>
        <p:nvSpPr>
          <p:cNvPr id="5" name="Footer Placeholder 4">
            <a:extLst>
              <a:ext uri="{FF2B5EF4-FFF2-40B4-BE49-F238E27FC236}">
                <a16:creationId xmlns:a16="http://schemas.microsoft.com/office/drawing/2014/main" id="{AEA974E9-3E73-4D61-B771-B9C15F9A82B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7001842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DEDC61-B66B-4BEE-AA0D-538E8371F7C5}"/>
              </a:ext>
            </a:extLst>
          </p:cNvPr>
          <p:cNvSpPr>
            <a:spLocks noGrp="1"/>
          </p:cNvSpPr>
          <p:nvPr>
            <p:ph type="title"/>
          </p:nvPr>
        </p:nvSpPr>
        <p:spPr>
          <a:xfrm>
            <a:off x="266701" y="266700"/>
            <a:ext cx="5266194" cy="1841069"/>
          </a:xfrm>
        </p:spPr>
        <p:txBody>
          <a:bodyPr/>
          <a:lstStyle/>
          <a:p>
            <a:r>
              <a:rPr lang="de-DE" dirty="0"/>
              <a:t>Performance</a:t>
            </a:r>
            <a:endParaRPr lang="en-DE" dirty="0"/>
          </a:p>
        </p:txBody>
      </p:sp>
      <p:sp>
        <p:nvSpPr>
          <p:cNvPr id="8" name="Slide Number Placeholder 7">
            <a:extLst>
              <a:ext uri="{FF2B5EF4-FFF2-40B4-BE49-F238E27FC236}">
                <a16:creationId xmlns:a16="http://schemas.microsoft.com/office/drawing/2014/main" id="{10362537-0702-4152-B335-C6F3C97F0E95}"/>
              </a:ext>
            </a:extLst>
          </p:cNvPr>
          <p:cNvSpPr>
            <a:spLocks noGrp="1"/>
          </p:cNvSpPr>
          <p:nvPr>
            <p:ph type="sldNum" sz="quarter" idx="16"/>
          </p:nvPr>
        </p:nvSpPr>
        <p:spPr/>
        <p:txBody>
          <a:bodyPr/>
          <a:lstStyle/>
          <a:p>
            <a:fld id="{9BC932D5-48D2-3F48-87E1-D925B9343798}" type="slidenum">
              <a:rPr lang="en-US" smtClean="0"/>
              <a:pPr/>
              <a:t>71</a:t>
            </a:fld>
            <a:endParaRPr lang="en-US" dirty="0"/>
          </a:p>
        </p:txBody>
      </p:sp>
      <p:sp>
        <p:nvSpPr>
          <p:cNvPr id="9" name="Footer Placeholder 8">
            <a:extLst>
              <a:ext uri="{FF2B5EF4-FFF2-40B4-BE49-F238E27FC236}">
                <a16:creationId xmlns:a16="http://schemas.microsoft.com/office/drawing/2014/main" id="{6259ABA6-6E93-4579-BB24-ABD18A554212}"/>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10" name="Picture 9" descr="A person riding a horse&#10;&#10;Description automatically generated">
            <a:extLst>
              <a:ext uri="{FF2B5EF4-FFF2-40B4-BE49-F238E27FC236}">
                <a16:creationId xmlns:a16="http://schemas.microsoft.com/office/drawing/2014/main" id="{864A06BE-7556-42F1-84E2-1DE7B10773A0}"/>
              </a:ext>
            </a:extLst>
          </p:cNvPr>
          <p:cNvPicPr>
            <a:picLocks noChangeAspect="1"/>
          </p:cNvPicPr>
          <p:nvPr/>
        </p:nvPicPr>
        <p:blipFill rotWithShape="1">
          <a:blip r:embed="rId2"/>
          <a:srcRect l="46742" t="21037" r="21653" b="50000"/>
          <a:stretch/>
        </p:blipFill>
        <p:spPr>
          <a:xfrm>
            <a:off x="3029631" y="1936575"/>
            <a:ext cx="5069840" cy="3097355"/>
          </a:xfrm>
          <a:prstGeom prst="rect">
            <a:avLst/>
          </a:prstGeom>
        </p:spPr>
      </p:pic>
    </p:spTree>
    <p:extLst>
      <p:ext uri="{BB962C8B-B14F-4D97-AF65-F5344CB8AC3E}">
        <p14:creationId xmlns:p14="http://schemas.microsoft.com/office/powerpoint/2010/main" val="34488196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DDFB93F-D2A2-43B9-8E04-64D9CF27E9C6}"/>
              </a:ext>
            </a:extLst>
          </p:cNvPr>
          <p:cNvSpPr>
            <a:spLocks noGrp="1"/>
          </p:cNvSpPr>
          <p:nvPr>
            <p:ph sz="quarter" idx="10"/>
          </p:nvPr>
        </p:nvSpPr>
        <p:spPr/>
        <p:txBody>
          <a:bodyPr/>
          <a:lstStyle/>
          <a:p>
            <a:pPr marL="0" indent="0">
              <a:buNone/>
            </a:pPr>
            <a:r>
              <a:rPr lang="de-DE" dirty="0"/>
              <a:t>As of current testing, </a:t>
            </a:r>
            <a:r>
              <a:rPr lang="de-DE" b="1" dirty="0"/>
              <a:t>sharpen-only</a:t>
            </a:r>
            <a:r>
              <a:rPr lang="de-DE" dirty="0"/>
              <a:t> takes</a:t>
            </a:r>
          </a:p>
          <a:p>
            <a:pPr marL="0" indent="0">
              <a:buNone/>
            </a:pPr>
            <a:endParaRPr lang="de-DE" b="1" dirty="0"/>
          </a:p>
          <a:p>
            <a:pPr marL="457200" lvl="1" indent="0">
              <a:buNone/>
            </a:pPr>
            <a:endParaRPr lang="de-DE" b="1" dirty="0"/>
          </a:p>
          <a:p>
            <a:pPr marL="457200" lvl="1" indent="0">
              <a:buNone/>
            </a:pPr>
            <a:endParaRPr lang="de-DE" b="1" dirty="0"/>
          </a:p>
          <a:p>
            <a:pPr marL="457200" lvl="1" indent="0">
              <a:buNone/>
            </a:pPr>
            <a:endParaRPr lang="de-DE" b="1" dirty="0"/>
          </a:p>
          <a:p>
            <a:pPr marL="0" indent="0">
              <a:buNone/>
            </a:pPr>
            <a:r>
              <a:rPr lang="de-DE" dirty="0"/>
              <a:t>on </a:t>
            </a:r>
            <a:r>
              <a:rPr lang="de-DE" b="1" dirty="0"/>
              <a:t>RX 5700 XT </a:t>
            </a:r>
            <a:r>
              <a:rPr lang="de-DE" dirty="0"/>
              <a:t>for </a:t>
            </a:r>
            <a:r>
              <a:rPr lang="de-DE" b="1" dirty="0"/>
              <a:t>1080p</a:t>
            </a:r>
            <a:r>
              <a:rPr lang="de-DE" dirty="0"/>
              <a:t> </a:t>
            </a:r>
            <a:r>
              <a:rPr lang="de-DE" b="1" dirty="0"/>
              <a:t>unpacked</a:t>
            </a:r>
            <a:r>
              <a:rPr lang="de-DE" dirty="0"/>
              <a:t>.</a:t>
            </a:r>
          </a:p>
          <a:p>
            <a:pPr marL="0" indent="0">
              <a:buNone/>
            </a:pPr>
            <a:endParaRPr lang="de-DE" dirty="0"/>
          </a:p>
          <a:p>
            <a:pPr marL="0" indent="0">
              <a:buNone/>
            </a:pPr>
            <a:endParaRPr lang="de-DE" dirty="0"/>
          </a:p>
          <a:p>
            <a:r>
              <a:rPr lang="de-DE" dirty="0"/>
              <a:t>Numbers are expected to scale fairly linearly with resolution</a:t>
            </a:r>
          </a:p>
          <a:p>
            <a:pPr marL="0" indent="0">
              <a:buNone/>
            </a:pPr>
            <a:endParaRPr lang="de-DE" dirty="0">
              <a:sym typeface="Wingdings" panose="05000000000000000000" pitchFamily="2" charset="2"/>
            </a:endParaRPr>
          </a:p>
          <a:p>
            <a:pPr marL="0" indent="0">
              <a:buNone/>
            </a:pPr>
            <a:endParaRPr lang="de-DE" dirty="0">
              <a:sym typeface="Wingdings" panose="05000000000000000000" pitchFamily="2" charset="2"/>
            </a:endParaRPr>
          </a:p>
          <a:p>
            <a:r>
              <a:rPr lang="de-DE" dirty="0">
                <a:sym typeface="Wingdings" panose="05000000000000000000" pitchFamily="2" charset="2"/>
              </a:rPr>
              <a:t>Sharpen + Scaling: depends on configuration</a:t>
            </a:r>
            <a:endParaRPr lang="de-DE" dirty="0"/>
          </a:p>
          <a:p>
            <a:endParaRPr lang="en-DE" dirty="0"/>
          </a:p>
        </p:txBody>
      </p:sp>
      <p:sp>
        <p:nvSpPr>
          <p:cNvPr id="2" name="Rectangle 1">
            <a:extLst>
              <a:ext uri="{FF2B5EF4-FFF2-40B4-BE49-F238E27FC236}">
                <a16:creationId xmlns:a16="http://schemas.microsoft.com/office/drawing/2014/main" id="{7C8634CF-6FC4-4AF7-9E91-3F318B17B7CF}"/>
              </a:ext>
            </a:extLst>
          </p:cNvPr>
          <p:cNvSpPr/>
          <p:nvPr/>
        </p:nvSpPr>
        <p:spPr>
          <a:xfrm>
            <a:off x="1799166" y="1511300"/>
            <a:ext cx="1325033" cy="740833"/>
          </a:xfrm>
          <a:prstGeom prst="rect">
            <a:avLst/>
          </a:prstGeom>
          <a:solidFill>
            <a:schemeClr val="tx2">
              <a:lumMod val="20000"/>
              <a:lumOff val="8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tx1"/>
                </a:solidFill>
              </a:rPr>
              <a:t>&lt; 100 µs</a:t>
            </a:r>
          </a:p>
        </p:txBody>
      </p:sp>
      <p:sp>
        <p:nvSpPr>
          <p:cNvPr id="10" name="Title 9">
            <a:extLst>
              <a:ext uri="{FF2B5EF4-FFF2-40B4-BE49-F238E27FC236}">
                <a16:creationId xmlns:a16="http://schemas.microsoft.com/office/drawing/2014/main" id="{0C0A323A-9ED3-41B0-8959-646F80716D88}"/>
              </a:ext>
            </a:extLst>
          </p:cNvPr>
          <p:cNvSpPr>
            <a:spLocks noGrp="1"/>
          </p:cNvSpPr>
          <p:nvPr>
            <p:ph type="title"/>
          </p:nvPr>
        </p:nvSpPr>
        <p:spPr/>
        <p:txBody>
          <a:bodyPr/>
          <a:lstStyle/>
          <a:p>
            <a:r>
              <a:rPr lang="de-DE" dirty="0"/>
              <a:t>Performance</a:t>
            </a:r>
            <a:endParaRPr lang="en-DE" dirty="0"/>
          </a:p>
        </p:txBody>
      </p:sp>
      <p:sp>
        <p:nvSpPr>
          <p:cNvPr id="8" name="Slide Number Placeholder 7">
            <a:extLst>
              <a:ext uri="{FF2B5EF4-FFF2-40B4-BE49-F238E27FC236}">
                <a16:creationId xmlns:a16="http://schemas.microsoft.com/office/drawing/2014/main" id="{F7A5B751-C266-4ED0-899E-CF243B8803DC}"/>
              </a:ext>
            </a:extLst>
          </p:cNvPr>
          <p:cNvSpPr>
            <a:spLocks noGrp="1"/>
          </p:cNvSpPr>
          <p:nvPr>
            <p:ph type="sldNum" sz="quarter" idx="12"/>
          </p:nvPr>
        </p:nvSpPr>
        <p:spPr/>
        <p:txBody>
          <a:bodyPr/>
          <a:lstStyle/>
          <a:p>
            <a:fld id="{9BC932D5-48D2-3F48-87E1-D925B9343798}" type="slidenum">
              <a:rPr lang="en-US" smtClean="0"/>
              <a:pPr/>
              <a:t>72</a:t>
            </a:fld>
            <a:endParaRPr lang="en-US" dirty="0"/>
          </a:p>
        </p:txBody>
      </p:sp>
      <p:sp>
        <p:nvSpPr>
          <p:cNvPr id="9" name="Footer Placeholder 8">
            <a:extLst>
              <a:ext uri="{FF2B5EF4-FFF2-40B4-BE49-F238E27FC236}">
                <a16:creationId xmlns:a16="http://schemas.microsoft.com/office/drawing/2014/main" id="{EA8A03A0-7D0F-44C7-9D9F-C756861D5260}"/>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17234062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DEDC61-B66B-4BEE-AA0D-538E8371F7C5}"/>
              </a:ext>
            </a:extLst>
          </p:cNvPr>
          <p:cNvSpPr>
            <a:spLocks noGrp="1"/>
          </p:cNvSpPr>
          <p:nvPr>
            <p:ph type="title"/>
          </p:nvPr>
        </p:nvSpPr>
        <p:spPr/>
        <p:txBody>
          <a:bodyPr/>
          <a:lstStyle/>
          <a:p>
            <a:r>
              <a:rPr lang="de-DE" dirty="0"/>
              <a:t>Examples</a:t>
            </a:r>
            <a:endParaRPr lang="en-DE" dirty="0"/>
          </a:p>
        </p:txBody>
      </p:sp>
      <p:sp>
        <p:nvSpPr>
          <p:cNvPr id="8" name="Slide Number Placeholder 7">
            <a:extLst>
              <a:ext uri="{FF2B5EF4-FFF2-40B4-BE49-F238E27FC236}">
                <a16:creationId xmlns:a16="http://schemas.microsoft.com/office/drawing/2014/main" id="{10362537-0702-4152-B335-C6F3C97F0E95}"/>
              </a:ext>
            </a:extLst>
          </p:cNvPr>
          <p:cNvSpPr>
            <a:spLocks noGrp="1"/>
          </p:cNvSpPr>
          <p:nvPr>
            <p:ph type="sldNum" sz="quarter" idx="16"/>
          </p:nvPr>
        </p:nvSpPr>
        <p:spPr/>
        <p:txBody>
          <a:bodyPr/>
          <a:lstStyle/>
          <a:p>
            <a:fld id="{9BC932D5-48D2-3F48-87E1-D925B9343798}" type="slidenum">
              <a:rPr lang="en-US" smtClean="0"/>
              <a:pPr/>
              <a:t>73</a:t>
            </a:fld>
            <a:endParaRPr lang="en-US" dirty="0"/>
          </a:p>
        </p:txBody>
      </p:sp>
      <p:sp>
        <p:nvSpPr>
          <p:cNvPr id="9" name="Footer Placeholder 8">
            <a:extLst>
              <a:ext uri="{FF2B5EF4-FFF2-40B4-BE49-F238E27FC236}">
                <a16:creationId xmlns:a16="http://schemas.microsoft.com/office/drawing/2014/main" id="{6259ABA6-6E93-4579-BB24-ABD18A554212}"/>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7" name="Graphic 6" descr="Game controller">
            <a:extLst>
              <a:ext uri="{FF2B5EF4-FFF2-40B4-BE49-F238E27FC236}">
                <a16:creationId xmlns:a16="http://schemas.microsoft.com/office/drawing/2014/main" id="{02D90A5F-1FF1-4EE6-B839-F5BCC04C8D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57133" y="1625498"/>
            <a:ext cx="3769360" cy="3769360"/>
          </a:xfrm>
          <a:prstGeom prst="rect">
            <a:avLst/>
          </a:prstGeom>
        </p:spPr>
      </p:pic>
    </p:spTree>
    <p:extLst>
      <p:ext uri="{BB962C8B-B14F-4D97-AF65-F5344CB8AC3E}">
        <p14:creationId xmlns:p14="http://schemas.microsoft.com/office/powerpoint/2010/main" val="4158329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F5A2A8-2FAB-4425-ABC6-43D368828668}"/>
              </a:ext>
            </a:extLst>
          </p:cNvPr>
          <p:cNvGrpSpPr/>
          <p:nvPr/>
        </p:nvGrpSpPr>
        <p:grpSpPr>
          <a:xfrm>
            <a:off x="94532" y="862472"/>
            <a:ext cx="12002935" cy="5133055"/>
            <a:chOff x="2005400" y="4914901"/>
            <a:chExt cx="32512908" cy="12706419"/>
          </a:xfrm>
        </p:grpSpPr>
        <p:grpSp>
          <p:nvGrpSpPr>
            <p:cNvPr id="11" name="Group 10">
              <a:extLst>
                <a:ext uri="{FF2B5EF4-FFF2-40B4-BE49-F238E27FC236}">
                  <a16:creationId xmlns:a16="http://schemas.microsoft.com/office/drawing/2014/main" id="{1CCEA1DD-74C1-4584-93BB-259D8DB0F943}"/>
                </a:ext>
              </a:extLst>
            </p:cNvPr>
            <p:cNvGrpSpPr/>
            <p:nvPr/>
          </p:nvGrpSpPr>
          <p:grpSpPr>
            <a:xfrm>
              <a:off x="2033975" y="6466798"/>
              <a:ext cx="32484333" cy="11154522"/>
              <a:chOff x="-64858" y="6761748"/>
              <a:chExt cx="39309413" cy="13683213"/>
            </a:xfrm>
          </p:grpSpPr>
          <p:pic>
            <p:nvPicPr>
              <p:cNvPr id="14" name="Picture 13" descr="A car on a track&#10;&#10;Description automatically generated">
                <a:extLst>
                  <a:ext uri="{FF2B5EF4-FFF2-40B4-BE49-F238E27FC236}">
                    <a16:creationId xmlns:a16="http://schemas.microsoft.com/office/drawing/2014/main" id="{38178407-787C-49BD-B0ED-CEDC15F308C9}"/>
                  </a:ext>
                </a:extLst>
              </p:cNvPr>
              <p:cNvPicPr>
                <a:picLocks noChangeAspect="1"/>
              </p:cNvPicPr>
              <p:nvPr/>
            </p:nvPicPr>
            <p:blipFill rotWithShape="1">
              <a:blip r:embed="rId2"/>
              <a:srcRect t="12337" r="12110" b="-1251"/>
              <a:stretch/>
            </p:blipFill>
            <p:spPr>
              <a:xfrm>
                <a:off x="16136905" y="7295883"/>
                <a:ext cx="23107650" cy="13149078"/>
              </a:xfrm>
              <a:prstGeom prst="rect">
                <a:avLst/>
              </a:prstGeom>
            </p:spPr>
          </p:pic>
          <p:sp>
            <p:nvSpPr>
              <p:cNvPr id="15" name="Rectangle 14">
                <a:extLst>
                  <a:ext uri="{FF2B5EF4-FFF2-40B4-BE49-F238E27FC236}">
                    <a16:creationId xmlns:a16="http://schemas.microsoft.com/office/drawing/2014/main" id="{1A16B5E8-8EAF-4568-930D-9BE67A606D2D}"/>
                  </a:ext>
                </a:extLst>
              </p:cNvPr>
              <p:cNvSpPr/>
              <p:nvPr/>
            </p:nvSpPr>
            <p:spPr>
              <a:xfrm>
                <a:off x="34101055" y="14640440"/>
                <a:ext cx="3924300" cy="2700746"/>
              </a:xfrm>
              <a:prstGeom prst="rect">
                <a:avLst/>
              </a:prstGeom>
              <a:no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200">
                  <a:solidFill>
                    <a:schemeClr val="bg1"/>
                  </a:solidFill>
                </a:endParaRPr>
              </a:p>
            </p:txBody>
          </p:sp>
          <p:pic>
            <p:nvPicPr>
              <p:cNvPr id="16" name="Picture 15">
                <a:extLst>
                  <a:ext uri="{FF2B5EF4-FFF2-40B4-BE49-F238E27FC236}">
                    <a16:creationId xmlns:a16="http://schemas.microsoft.com/office/drawing/2014/main" id="{E1C71D59-9BCF-4F4B-BF26-344352F1FE8D}"/>
                  </a:ext>
                </a:extLst>
              </p:cNvPr>
              <p:cNvPicPr>
                <a:picLocks noChangeAspect="1"/>
              </p:cNvPicPr>
              <p:nvPr/>
            </p:nvPicPr>
            <p:blipFill rotWithShape="1">
              <a:blip r:embed="rId3"/>
              <a:srcRect l="62137" t="14627" r="12629" b="41753"/>
              <a:stretch/>
            </p:blipFill>
            <p:spPr>
              <a:xfrm>
                <a:off x="-64858" y="6761748"/>
                <a:ext cx="30159994" cy="12512197"/>
              </a:xfrm>
              <a:prstGeom prst="rect">
                <a:avLst/>
              </a:prstGeom>
              <a:ln>
                <a:solidFill>
                  <a:srgbClr val="FFC000"/>
                </a:solidFill>
              </a:ln>
            </p:spPr>
          </p:pic>
        </p:grpSp>
        <p:sp>
          <p:nvSpPr>
            <p:cNvPr id="12" name="Rectangle 11">
              <a:extLst>
                <a:ext uri="{FF2B5EF4-FFF2-40B4-BE49-F238E27FC236}">
                  <a16:creationId xmlns:a16="http://schemas.microsoft.com/office/drawing/2014/main" id="{F9E00638-9FB7-4BDC-A4B6-492589024F66}"/>
                </a:ext>
              </a:extLst>
            </p:cNvPr>
            <p:cNvSpPr/>
            <p:nvPr/>
          </p:nvSpPr>
          <p:spPr>
            <a:xfrm>
              <a:off x="2005400" y="4914901"/>
              <a:ext cx="24952053" cy="1551898"/>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F1 2019</a:t>
              </a:r>
            </a:p>
          </p:txBody>
        </p:sp>
        <p:pic>
          <p:nvPicPr>
            <p:cNvPr id="13" name="Picture 12">
              <a:extLst>
                <a:ext uri="{FF2B5EF4-FFF2-40B4-BE49-F238E27FC236}">
                  <a16:creationId xmlns:a16="http://schemas.microsoft.com/office/drawing/2014/main" id="{F2E9B373-C1B1-4BC4-8068-945116F809A9}"/>
                </a:ext>
              </a:extLst>
            </p:cNvPr>
            <p:cNvPicPr>
              <a:picLocks noChangeAspect="1"/>
            </p:cNvPicPr>
            <p:nvPr/>
          </p:nvPicPr>
          <p:blipFill>
            <a:blip r:embed="rId4"/>
            <a:stretch>
              <a:fillRect/>
            </a:stretch>
          </p:blipFill>
          <p:spPr>
            <a:xfrm>
              <a:off x="19393011" y="5258950"/>
              <a:ext cx="2958802" cy="972910"/>
            </a:xfrm>
            <a:prstGeom prst="rect">
              <a:avLst/>
            </a:prstGeom>
          </p:spPr>
        </p:pic>
      </p:grpSp>
    </p:spTree>
    <p:extLst>
      <p:ext uri="{BB962C8B-B14F-4D97-AF65-F5344CB8AC3E}">
        <p14:creationId xmlns:p14="http://schemas.microsoft.com/office/powerpoint/2010/main" val="4079011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icture containing indoor, building&#10;&#10;Description automatically generated">
            <a:extLst>
              <a:ext uri="{FF2B5EF4-FFF2-40B4-BE49-F238E27FC236}">
                <a16:creationId xmlns:a16="http://schemas.microsoft.com/office/drawing/2014/main" id="{AD6A4316-D193-48C9-B143-D3CA6F8681A1}"/>
              </a:ext>
            </a:extLst>
          </p:cNvPr>
          <p:cNvPicPr>
            <a:picLocks noGrp="1" noChangeAspect="1"/>
          </p:cNvPicPr>
          <p:nvPr>
            <p:ph type="pic" sz="quarter" idx="10"/>
          </p:nvPr>
        </p:nvPicPr>
        <p:blipFill>
          <a:blip r:embed="rId2"/>
          <a:srcRect t="8148" b="8148"/>
          <a:stretch>
            <a:fillRect/>
          </a:stretch>
        </p:blipFill>
        <p:spPr>
          <a:xfrm>
            <a:off x="0" y="342900"/>
            <a:ext cx="12192000" cy="5739848"/>
          </a:xfrm>
        </p:spPr>
      </p:pic>
      <p:sp>
        <p:nvSpPr>
          <p:cNvPr id="3" name="Rectangle 2">
            <a:extLst>
              <a:ext uri="{FF2B5EF4-FFF2-40B4-BE49-F238E27FC236}">
                <a16:creationId xmlns:a16="http://schemas.microsoft.com/office/drawing/2014/main" id="{40E7E947-EF4A-4450-839B-3296C6CFAF51}"/>
              </a:ext>
            </a:extLst>
          </p:cNvPr>
          <p:cNvSpPr/>
          <p:nvPr/>
        </p:nvSpPr>
        <p:spPr>
          <a:xfrm>
            <a:off x="0" y="342900"/>
            <a:ext cx="1587171"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Borderlands 3</a:t>
            </a:r>
          </a:p>
        </p:txBody>
      </p:sp>
    </p:spTree>
    <p:extLst>
      <p:ext uri="{BB962C8B-B14F-4D97-AF65-F5344CB8AC3E}">
        <p14:creationId xmlns:p14="http://schemas.microsoft.com/office/powerpoint/2010/main" val="2413880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icture containing indoor, building&#10;&#10;Description automatically generated">
            <a:extLst>
              <a:ext uri="{FF2B5EF4-FFF2-40B4-BE49-F238E27FC236}">
                <a16:creationId xmlns:a16="http://schemas.microsoft.com/office/drawing/2014/main" id="{AF0E9458-F0FE-498C-9D4D-424B7D6BB53D}"/>
              </a:ext>
            </a:extLst>
          </p:cNvPr>
          <p:cNvPicPr>
            <a:picLocks noGrp="1" noChangeAspect="1"/>
          </p:cNvPicPr>
          <p:nvPr>
            <p:ph type="pic" sz="quarter" idx="10"/>
          </p:nvPr>
        </p:nvPicPr>
        <p:blipFill>
          <a:blip r:embed="rId2"/>
          <a:srcRect t="8148" b="8148"/>
          <a:stretch>
            <a:fillRect/>
          </a:stretch>
        </p:blipFill>
        <p:spPr>
          <a:xfrm>
            <a:off x="0" y="342900"/>
            <a:ext cx="12192000" cy="5739848"/>
          </a:xfrm>
        </p:spPr>
      </p:pic>
      <p:sp>
        <p:nvSpPr>
          <p:cNvPr id="3" name="Rectangle 2">
            <a:extLst>
              <a:ext uri="{FF2B5EF4-FFF2-40B4-BE49-F238E27FC236}">
                <a16:creationId xmlns:a16="http://schemas.microsoft.com/office/drawing/2014/main" id="{43A19154-1736-46C1-86D7-10107E4F506A}"/>
              </a:ext>
            </a:extLst>
          </p:cNvPr>
          <p:cNvSpPr/>
          <p:nvPr/>
        </p:nvSpPr>
        <p:spPr>
          <a:xfrm>
            <a:off x="0" y="342900"/>
            <a:ext cx="1587171"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Borderlands 3</a:t>
            </a:r>
          </a:p>
        </p:txBody>
      </p:sp>
    </p:spTree>
    <p:extLst>
      <p:ext uri="{BB962C8B-B14F-4D97-AF65-F5344CB8AC3E}">
        <p14:creationId xmlns:p14="http://schemas.microsoft.com/office/powerpoint/2010/main" val="1195986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3" descr="A picture containing indoor, building&#10;&#10;Description automatically generated">
            <a:extLst>
              <a:ext uri="{FF2B5EF4-FFF2-40B4-BE49-F238E27FC236}">
                <a16:creationId xmlns:a16="http://schemas.microsoft.com/office/drawing/2014/main" id="{A118C76B-1858-49C7-9BFB-2E76255F318C}"/>
              </a:ext>
            </a:extLst>
          </p:cNvPr>
          <p:cNvPicPr>
            <a:picLocks noGrp="1" noChangeAspect="1"/>
          </p:cNvPicPr>
          <p:nvPr>
            <p:ph type="pic" sz="quarter" idx="10"/>
          </p:nvPr>
        </p:nvPicPr>
        <p:blipFill>
          <a:blip r:embed="rId2"/>
          <a:srcRect t="8148" b="8148"/>
          <a:stretch>
            <a:fillRect/>
          </a:stretch>
        </p:blipFill>
        <p:spPr>
          <a:xfrm>
            <a:off x="0" y="342900"/>
            <a:ext cx="12192000" cy="5739848"/>
          </a:xfrm>
        </p:spPr>
      </p:pic>
      <p:sp>
        <p:nvSpPr>
          <p:cNvPr id="18" name="Rectangle 17">
            <a:extLst>
              <a:ext uri="{FF2B5EF4-FFF2-40B4-BE49-F238E27FC236}">
                <a16:creationId xmlns:a16="http://schemas.microsoft.com/office/drawing/2014/main" id="{96CD4F58-1489-406B-96F2-DF91B22E251B}"/>
              </a:ext>
            </a:extLst>
          </p:cNvPr>
          <p:cNvSpPr/>
          <p:nvPr/>
        </p:nvSpPr>
        <p:spPr>
          <a:xfrm>
            <a:off x="7421526" y="2083981"/>
            <a:ext cx="1477926" cy="134501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BCE611C-FF98-45A8-A154-EE1CE7CFAF2B}"/>
              </a:ext>
            </a:extLst>
          </p:cNvPr>
          <p:cNvSpPr/>
          <p:nvPr/>
        </p:nvSpPr>
        <p:spPr>
          <a:xfrm>
            <a:off x="0" y="329609"/>
            <a:ext cx="7421526" cy="5753139"/>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DFBFB9DC-BA60-45AA-BEDE-3D75FCA6628C}"/>
              </a:ext>
            </a:extLst>
          </p:cNvPr>
          <p:cNvGrpSpPr/>
          <p:nvPr/>
        </p:nvGrpSpPr>
        <p:grpSpPr>
          <a:xfrm>
            <a:off x="1267011" y="1353008"/>
            <a:ext cx="4828989" cy="2806963"/>
            <a:chOff x="2138558" y="2311492"/>
            <a:chExt cx="4828989" cy="2806963"/>
          </a:xfrm>
        </p:grpSpPr>
        <p:grpSp>
          <p:nvGrpSpPr>
            <p:cNvPr id="32" name="Group 31">
              <a:extLst>
                <a:ext uri="{FF2B5EF4-FFF2-40B4-BE49-F238E27FC236}">
                  <a16:creationId xmlns:a16="http://schemas.microsoft.com/office/drawing/2014/main" id="{1E88C386-1FF0-4E54-AFF0-7410C3956C10}"/>
                </a:ext>
              </a:extLst>
            </p:cNvPr>
            <p:cNvGrpSpPr/>
            <p:nvPr/>
          </p:nvGrpSpPr>
          <p:grpSpPr>
            <a:xfrm>
              <a:off x="2138559" y="2311492"/>
              <a:ext cx="4828988" cy="2798737"/>
              <a:chOff x="745694" y="1021960"/>
              <a:chExt cx="4828988" cy="2798737"/>
            </a:xfrm>
          </p:grpSpPr>
          <p:pic>
            <p:nvPicPr>
              <p:cNvPr id="34" name="Picture 33" descr="A close up of a white wall&#10;&#10;Description automatically generated">
                <a:extLst>
                  <a:ext uri="{FF2B5EF4-FFF2-40B4-BE49-F238E27FC236}">
                    <a16:creationId xmlns:a16="http://schemas.microsoft.com/office/drawing/2014/main" id="{66FA59CB-2639-46A8-8378-D810ECEC0B45}"/>
                  </a:ext>
                </a:extLst>
              </p:cNvPr>
              <p:cNvPicPr>
                <a:picLocks noChangeAspect="1"/>
              </p:cNvPicPr>
              <p:nvPr/>
            </p:nvPicPr>
            <p:blipFill rotWithShape="1">
              <a:blip r:embed="rId3"/>
              <a:srcRect l="6581"/>
              <a:stretch/>
            </p:blipFill>
            <p:spPr>
              <a:xfrm>
                <a:off x="745695" y="1632432"/>
                <a:ext cx="2414493" cy="2171812"/>
              </a:xfrm>
              <a:prstGeom prst="rect">
                <a:avLst/>
              </a:prstGeom>
              <a:ln w="28575">
                <a:noFill/>
              </a:ln>
            </p:spPr>
          </p:pic>
          <p:pic>
            <p:nvPicPr>
              <p:cNvPr id="35" name="Picture 34" descr="A picture containing wall, indoor, building&#10;&#10;Description automatically generated">
                <a:extLst>
                  <a:ext uri="{FF2B5EF4-FFF2-40B4-BE49-F238E27FC236}">
                    <a16:creationId xmlns:a16="http://schemas.microsoft.com/office/drawing/2014/main" id="{0DAF015F-C8FD-4769-B3FF-A4351C742C98}"/>
                  </a:ext>
                </a:extLst>
              </p:cNvPr>
              <p:cNvPicPr>
                <a:picLocks noChangeAspect="1"/>
              </p:cNvPicPr>
              <p:nvPr/>
            </p:nvPicPr>
            <p:blipFill rotWithShape="1">
              <a:blip r:embed="rId4"/>
              <a:srcRect t="2564" r="22877"/>
              <a:stretch/>
            </p:blipFill>
            <p:spPr>
              <a:xfrm>
                <a:off x="3160188" y="1648885"/>
                <a:ext cx="2414494" cy="2171812"/>
              </a:xfrm>
              <a:prstGeom prst="rect">
                <a:avLst/>
              </a:prstGeom>
              <a:ln w="28575">
                <a:noFill/>
              </a:ln>
            </p:spPr>
          </p:pic>
          <p:sp>
            <p:nvSpPr>
              <p:cNvPr id="36" name="Rectangle 35">
                <a:extLst>
                  <a:ext uri="{FF2B5EF4-FFF2-40B4-BE49-F238E27FC236}">
                    <a16:creationId xmlns:a16="http://schemas.microsoft.com/office/drawing/2014/main" id="{9B8E34F9-35BB-4E24-BF3D-19F99DF3CEEB}"/>
                  </a:ext>
                </a:extLst>
              </p:cNvPr>
              <p:cNvSpPr/>
              <p:nvPr/>
            </p:nvSpPr>
            <p:spPr>
              <a:xfrm>
                <a:off x="745694" y="1021960"/>
                <a:ext cx="4828987"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Borderlands 3</a:t>
                </a:r>
              </a:p>
            </p:txBody>
          </p:sp>
          <p:pic>
            <p:nvPicPr>
              <p:cNvPr id="37" name="Picture 36">
                <a:extLst>
                  <a:ext uri="{FF2B5EF4-FFF2-40B4-BE49-F238E27FC236}">
                    <a16:creationId xmlns:a16="http://schemas.microsoft.com/office/drawing/2014/main" id="{8F506B91-9CC8-4AEF-AF5C-2D5E68B89071}"/>
                  </a:ext>
                </a:extLst>
              </p:cNvPr>
              <p:cNvPicPr>
                <a:picLocks noChangeAspect="1"/>
              </p:cNvPicPr>
              <p:nvPr/>
            </p:nvPicPr>
            <p:blipFill>
              <a:blip r:embed="rId5"/>
              <a:stretch>
                <a:fillRect/>
              </a:stretch>
            </p:blipFill>
            <p:spPr>
              <a:xfrm>
                <a:off x="4078739" y="1138908"/>
                <a:ext cx="1092314" cy="393030"/>
              </a:xfrm>
              <a:prstGeom prst="rect">
                <a:avLst/>
              </a:prstGeom>
            </p:spPr>
          </p:pic>
        </p:grpSp>
        <p:sp>
          <p:nvSpPr>
            <p:cNvPr id="33" name="Rectangle 32">
              <a:extLst>
                <a:ext uri="{FF2B5EF4-FFF2-40B4-BE49-F238E27FC236}">
                  <a16:creationId xmlns:a16="http://schemas.microsoft.com/office/drawing/2014/main" id="{8F786D3A-7C2E-49C1-857E-C73B2BF8D27F}"/>
                </a:ext>
              </a:extLst>
            </p:cNvPr>
            <p:cNvSpPr/>
            <p:nvPr/>
          </p:nvSpPr>
          <p:spPr>
            <a:xfrm>
              <a:off x="2138558" y="2930190"/>
              <a:ext cx="4828987" cy="218826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972980A9-B7B7-4AE2-BDC1-2686A0B9B28A}"/>
              </a:ext>
            </a:extLst>
          </p:cNvPr>
          <p:cNvSpPr/>
          <p:nvPr/>
        </p:nvSpPr>
        <p:spPr>
          <a:xfrm>
            <a:off x="8899452" y="342900"/>
            <a:ext cx="3292548" cy="5753139"/>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38686EE-2C59-403A-840C-7BBF29B9D8EF}"/>
              </a:ext>
            </a:extLst>
          </p:cNvPr>
          <p:cNvSpPr/>
          <p:nvPr/>
        </p:nvSpPr>
        <p:spPr>
          <a:xfrm>
            <a:off x="7421525" y="329610"/>
            <a:ext cx="1477927" cy="1754372"/>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B92B37E-9D57-4880-8EE9-FDE96C2632AD}"/>
              </a:ext>
            </a:extLst>
          </p:cNvPr>
          <p:cNvSpPr/>
          <p:nvPr/>
        </p:nvSpPr>
        <p:spPr>
          <a:xfrm>
            <a:off x="7421525" y="3457835"/>
            <a:ext cx="1477927" cy="2651493"/>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3539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erson standing next to a tree&#10;&#10;Description automatically generated">
            <a:extLst>
              <a:ext uri="{FF2B5EF4-FFF2-40B4-BE49-F238E27FC236}">
                <a16:creationId xmlns:a16="http://schemas.microsoft.com/office/drawing/2014/main" id="{38093B5E-0643-4F76-AD6D-2ABC27528A2F}"/>
              </a:ext>
            </a:extLst>
          </p:cNvPr>
          <p:cNvPicPr>
            <a:picLocks noGrp="1" noChangeAspect="1"/>
          </p:cNvPicPr>
          <p:nvPr>
            <p:ph type="pic" sz="quarter" idx="10"/>
          </p:nvPr>
        </p:nvPicPr>
        <p:blipFill>
          <a:blip r:embed="rId2"/>
          <a:srcRect t="8148" b="8148"/>
          <a:stretch>
            <a:fillRect/>
          </a:stretch>
        </p:blipFill>
        <p:spPr>
          <a:xfrm>
            <a:off x="0" y="342900"/>
            <a:ext cx="12192000" cy="5739848"/>
          </a:xfrm>
        </p:spPr>
      </p:pic>
      <p:sp>
        <p:nvSpPr>
          <p:cNvPr id="3" name="Rectangle 2">
            <a:extLst>
              <a:ext uri="{FF2B5EF4-FFF2-40B4-BE49-F238E27FC236}">
                <a16:creationId xmlns:a16="http://schemas.microsoft.com/office/drawing/2014/main" id="{7DA6A311-1B1E-417B-A791-D5D56F24D170}"/>
              </a:ext>
            </a:extLst>
          </p:cNvPr>
          <p:cNvSpPr/>
          <p:nvPr/>
        </p:nvSpPr>
        <p:spPr>
          <a:xfrm>
            <a:off x="0" y="342900"/>
            <a:ext cx="2764367"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Ni Shui Han – 100% Zoom</a:t>
            </a:r>
          </a:p>
        </p:txBody>
      </p:sp>
    </p:spTree>
    <p:extLst>
      <p:ext uri="{BB962C8B-B14F-4D97-AF65-F5344CB8AC3E}">
        <p14:creationId xmlns:p14="http://schemas.microsoft.com/office/powerpoint/2010/main" val="4096833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descr="A person standing next to a tree&#10;&#10;Description automatically generated">
            <a:extLst>
              <a:ext uri="{FF2B5EF4-FFF2-40B4-BE49-F238E27FC236}">
                <a16:creationId xmlns:a16="http://schemas.microsoft.com/office/drawing/2014/main" id="{5906B053-94D3-4E3C-BF4B-DF556863551A}"/>
              </a:ext>
            </a:extLst>
          </p:cNvPr>
          <p:cNvPicPr>
            <a:picLocks noGrp="1" noChangeAspect="1"/>
          </p:cNvPicPr>
          <p:nvPr>
            <p:ph type="pic" sz="quarter" idx="10"/>
          </p:nvPr>
        </p:nvPicPr>
        <p:blipFill>
          <a:blip r:embed="rId2"/>
          <a:srcRect t="8148" b="8148"/>
          <a:stretch>
            <a:fillRect/>
          </a:stretch>
        </p:blipFill>
        <p:spPr>
          <a:xfrm>
            <a:off x="0" y="342900"/>
            <a:ext cx="12192000" cy="5739848"/>
          </a:xfrm>
        </p:spPr>
      </p:pic>
      <p:sp>
        <p:nvSpPr>
          <p:cNvPr id="4" name="Rectangle 3">
            <a:extLst>
              <a:ext uri="{FF2B5EF4-FFF2-40B4-BE49-F238E27FC236}">
                <a16:creationId xmlns:a16="http://schemas.microsoft.com/office/drawing/2014/main" id="{47184F4C-46CB-4173-AF16-6AA39169B812}"/>
              </a:ext>
            </a:extLst>
          </p:cNvPr>
          <p:cNvSpPr/>
          <p:nvPr/>
        </p:nvSpPr>
        <p:spPr>
          <a:xfrm>
            <a:off x="0" y="342900"/>
            <a:ext cx="2764367"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Ni Shui Han – 100% Zoom</a:t>
            </a:r>
          </a:p>
        </p:txBody>
      </p:sp>
    </p:spTree>
    <p:extLst>
      <p:ext uri="{BB962C8B-B14F-4D97-AF65-F5344CB8AC3E}">
        <p14:creationId xmlns:p14="http://schemas.microsoft.com/office/powerpoint/2010/main" val="336348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589F3D-AFA7-4F20-BE93-3F57FA9E3563}"/>
              </a:ext>
            </a:extLst>
          </p:cNvPr>
          <p:cNvSpPr>
            <a:spLocks noGrp="1"/>
          </p:cNvSpPr>
          <p:nvPr>
            <p:ph type="title"/>
          </p:nvPr>
        </p:nvSpPr>
        <p:spPr/>
        <p:txBody>
          <a:bodyPr/>
          <a:lstStyle/>
          <a:p>
            <a:r>
              <a:rPr lang="de-DE" dirty="0"/>
              <a:t>Overview</a:t>
            </a:r>
            <a:endParaRPr lang="en-DE" dirty="0"/>
          </a:p>
        </p:txBody>
      </p:sp>
      <p:sp>
        <p:nvSpPr>
          <p:cNvPr id="8" name="Content Placeholder 7">
            <a:extLst>
              <a:ext uri="{FF2B5EF4-FFF2-40B4-BE49-F238E27FC236}">
                <a16:creationId xmlns:a16="http://schemas.microsoft.com/office/drawing/2014/main" id="{EEDA59A0-4750-4718-8184-A1BE6379C8B7}"/>
              </a:ext>
            </a:extLst>
          </p:cNvPr>
          <p:cNvSpPr>
            <a:spLocks noGrp="1"/>
          </p:cNvSpPr>
          <p:nvPr>
            <p:ph sz="quarter" idx="10"/>
          </p:nvPr>
        </p:nvSpPr>
        <p:spPr/>
        <p:txBody>
          <a:bodyPr/>
          <a:lstStyle/>
          <a:p>
            <a:pPr marL="0" indent="0">
              <a:buNone/>
            </a:pPr>
            <a:r>
              <a:rPr lang="de-DE" dirty="0"/>
              <a:t>Contrast Adaptive Sharpening (CAS)</a:t>
            </a:r>
          </a:p>
          <a:p>
            <a:endParaRPr lang="de-DE" dirty="0"/>
          </a:p>
          <a:p>
            <a:pPr marL="0" indent="0">
              <a:buNone/>
            </a:pPr>
            <a:r>
              <a:rPr lang="de-DE" dirty="0"/>
              <a:t>For </a:t>
            </a:r>
            <a:r>
              <a:rPr lang="de-DE" b="1" dirty="0"/>
              <a:t>sharpening</a:t>
            </a:r>
            <a:r>
              <a:rPr lang="de-DE" dirty="0"/>
              <a:t> and optionally upsampling</a:t>
            </a:r>
          </a:p>
          <a:p>
            <a:r>
              <a:rPr lang="de-DE" dirty="0"/>
              <a:t>Enhance sharpness and local high-frequency contrast</a:t>
            </a:r>
            <a:endParaRPr lang="en-DE" dirty="0"/>
          </a:p>
        </p:txBody>
      </p:sp>
      <p:sp>
        <p:nvSpPr>
          <p:cNvPr id="3" name="Slide Number Placeholder 2">
            <a:extLst>
              <a:ext uri="{FF2B5EF4-FFF2-40B4-BE49-F238E27FC236}">
                <a16:creationId xmlns:a16="http://schemas.microsoft.com/office/drawing/2014/main" id="{27621CAB-063A-41AD-92F1-534856BFCDE4}"/>
              </a:ext>
            </a:extLst>
          </p:cNvPr>
          <p:cNvSpPr>
            <a:spLocks noGrp="1"/>
          </p:cNvSpPr>
          <p:nvPr>
            <p:ph type="sldNum" sz="quarter" idx="12"/>
          </p:nvPr>
        </p:nvSpPr>
        <p:spPr/>
        <p:txBody>
          <a:bodyPr/>
          <a:lstStyle/>
          <a:p>
            <a:fld id="{9BC932D5-48D2-3F48-87E1-D925B9343798}" type="slidenum">
              <a:rPr lang="en-US" smtClean="0"/>
              <a:pPr/>
              <a:t>8</a:t>
            </a:fld>
            <a:endParaRPr lang="en-US" dirty="0"/>
          </a:p>
        </p:txBody>
      </p:sp>
      <p:sp>
        <p:nvSpPr>
          <p:cNvPr id="6" name="Footer Placeholder 5">
            <a:extLst>
              <a:ext uri="{FF2B5EF4-FFF2-40B4-BE49-F238E27FC236}">
                <a16:creationId xmlns:a16="http://schemas.microsoft.com/office/drawing/2014/main" id="{109B8072-8744-454A-A171-ECCF62810551}"/>
              </a:ext>
            </a:extLst>
          </p:cNvPr>
          <p:cNvSpPr>
            <a:spLocks noGrp="1"/>
          </p:cNvSpPr>
          <p:nvPr>
            <p:ph type="ftr" sz="quarter" idx="3"/>
          </p:nvPr>
        </p:nvSpPr>
        <p:spPr>
          <a:xfrm>
            <a:off x="595423" y="6492875"/>
            <a:ext cx="8476506" cy="365125"/>
          </a:xfrm>
        </p:spPr>
        <p:txBody>
          <a:bodyPr/>
          <a:lstStyle/>
          <a:p>
            <a:r>
              <a:rPr lang="en-US" dirty="0"/>
              <a:t>|   AMD DEVELOPER DAY | June 19</a:t>
            </a:r>
            <a:r>
              <a:rPr lang="en-US" baseline="30000" dirty="0"/>
              <a:t>th</a:t>
            </a:r>
            <a:r>
              <a:rPr lang="en-US" dirty="0"/>
              <a:t>, 2019</a:t>
            </a:r>
          </a:p>
        </p:txBody>
      </p:sp>
      <p:pic>
        <p:nvPicPr>
          <p:cNvPr id="10" name="Picture 9" descr="A bird swimming in water&#10;&#10;Description automatically generated">
            <a:extLst>
              <a:ext uri="{FF2B5EF4-FFF2-40B4-BE49-F238E27FC236}">
                <a16:creationId xmlns:a16="http://schemas.microsoft.com/office/drawing/2014/main" id="{851D99F2-1BC0-4BA6-ADE8-77CA95A94495}"/>
              </a:ext>
            </a:extLst>
          </p:cNvPr>
          <p:cNvPicPr>
            <a:picLocks noChangeAspect="1"/>
          </p:cNvPicPr>
          <p:nvPr/>
        </p:nvPicPr>
        <p:blipFill>
          <a:blip r:embed="rId2"/>
          <a:stretch>
            <a:fillRect/>
          </a:stretch>
        </p:blipFill>
        <p:spPr>
          <a:xfrm>
            <a:off x="5910429" y="2760686"/>
            <a:ext cx="5629316" cy="2971822"/>
          </a:xfrm>
          <a:prstGeom prst="rect">
            <a:avLst/>
          </a:prstGeom>
        </p:spPr>
      </p:pic>
      <p:pic>
        <p:nvPicPr>
          <p:cNvPr id="11" name="Picture 10" descr="A bird swimming in water&#10;&#10;Description automatically generated">
            <a:extLst>
              <a:ext uri="{FF2B5EF4-FFF2-40B4-BE49-F238E27FC236}">
                <a16:creationId xmlns:a16="http://schemas.microsoft.com/office/drawing/2014/main" id="{730AFD28-1D8A-4A2C-A8EC-48E8292327AB}"/>
              </a:ext>
            </a:extLst>
          </p:cNvPr>
          <p:cNvPicPr>
            <a:picLocks noChangeAspect="1"/>
          </p:cNvPicPr>
          <p:nvPr/>
        </p:nvPicPr>
        <p:blipFill>
          <a:blip r:embed="rId3"/>
          <a:stretch>
            <a:fillRect/>
          </a:stretch>
        </p:blipFill>
        <p:spPr>
          <a:xfrm>
            <a:off x="385889" y="2751161"/>
            <a:ext cx="5524540" cy="2981347"/>
          </a:xfrm>
          <a:prstGeom prst="rect">
            <a:avLst/>
          </a:prstGeom>
        </p:spPr>
      </p:pic>
    </p:spTree>
    <p:extLst>
      <p:ext uri="{BB962C8B-B14F-4D97-AF65-F5344CB8AC3E}">
        <p14:creationId xmlns:p14="http://schemas.microsoft.com/office/powerpoint/2010/main" val="13755507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3" descr="A person standing next to a tree&#10;&#10;Description automatically generated">
            <a:extLst>
              <a:ext uri="{FF2B5EF4-FFF2-40B4-BE49-F238E27FC236}">
                <a16:creationId xmlns:a16="http://schemas.microsoft.com/office/drawing/2014/main" id="{EF2C655C-2C19-453B-BE20-D8240D3272FD}"/>
              </a:ext>
            </a:extLst>
          </p:cNvPr>
          <p:cNvPicPr>
            <a:picLocks noGrp="1" noChangeAspect="1"/>
          </p:cNvPicPr>
          <p:nvPr>
            <p:ph type="pic" sz="quarter" idx="10"/>
          </p:nvPr>
        </p:nvPicPr>
        <p:blipFill>
          <a:blip r:embed="rId2"/>
          <a:srcRect t="8148" b="8148"/>
          <a:stretch>
            <a:fillRect/>
          </a:stretch>
        </p:blipFill>
        <p:spPr>
          <a:xfrm>
            <a:off x="0" y="327573"/>
            <a:ext cx="12192000" cy="5739848"/>
          </a:xfrm>
        </p:spPr>
      </p:pic>
      <p:sp>
        <p:nvSpPr>
          <p:cNvPr id="14" name="Rectangle 13">
            <a:extLst>
              <a:ext uri="{FF2B5EF4-FFF2-40B4-BE49-F238E27FC236}">
                <a16:creationId xmlns:a16="http://schemas.microsoft.com/office/drawing/2014/main" id="{E60D0106-BCC9-454D-BEDF-636884867295}"/>
              </a:ext>
            </a:extLst>
          </p:cNvPr>
          <p:cNvSpPr/>
          <p:nvPr/>
        </p:nvSpPr>
        <p:spPr>
          <a:xfrm>
            <a:off x="0" y="327572"/>
            <a:ext cx="12192000" cy="5739849"/>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446420F2-A335-4642-B691-B823C7855198}"/>
              </a:ext>
            </a:extLst>
          </p:cNvPr>
          <p:cNvGrpSpPr/>
          <p:nvPr/>
        </p:nvGrpSpPr>
        <p:grpSpPr>
          <a:xfrm>
            <a:off x="425239" y="1021120"/>
            <a:ext cx="10732052" cy="4382831"/>
            <a:chOff x="425239" y="1021120"/>
            <a:chExt cx="10732052" cy="4382831"/>
          </a:xfrm>
        </p:grpSpPr>
        <p:grpSp>
          <p:nvGrpSpPr>
            <p:cNvPr id="16" name="Group 15">
              <a:extLst>
                <a:ext uri="{FF2B5EF4-FFF2-40B4-BE49-F238E27FC236}">
                  <a16:creationId xmlns:a16="http://schemas.microsoft.com/office/drawing/2014/main" id="{775A264E-3F86-4BFB-A33A-51A745721EE9}"/>
                </a:ext>
              </a:extLst>
            </p:cNvPr>
            <p:cNvGrpSpPr/>
            <p:nvPr/>
          </p:nvGrpSpPr>
          <p:grpSpPr>
            <a:xfrm>
              <a:off x="425239" y="1021120"/>
              <a:ext cx="10732052" cy="4382831"/>
              <a:chOff x="425239" y="1021120"/>
              <a:chExt cx="10732052" cy="4382831"/>
            </a:xfrm>
          </p:grpSpPr>
          <p:pic>
            <p:nvPicPr>
              <p:cNvPr id="18" name="Picture 17" descr="A statue of a person&#10;&#10;Description automatically generated">
                <a:extLst>
                  <a:ext uri="{FF2B5EF4-FFF2-40B4-BE49-F238E27FC236}">
                    <a16:creationId xmlns:a16="http://schemas.microsoft.com/office/drawing/2014/main" id="{0DE7D08E-9847-4974-8DB2-0221221008CC}"/>
                  </a:ext>
                </a:extLst>
              </p:cNvPr>
              <p:cNvPicPr>
                <a:picLocks noChangeAspect="1"/>
              </p:cNvPicPr>
              <p:nvPr/>
            </p:nvPicPr>
            <p:blipFill rotWithShape="1">
              <a:blip r:embed="rId3"/>
              <a:srcRect l="1400" t="9840" r="6451"/>
              <a:stretch/>
            </p:blipFill>
            <p:spPr>
              <a:xfrm>
                <a:off x="425239" y="1648047"/>
                <a:ext cx="5366026" cy="3755904"/>
              </a:xfrm>
              <a:prstGeom prst="rect">
                <a:avLst/>
              </a:prstGeom>
            </p:spPr>
          </p:pic>
          <p:pic>
            <p:nvPicPr>
              <p:cNvPr id="19" name="Picture 18" descr="A close up of a flower&#10;&#10;Description automatically generated">
                <a:extLst>
                  <a:ext uri="{FF2B5EF4-FFF2-40B4-BE49-F238E27FC236}">
                    <a16:creationId xmlns:a16="http://schemas.microsoft.com/office/drawing/2014/main" id="{D96F0373-C312-4B98-AA2B-0F73E7DC3C58}"/>
                  </a:ext>
                </a:extLst>
              </p:cNvPr>
              <p:cNvPicPr>
                <a:picLocks noChangeAspect="1"/>
              </p:cNvPicPr>
              <p:nvPr/>
            </p:nvPicPr>
            <p:blipFill rotWithShape="1">
              <a:blip r:embed="rId4"/>
              <a:srcRect t="4912"/>
              <a:stretch/>
            </p:blipFill>
            <p:spPr>
              <a:xfrm>
                <a:off x="5791265" y="1648047"/>
                <a:ext cx="5366026" cy="3755903"/>
              </a:xfrm>
              <a:prstGeom prst="rect">
                <a:avLst/>
              </a:prstGeom>
            </p:spPr>
          </p:pic>
          <p:sp>
            <p:nvSpPr>
              <p:cNvPr id="20" name="Rectangle 19">
                <a:extLst>
                  <a:ext uri="{FF2B5EF4-FFF2-40B4-BE49-F238E27FC236}">
                    <a16:creationId xmlns:a16="http://schemas.microsoft.com/office/drawing/2014/main" id="{EED63BF9-B86F-407E-9089-12BDD234A0FC}"/>
                  </a:ext>
                </a:extLst>
              </p:cNvPr>
              <p:cNvSpPr/>
              <p:nvPr/>
            </p:nvSpPr>
            <p:spPr>
              <a:xfrm>
                <a:off x="425239" y="1021120"/>
                <a:ext cx="10732052"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Ni Shui Han</a:t>
                </a:r>
              </a:p>
            </p:txBody>
          </p:sp>
          <p:pic>
            <p:nvPicPr>
              <p:cNvPr id="21" name="Picture 20">
                <a:extLst>
                  <a:ext uri="{FF2B5EF4-FFF2-40B4-BE49-F238E27FC236}">
                    <a16:creationId xmlns:a16="http://schemas.microsoft.com/office/drawing/2014/main" id="{16510B07-B694-466D-93CE-8FF1D5C32E1F}"/>
                  </a:ext>
                </a:extLst>
              </p:cNvPr>
              <p:cNvPicPr>
                <a:picLocks noChangeAspect="1"/>
              </p:cNvPicPr>
              <p:nvPr/>
            </p:nvPicPr>
            <p:blipFill>
              <a:blip r:embed="rId5"/>
              <a:stretch>
                <a:fillRect/>
              </a:stretch>
            </p:blipFill>
            <p:spPr>
              <a:xfrm>
                <a:off x="9810010" y="1138067"/>
                <a:ext cx="1092314" cy="393030"/>
              </a:xfrm>
              <a:prstGeom prst="rect">
                <a:avLst/>
              </a:prstGeom>
            </p:spPr>
          </p:pic>
        </p:grpSp>
        <p:sp>
          <p:nvSpPr>
            <p:cNvPr id="17" name="Rectangle 16">
              <a:extLst>
                <a:ext uri="{FF2B5EF4-FFF2-40B4-BE49-F238E27FC236}">
                  <a16:creationId xmlns:a16="http://schemas.microsoft.com/office/drawing/2014/main" id="{6DA31B58-F343-42E3-A336-B9D91030CDBC}"/>
                </a:ext>
              </a:extLst>
            </p:cNvPr>
            <p:cNvSpPr/>
            <p:nvPr/>
          </p:nvSpPr>
          <p:spPr>
            <a:xfrm>
              <a:off x="425239" y="1648046"/>
              <a:ext cx="10732052" cy="375590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59171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grass, outdoor, nature, sky&#10;&#10;Description automatically generated">
            <a:extLst>
              <a:ext uri="{FF2B5EF4-FFF2-40B4-BE49-F238E27FC236}">
                <a16:creationId xmlns:a16="http://schemas.microsoft.com/office/drawing/2014/main" id="{D3D1BE96-B6FE-45DE-AE6B-E106BD5EEF5A}"/>
              </a:ext>
            </a:extLst>
          </p:cNvPr>
          <p:cNvPicPr>
            <a:picLocks noGrp="1" noChangeAspect="1"/>
          </p:cNvPicPr>
          <p:nvPr>
            <p:ph type="pic" sz="quarter" idx="10"/>
          </p:nvPr>
        </p:nvPicPr>
        <p:blipFill>
          <a:blip r:embed="rId3"/>
          <a:srcRect t="8148" b="8148"/>
          <a:stretch>
            <a:fillRect/>
          </a:stretch>
        </p:blipFill>
        <p:spPr>
          <a:xfrm>
            <a:off x="0" y="366823"/>
            <a:ext cx="12192000" cy="5739848"/>
          </a:xfrm>
        </p:spPr>
      </p:pic>
      <p:sp>
        <p:nvSpPr>
          <p:cNvPr id="3" name="Rectangle 2">
            <a:extLst>
              <a:ext uri="{FF2B5EF4-FFF2-40B4-BE49-F238E27FC236}">
                <a16:creationId xmlns:a16="http://schemas.microsoft.com/office/drawing/2014/main" id="{4D1AF7D9-A0A4-48F2-A96E-E6FE2680469C}"/>
              </a:ext>
            </a:extLst>
          </p:cNvPr>
          <p:cNvSpPr/>
          <p:nvPr/>
        </p:nvSpPr>
        <p:spPr>
          <a:xfrm>
            <a:off x="0" y="342900"/>
            <a:ext cx="1587171"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Rage 2</a:t>
            </a:r>
          </a:p>
        </p:txBody>
      </p:sp>
    </p:spTree>
    <p:extLst>
      <p:ext uri="{BB962C8B-B14F-4D97-AF65-F5344CB8AC3E}">
        <p14:creationId xmlns:p14="http://schemas.microsoft.com/office/powerpoint/2010/main" val="383093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outdoor, nature, sky&#10;&#10;Description automatically generated">
            <a:extLst>
              <a:ext uri="{FF2B5EF4-FFF2-40B4-BE49-F238E27FC236}">
                <a16:creationId xmlns:a16="http://schemas.microsoft.com/office/drawing/2014/main" id="{1362CEDA-F3DF-470B-B135-192F79AA634F}"/>
              </a:ext>
            </a:extLst>
          </p:cNvPr>
          <p:cNvPicPr>
            <a:picLocks noGrp="1" noChangeAspect="1"/>
          </p:cNvPicPr>
          <p:nvPr>
            <p:ph type="pic" sz="quarter" idx="10"/>
          </p:nvPr>
        </p:nvPicPr>
        <p:blipFill>
          <a:blip r:embed="rId3"/>
          <a:srcRect t="8148" b="8148"/>
          <a:stretch>
            <a:fillRect/>
          </a:stretch>
        </p:blipFill>
        <p:spPr>
          <a:xfrm>
            <a:off x="0" y="366823"/>
            <a:ext cx="12192000" cy="5739848"/>
          </a:xfrm>
        </p:spPr>
      </p:pic>
      <p:sp>
        <p:nvSpPr>
          <p:cNvPr id="3" name="Rectangle 2">
            <a:extLst>
              <a:ext uri="{FF2B5EF4-FFF2-40B4-BE49-F238E27FC236}">
                <a16:creationId xmlns:a16="http://schemas.microsoft.com/office/drawing/2014/main" id="{BBCB8419-13A4-4EB5-9C7C-1BDF969B7132}"/>
              </a:ext>
            </a:extLst>
          </p:cNvPr>
          <p:cNvSpPr/>
          <p:nvPr/>
        </p:nvSpPr>
        <p:spPr>
          <a:xfrm>
            <a:off x="0" y="342900"/>
            <a:ext cx="1587171"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Rage 2</a:t>
            </a:r>
          </a:p>
        </p:txBody>
      </p:sp>
    </p:spTree>
    <p:extLst>
      <p:ext uri="{BB962C8B-B14F-4D97-AF65-F5344CB8AC3E}">
        <p14:creationId xmlns:p14="http://schemas.microsoft.com/office/powerpoint/2010/main" val="12314172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grass, outdoor, nature, sky&#10;&#10;Description automatically generated">
            <a:extLst>
              <a:ext uri="{FF2B5EF4-FFF2-40B4-BE49-F238E27FC236}">
                <a16:creationId xmlns:a16="http://schemas.microsoft.com/office/drawing/2014/main" id="{1362CEDA-F3DF-470B-B135-192F79AA634F}"/>
              </a:ext>
            </a:extLst>
          </p:cNvPr>
          <p:cNvPicPr>
            <a:picLocks noGrp="1" noChangeAspect="1"/>
          </p:cNvPicPr>
          <p:nvPr>
            <p:ph type="pic" sz="quarter" idx="10"/>
          </p:nvPr>
        </p:nvPicPr>
        <p:blipFill>
          <a:blip r:embed="rId3"/>
          <a:srcRect t="8148" b="8148"/>
          <a:stretch>
            <a:fillRect/>
          </a:stretch>
        </p:blipFill>
        <p:spPr>
          <a:xfrm>
            <a:off x="0" y="366823"/>
            <a:ext cx="12192000" cy="5739848"/>
          </a:xfrm>
        </p:spPr>
      </p:pic>
      <p:sp>
        <p:nvSpPr>
          <p:cNvPr id="14" name="Rectangle 13">
            <a:extLst>
              <a:ext uri="{FF2B5EF4-FFF2-40B4-BE49-F238E27FC236}">
                <a16:creationId xmlns:a16="http://schemas.microsoft.com/office/drawing/2014/main" id="{522FD409-B07A-4BFC-A9B4-152197DC3C78}"/>
              </a:ext>
            </a:extLst>
          </p:cNvPr>
          <p:cNvSpPr/>
          <p:nvPr/>
        </p:nvSpPr>
        <p:spPr>
          <a:xfrm>
            <a:off x="0" y="366823"/>
            <a:ext cx="3741820" cy="5739848"/>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ACADC25-FCA8-4564-9BBD-CB40EFC0DD6A}"/>
              </a:ext>
            </a:extLst>
          </p:cNvPr>
          <p:cNvSpPr/>
          <p:nvPr/>
        </p:nvSpPr>
        <p:spPr>
          <a:xfrm>
            <a:off x="5435250" y="366823"/>
            <a:ext cx="6756750" cy="5739848"/>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5CBA0BA1-0A4E-4105-99B1-DA890506BAA4}"/>
              </a:ext>
            </a:extLst>
          </p:cNvPr>
          <p:cNvGrpSpPr/>
          <p:nvPr/>
        </p:nvGrpSpPr>
        <p:grpSpPr>
          <a:xfrm>
            <a:off x="5435251" y="53360"/>
            <a:ext cx="6756749" cy="3700122"/>
            <a:chOff x="5435251" y="53360"/>
            <a:chExt cx="6756749" cy="3700122"/>
          </a:xfrm>
        </p:grpSpPr>
        <p:pic>
          <p:nvPicPr>
            <p:cNvPr id="4" name="Picture 3" descr="A picture containing outdoor, grass, sky&#10;&#10;Description automatically generated">
              <a:extLst>
                <a:ext uri="{FF2B5EF4-FFF2-40B4-BE49-F238E27FC236}">
                  <a16:creationId xmlns:a16="http://schemas.microsoft.com/office/drawing/2014/main" id="{124E3A99-7848-4DF4-AA12-C4E03F6F4BF1}"/>
                </a:ext>
              </a:extLst>
            </p:cNvPr>
            <p:cNvPicPr>
              <a:picLocks noChangeAspect="1"/>
            </p:cNvPicPr>
            <p:nvPr/>
          </p:nvPicPr>
          <p:blipFill rotWithShape="1">
            <a:blip r:embed="rId4"/>
            <a:srcRect l="2898" r="2440" b="7075"/>
            <a:stretch/>
          </p:blipFill>
          <p:spPr>
            <a:xfrm>
              <a:off x="5435252" y="667223"/>
              <a:ext cx="3378374" cy="3086259"/>
            </a:xfrm>
            <a:prstGeom prst="rect">
              <a:avLst/>
            </a:prstGeom>
          </p:spPr>
        </p:pic>
        <p:pic>
          <p:nvPicPr>
            <p:cNvPr id="7" name="Picture 6" descr="A picture containing grass, outdoor, sky&#10;&#10;Description automatically generated">
              <a:extLst>
                <a:ext uri="{FF2B5EF4-FFF2-40B4-BE49-F238E27FC236}">
                  <a16:creationId xmlns:a16="http://schemas.microsoft.com/office/drawing/2014/main" id="{567B7A73-1A24-4CD8-80E6-125CB01ACF63}"/>
                </a:ext>
              </a:extLst>
            </p:cNvPr>
            <p:cNvPicPr>
              <a:picLocks noChangeAspect="1"/>
            </p:cNvPicPr>
            <p:nvPr/>
          </p:nvPicPr>
          <p:blipFill>
            <a:blip r:embed="rId5"/>
            <a:stretch>
              <a:fillRect/>
            </a:stretch>
          </p:blipFill>
          <p:spPr>
            <a:xfrm>
              <a:off x="8813626" y="667222"/>
              <a:ext cx="3378374" cy="3086259"/>
            </a:xfrm>
            <a:prstGeom prst="rect">
              <a:avLst/>
            </a:prstGeom>
          </p:spPr>
        </p:pic>
        <p:sp>
          <p:nvSpPr>
            <p:cNvPr id="8" name="Rectangle 7">
              <a:extLst>
                <a:ext uri="{FF2B5EF4-FFF2-40B4-BE49-F238E27FC236}">
                  <a16:creationId xmlns:a16="http://schemas.microsoft.com/office/drawing/2014/main" id="{58FBB553-E3E7-4632-B06C-EB02ACC7FE9B}"/>
                </a:ext>
              </a:extLst>
            </p:cNvPr>
            <p:cNvSpPr/>
            <p:nvPr/>
          </p:nvSpPr>
          <p:spPr>
            <a:xfrm>
              <a:off x="5435252" y="53360"/>
              <a:ext cx="6756748"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Rage 2</a:t>
              </a:r>
            </a:p>
          </p:txBody>
        </p:sp>
        <p:pic>
          <p:nvPicPr>
            <p:cNvPr id="9" name="Picture 8">
              <a:extLst>
                <a:ext uri="{FF2B5EF4-FFF2-40B4-BE49-F238E27FC236}">
                  <a16:creationId xmlns:a16="http://schemas.microsoft.com/office/drawing/2014/main" id="{DC9417E2-B0D3-4315-A963-47E3C0BFA6D5}"/>
                </a:ext>
              </a:extLst>
            </p:cNvPr>
            <p:cNvPicPr>
              <a:picLocks noChangeAspect="1"/>
            </p:cNvPicPr>
            <p:nvPr/>
          </p:nvPicPr>
          <p:blipFill>
            <a:blip r:embed="rId6"/>
            <a:stretch>
              <a:fillRect/>
            </a:stretch>
          </p:blipFill>
          <p:spPr>
            <a:xfrm>
              <a:off x="10860505" y="124008"/>
              <a:ext cx="1092314" cy="393030"/>
            </a:xfrm>
            <a:prstGeom prst="rect">
              <a:avLst/>
            </a:prstGeom>
          </p:spPr>
        </p:pic>
        <p:sp>
          <p:nvSpPr>
            <p:cNvPr id="10" name="Rectangle 9">
              <a:extLst>
                <a:ext uri="{FF2B5EF4-FFF2-40B4-BE49-F238E27FC236}">
                  <a16:creationId xmlns:a16="http://schemas.microsoft.com/office/drawing/2014/main" id="{55A89A0A-196E-4A1C-A821-F2F97BF8C9E1}"/>
                </a:ext>
              </a:extLst>
            </p:cNvPr>
            <p:cNvSpPr/>
            <p:nvPr/>
          </p:nvSpPr>
          <p:spPr>
            <a:xfrm>
              <a:off x="5435251" y="680284"/>
              <a:ext cx="6756748" cy="307319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A10A546F-231A-4F6E-B51C-F950B10E4ADF}"/>
              </a:ext>
            </a:extLst>
          </p:cNvPr>
          <p:cNvSpPr/>
          <p:nvPr/>
        </p:nvSpPr>
        <p:spPr>
          <a:xfrm>
            <a:off x="3741821" y="3862137"/>
            <a:ext cx="1693429" cy="162445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7119C3-87E9-4827-ABE2-DDA6CEE48E64}"/>
              </a:ext>
            </a:extLst>
          </p:cNvPr>
          <p:cNvSpPr/>
          <p:nvPr/>
        </p:nvSpPr>
        <p:spPr>
          <a:xfrm>
            <a:off x="3741820" y="366823"/>
            <a:ext cx="1693429" cy="3495314"/>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63C440B-4B1B-4CC4-9190-34C93F49278B}"/>
              </a:ext>
            </a:extLst>
          </p:cNvPr>
          <p:cNvSpPr/>
          <p:nvPr/>
        </p:nvSpPr>
        <p:spPr>
          <a:xfrm>
            <a:off x="3741820" y="5486595"/>
            <a:ext cx="1693429" cy="620076"/>
          </a:xfrm>
          <a:prstGeom prst="rect">
            <a:avLst/>
          </a:prstGeom>
          <a:solidFill>
            <a:srgbClr val="E7E6E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690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persons eye&#10;&#10;Description automatically generated">
            <a:extLst>
              <a:ext uri="{FF2B5EF4-FFF2-40B4-BE49-F238E27FC236}">
                <a16:creationId xmlns:a16="http://schemas.microsoft.com/office/drawing/2014/main" id="{0E0113FD-22B9-4E75-9B4F-8CF25FB214FD}"/>
              </a:ext>
            </a:extLst>
          </p:cNvPr>
          <p:cNvPicPr>
            <a:picLocks noGrp="1" noChangeAspect="1"/>
          </p:cNvPicPr>
          <p:nvPr>
            <p:ph type="pic" sz="quarter" idx="10"/>
          </p:nvPr>
        </p:nvPicPr>
        <p:blipFill>
          <a:blip r:embed="rId2"/>
          <a:srcRect t="3611" b="3611"/>
          <a:stretch>
            <a:fillRect/>
          </a:stretch>
        </p:blipFill>
        <p:spPr/>
      </p:pic>
      <p:sp>
        <p:nvSpPr>
          <p:cNvPr id="3" name="Slide Number Placeholder 2">
            <a:extLst>
              <a:ext uri="{FF2B5EF4-FFF2-40B4-BE49-F238E27FC236}">
                <a16:creationId xmlns:a16="http://schemas.microsoft.com/office/drawing/2014/main" id="{B6768059-C0B5-48E8-9A47-A0E233960565}"/>
              </a:ext>
            </a:extLst>
          </p:cNvPr>
          <p:cNvSpPr>
            <a:spLocks noGrp="1"/>
          </p:cNvSpPr>
          <p:nvPr>
            <p:ph type="sldNum" sz="quarter" idx="4"/>
          </p:nvPr>
        </p:nvSpPr>
        <p:spPr/>
        <p:txBody>
          <a:bodyPr/>
          <a:lstStyle/>
          <a:p>
            <a:fld id="{959A88F6-A667-2F47-A1AA-6AA2965AA51F}" type="slidenum">
              <a:rPr lang="en-US" smtClean="0"/>
              <a:pPr/>
              <a:t>84</a:t>
            </a:fld>
            <a:endParaRPr lang="en-US" dirty="0"/>
          </a:p>
        </p:txBody>
      </p:sp>
      <p:sp>
        <p:nvSpPr>
          <p:cNvPr id="4" name="Rectangle 3">
            <a:extLst>
              <a:ext uri="{FF2B5EF4-FFF2-40B4-BE49-F238E27FC236}">
                <a16:creationId xmlns:a16="http://schemas.microsoft.com/office/drawing/2014/main" id="{26D9B43C-60CF-4923-8669-4769E4C7A464}"/>
              </a:ext>
            </a:extLst>
          </p:cNvPr>
          <p:cNvSpPr/>
          <p:nvPr/>
        </p:nvSpPr>
        <p:spPr>
          <a:xfrm>
            <a:off x="0" y="0"/>
            <a:ext cx="1587171"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Unity Demo</a:t>
            </a:r>
          </a:p>
        </p:txBody>
      </p:sp>
    </p:spTree>
    <p:extLst>
      <p:ext uri="{BB962C8B-B14F-4D97-AF65-F5344CB8AC3E}">
        <p14:creationId xmlns:p14="http://schemas.microsoft.com/office/powerpoint/2010/main" val="27943215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768059-C0B5-48E8-9A47-A0E233960565}"/>
              </a:ext>
            </a:extLst>
          </p:cNvPr>
          <p:cNvSpPr>
            <a:spLocks noGrp="1"/>
          </p:cNvSpPr>
          <p:nvPr>
            <p:ph type="sldNum" sz="quarter" idx="4"/>
          </p:nvPr>
        </p:nvSpPr>
        <p:spPr/>
        <p:txBody>
          <a:bodyPr/>
          <a:lstStyle/>
          <a:p>
            <a:fld id="{959A88F6-A667-2F47-A1AA-6AA2965AA51F}" type="slidenum">
              <a:rPr lang="en-US" smtClean="0"/>
              <a:pPr/>
              <a:t>85</a:t>
            </a:fld>
            <a:endParaRPr lang="en-US" dirty="0"/>
          </a:p>
        </p:txBody>
      </p:sp>
      <p:pic>
        <p:nvPicPr>
          <p:cNvPr id="7" name="Picture Placeholder 6" descr="A close up of a person&#10;&#10;Description automatically generated">
            <a:extLst>
              <a:ext uri="{FF2B5EF4-FFF2-40B4-BE49-F238E27FC236}">
                <a16:creationId xmlns:a16="http://schemas.microsoft.com/office/drawing/2014/main" id="{1A8F3D7A-357D-4AC2-B41E-4EF529963235}"/>
              </a:ext>
            </a:extLst>
          </p:cNvPr>
          <p:cNvPicPr>
            <a:picLocks noGrp="1" noChangeAspect="1"/>
          </p:cNvPicPr>
          <p:nvPr>
            <p:ph type="pic" sz="quarter" idx="10"/>
          </p:nvPr>
        </p:nvPicPr>
        <p:blipFill>
          <a:blip r:embed="rId2"/>
          <a:srcRect t="3611" b="3611"/>
          <a:stretch>
            <a:fillRect/>
          </a:stretch>
        </p:blipFill>
        <p:spPr/>
      </p:pic>
      <p:sp>
        <p:nvSpPr>
          <p:cNvPr id="4" name="Rectangle 3">
            <a:extLst>
              <a:ext uri="{FF2B5EF4-FFF2-40B4-BE49-F238E27FC236}">
                <a16:creationId xmlns:a16="http://schemas.microsoft.com/office/drawing/2014/main" id="{03CE1D4F-E436-4F24-9A84-9AD4F0A01823}"/>
              </a:ext>
            </a:extLst>
          </p:cNvPr>
          <p:cNvSpPr/>
          <p:nvPr/>
        </p:nvSpPr>
        <p:spPr>
          <a:xfrm>
            <a:off x="0" y="0"/>
            <a:ext cx="1587171"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Unity Demo</a:t>
            </a:r>
          </a:p>
        </p:txBody>
      </p:sp>
    </p:spTree>
    <p:extLst>
      <p:ext uri="{BB962C8B-B14F-4D97-AF65-F5344CB8AC3E}">
        <p14:creationId xmlns:p14="http://schemas.microsoft.com/office/powerpoint/2010/main" val="2321499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rock&#10;&#10;Description automatically generated">
            <a:extLst>
              <a:ext uri="{FF2B5EF4-FFF2-40B4-BE49-F238E27FC236}">
                <a16:creationId xmlns:a16="http://schemas.microsoft.com/office/drawing/2014/main" id="{69FF2495-84E6-437B-9C53-4059365C923A}"/>
              </a:ext>
            </a:extLst>
          </p:cNvPr>
          <p:cNvPicPr>
            <a:picLocks noGrp="1" noChangeAspect="1"/>
          </p:cNvPicPr>
          <p:nvPr>
            <p:ph type="pic" sz="quarter" idx="10"/>
          </p:nvPr>
        </p:nvPicPr>
        <p:blipFill>
          <a:blip r:embed="rId2"/>
          <a:srcRect t="3611" b="3611"/>
          <a:stretch>
            <a:fillRect/>
          </a:stretch>
        </p:blipFill>
        <p:spPr/>
      </p:pic>
      <p:sp>
        <p:nvSpPr>
          <p:cNvPr id="3" name="Slide Number Placeholder 2">
            <a:extLst>
              <a:ext uri="{FF2B5EF4-FFF2-40B4-BE49-F238E27FC236}">
                <a16:creationId xmlns:a16="http://schemas.microsoft.com/office/drawing/2014/main" id="{6C539302-D698-4F54-B39E-4482D460FFC5}"/>
              </a:ext>
            </a:extLst>
          </p:cNvPr>
          <p:cNvSpPr>
            <a:spLocks noGrp="1"/>
          </p:cNvSpPr>
          <p:nvPr>
            <p:ph type="sldNum" sz="quarter" idx="4"/>
          </p:nvPr>
        </p:nvSpPr>
        <p:spPr/>
        <p:txBody>
          <a:bodyPr/>
          <a:lstStyle/>
          <a:p>
            <a:fld id="{959A88F6-A667-2F47-A1AA-6AA2965AA51F}" type="slidenum">
              <a:rPr lang="en-US" smtClean="0"/>
              <a:pPr/>
              <a:t>86</a:t>
            </a:fld>
            <a:endParaRPr lang="en-US" dirty="0"/>
          </a:p>
        </p:txBody>
      </p:sp>
      <p:sp>
        <p:nvSpPr>
          <p:cNvPr id="6" name="TextBox 5">
            <a:extLst>
              <a:ext uri="{FF2B5EF4-FFF2-40B4-BE49-F238E27FC236}">
                <a16:creationId xmlns:a16="http://schemas.microsoft.com/office/drawing/2014/main" id="{83B82A34-EF60-4193-BBFA-2639B25DEA2F}"/>
              </a:ext>
            </a:extLst>
          </p:cNvPr>
          <p:cNvSpPr txBox="1"/>
          <p:nvPr/>
        </p:nvSpPr>
        <p:spPr>
          <a:xfrm>
            <a:off x="8669866" y="5844489"/>
            <a:ext cx="2774157" cy="369332"/>
          </a:xfrm>
          <a:prstGeom prst="rect">
            <a:avLst/>
          </a:prstGeom>
          <a:noFill/>
        </p:spPr>
        <p:txBody>
          <a:bodyPr wrap="none" rtlCol="0">
            <a:spAutoFit/>
          </a:bodyPr>
          <a:lstStyle/>
          <a:p>
            <a:pPr algn="l"/>
            <a:r>
              <a:rPr lang="de-DE" dirty="0">
                <a:solidFill>
                  <a:schemeClr val="bg1"/>
                </a:solidFill>
                <a:latin typeface="Klavika" panose="020B0506040000020004" pitchFamily="34" charset="0"/>
              </a:rPr>
              <a:t>2560 scaled to 3840 no CAS</a:t>
            </a:r>
            <a:endParaRPr lang="en-DE" dirty="0" err="1">
              <a:solidFill>
                <a:schemeClr val="bg1"/>
              </a:solidFill>
              <a:latin typeface="Klavika" panose="020B0506040000020004" pitchFamily="34" charset="0"/>
            </a:endParaRPr>
          </a:p>
        </p:txBody>
      </p:sp>
      <p:sp>
        <p:nvSpPr>
          <p:cNvPr id="8" name="Rectangle 7">
            <a:extLst>
              <a:ext uri="{FF2B5EF4-FFF2-40B4-BE49-F238E27FC236}">
                <a16:creationId xmlns:a16="http://schemas.microsoft.com/office/drawing/2014/main" id="{035D9850-AB2C-44EA-BCEE-449967B61F36}"/>
              </a:ext>
            </a:extLst>
          </p:cNvPr>
          <p:cNvSpPr/>
          <p:nvPr/>
        </p:nvSpPr>
        <p:spPr>
          <a:xfrm>
            <a:off x="0" y="0"/>
            <a:ext cx="1999362"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Strange Brigade</a:t>
            </a:r>
          </a:p>
        </p:txBody>
      </p:sp>
    </p:spTree>
    <p:extLst>
      <p:ext uri="{BB962C8B-B14F-4D97-AF65-F5344CB8AC3E}">
        <p14:creationId xmlns:p14="http://schemas.microsoft.com/office/powerpoint/2010/main" val="9456418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lose up of a rock&#10;&#10;Description automatically generated">
            <a:extLst>
              <a:ext uri="{FF2B5EF4-FFF2-40B4-BE49-F238E27FC236}">
                <a16:creationId xmlns:a16="http://schemas.microsoft.com/office/drawing/2014/main" id="{EC864F70-F655-4833-98EE-AA591E88E878}"/>
              </a:ext>
            </a:extLst>
          </p:cNvPr>
          <p:cNvPicPr>
            <a:picLocks noGrp="1" noChangeAspect="1"/>
          </p:cNvPicPr>
          <p:nvPr>
            <p:ph type="pic" sz="quarter" idx="10"/>
          </p:nvPr>
        </p:nvPicPr>
        <p:blipFill>
          <a:blip r:embed="rId2"/>
          <a:srcRect t="3611" b="3611"/>
          <a:stretch>
            <a:fillRect/>
          </a:stretch>
        </p:blipFill>
        <p:spPr/>
      </p:pic>
      <p:sp>
        <p:nvSpPr>
          <p:cNvPr id="3" name="Slide Number Placeholder 2">
            <a:extLst>
              <a:ext uri="{FF2B5EF4-FFF2-40B4-BE49-F238E27FC236}">
                <a16:creationId xmlns:a16="http://schemas.microsoft.com/office/drawing/2014/main" id="{6C539302-D698-4F54-B39E-4482D460FFC5}"/>
              </a:ext>
            </a:extLst>
          </p:cNvPr>
          <p:cNvSpPr>
            <a:spLocks noGrp="1"/>
          </p:cNvSpPr>
          <p:nvPr>
            <p:ph type="sldNum" sz="quarter" idx="4"/>
          </p:nvPr>
        </p:nvSpPr>
        <p:spPr/>
        <p:txBody>
          <a:bodyPr/>
          <a:lstStyle/>
          <a:p>
            <a:fld id="{959A88F6-A667-2F47-A1AA-6AA2965AA51F}" type="slidenum">
              <a:rPr lang="en-US" smtClean="0"/>
              <a:pPr/>
              <a:t>87</a:t>
            </a:fld>
            <a:endParaRPr lang="en-US" dirty="0"/>
          </a:p>
        </p:txBody>
      </p:sp>
      <p:sp>
        <p:nvSpPr>
          <p:cNvPr id="6" name="TextBox 5">
            <a:extLst>
              <a:ext uri="{FF2B5EF4-FFF2-40B4-BE49-F238E27FC236}">
                <a16:creationId xmlns:a16="http://schemas.microsoft.com/office/drawing/2014/main" id="{83B82A34-EF60-4193-BBFA-2639B25DEA2F}"/>
              </a:ext>
            </a:extLst>
          </p:cNvPr>
          <p:cNvSpPr txBox="1"/>
          <p:nvPr/>
        </p:nvSpPr>
        <p:spPr>
          <a:xfrm>
            <a:off x="8669866" y="5844489"/>
            <a:ext cx="2947282" cy="369332"/>
          </a:xfrm>
          <a:prstGeom prst="rect">
            <a:avLst/>
          </a:prstGeom>
          <a:noFill/>
        </p:spPr>
        <p:txBody>
          <a:bodyPr wrap="none" rtlCol="0">
            <a:spAutoFit/>
          </a:bodyPr>
          <a:lstStyle/>
          <a:p>
            <a:pPr algn="l"/>
            <a:r>
              <a:rPr lang="de-DE" dirty="0">
                <a:solidFill>
                  <a:schemeClr val="bg1"/>
                </a:solidFill>
                <a:latin typeface="Klavika" panose="020B0506040000020004" pitchFamily="34" charset="0"/>
              </a:rPr>
              <a:t>2560 scaled to 3840 with CAS</a:t>
            </a:r>
            <a:endParaRPr lang="en-DE" dirty="0" err="1">
              <a:solidFill>
                <a:schemeClr val="bg1"/>
              </a:solidFill>
              <a:latin typeface="Klavika" panose="020B0506040000020004" pitchFamily="34" charset="0"/>
            </a:endParaRPr>
          </a:p>
        </p:txBody>
      </p:sp>
      <p:sp>
        <p:nvSpPr>
          <p:cNvPr id="5" name="Rectangle 4">
            <a:extLst>
              <a:ext uri="{FF2B5EF4-FFF2-40B4-BE49-F238E27FC236}">
                <a16:creationId xmlns:a16="http://schemas.microsoft.com/office/drawing/2014/main" id="{2599E9EF-1DB7-4136-B8D5-CD2D4B20DF76}"/>
              </a:ext>
            </a:extLst>
          </p:cNvPr>
          <p:cNvSpPr/>
          <p:nvPr/>
        </p:nvSpPr>
        <p:spPr>
          <a:xfrm>
            <a:off x="0" y="0"/>
            <a:ext cx="1999362"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Strange Brigade</a:t>
            </a:r>
          </a:p>
        </p:txBody>
      </p:sp>
    </p:spTree>
    <p:extLst>
      <p:ext uri="{BB962C8B-B14F-4D97-AF65-F5344CB8AC3E}">
        <p14:creationId xmlns:p14="http://schemas.microsoft.com/office/powerpoint/2010/main" val="34292240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539302-D698-4F54-B39E-4482D460FFC5}"/>
              </a:ext>
            </a:extLst>
          </p:cNvPr>
          <p:cNvSpPr>
            <a:spLocks noGrp="1"/>
          </p:cNvSpPr>
          <p:nvPr>
            <p:ph type="sldNum" sz="quarter" idx="4"/>
          </p:nvPr>
        </p:nvSpPr>
        <p:spPr/>
        <p:txBody>
          <a:bodyPr/>
          <a:lstStyle/>
          <a:p>
            <a:fld id="{959A88F6-A667-2F47-A1AA-6AA2965AA51F}" type="slidenum">
              <a:rPr lang="en-US" smtClean="0"/>
              <a:pPr/>
              <a:t>88</a:t>
            </a:fld>
            <a:endParaRPr lang="en-US" dirty="0"/>
          </a:p>
        </p:txBody>
      </p:sp>
      <p:pic>
        <p:nvPicPr>
          <p:cNvPr id="7" name="Picture Placeholder 6" descr="A close up of a rock&#10;&#10;Description automatically generated">
            <a:extLst>
              <a:ext uri="{FF2B5EF4-FFF2-40B4-BE49-F238E27FC236}">
                <a16:creationId xmlns:a16="http://schemas.microsoft.com/office/drawing/2014/main" id="{962EA3E5-5EAB-4D62-94DA-49AB476EB2CD}"/>
              </a:ext>
            </a:extLst>
          </p:cNvPr>
          <p:cNvPicPr>
            <a:picLocks noGrp="1" noChangeAspect="1"/>
          </p:cNvPicPr>
          <p:nvPr>
            <p:ph type="pic" sz="quarter" idx="10"/>
          </p:nvPr>
        </p:nvPicPr>
        <p:blipFill>
          <a:blip r:embed="rId2"/>
          <a:srcRect t="3611" b="3611"/>
          <a:stretch>
            <a:fillRect/>
          </a:stretch>
        </p:blipFill>
        <p:spPr/>
      </p:pic>
      <p:sp>
        <p:nvSpPr>
          <p:cNvPr id="6" name="TextBox 5">
            <a:extLst>
              <a:ext uri="{FF2B5EF4-FFF2-40B4-BE49-F238E27FC236}">
                <a16:creationId xmlns:a16="http://schemas.microsoft.com/office/drawing/2014/main" id="{83B82A34-EF60-4193-BBFA-2639B25DEA2F}"/>
              </a:ext>
            </a:extLst>
          </p:cNvPr>
          <p:cNvSpPr txBox="1"/>
          <p:nvPr/>
        </p:nvSpPr>
        <p:spPr>
          <a:xfrm>
            <a:off x="8669866" y="5844489"/>
            <a:ext cx="1283172" cy="369332"/>
          </a:xfrm>
          <a:prstGeom prst="rect">
            <a:avLst/>
          </a:prstGeom>
          <a:noFill/>
        </p:spPr>
        <p:txBody>
          <a:bodyPr wrap="none" rtlCol="0">
            <a:spAutoFit/>
          </a:bodyPr>
          <a:lstStyle/>
          <a:p>
            <a:pPr algn="l"/>
            <a:r>
              <a:rPr lang="de-DE" dirty="0">
                <a:solidFill>
                  <a:schemeClr val="bg1"/>
                </a:solidFill>
                <a:latin typeface="Klavika" panose="020B0506040000020004" pitchFamily="34" charset="0"/>
              </a:rPr>
              <a:t>3840 native</a:t>
            </a:r>
            <a:endParaRPr lang="en-DE" dirty="0" err="1">
              <a:solidFill>
                <a:schemeClr val="bg1"/>
              </a:solidFill>
              <a:latin typeface="Klavika" panose="020B0506040000020004" pitchFamily="34" charset="0"/>
            </a:endParaRPr>
          </a:p>
        </p:txBody>
      </p:sp>
      <p:sp>
        <p:nvSpPr>
          <p:cNvPr id="5" name="Rectangle 4">
            <a:extLst>
              <a:ext uri="{FF2B5EF4-FFF2-40B4-BE49-F238E27FC236}">
                <a16:creationId xmlns:a16="http://schemas.microsoft.com/office/drawing/2014/main" id="{8627F9FD-E870-4DB4-B0BC-013CBEA16EEF}"/>
              </a:ext>
            </a:extLst>
          </p:cNvPr>
          <p:cNvSpPr/>
          <p:nvPr/>
        </p:nvSpPr>
        <p:spPr>
          <a:xfrm>
            <a:off x="0" y="0"/>
            <a:ext cx="1999362" cy="626925"/>
          </a:xfrm>
          <a:prstGeom prst="rect">
            <a:avLst/>
          </a:prstGeom>
          <a:solidFill>
            <a:schemeClr val="bg2"/>
          </a:solidFill>
          <a:ln w="952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Strange Brigade</a:t>
            </a:r>
          </a:p>
        </p:txBody>
      </p:sp>
    </p:spTree>
    <p:extLst>
      <p:ext uri="{BB962C8B-B14F-4D97-AF65-F5344CB8AC3E}">
        <p14:creationId xmlns:p14="http://schemas.microsoft.com/office/powerpoint/2010/main" val="677981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04166-47F8-470B-9493-57AEA997347E}"/>
              </a:ext>
            </a:extLst>
          </p:cNvPr>
          <p:cNvSpPr>
            <a:spLocks noGrp="1"/>
          </p:cNvSpPr>
          <p:nvPr>
            <p:ph type="title"/>
          </p:nvPr>
        </p:nvSpPr>
        <p:spPr/>
        <p:txBody>
          <a:bodyPr/>
          <a:lstStyle/>
          <a:p>
            <a:r>
              <a:rPr lang="de-DE" dirty="0"/>
              <a:t>Thanks to</a:t>
            </a:r>
            <a:endParaRPr lang="en-DE" dirty="0"/>
          </a:p>
        </p:txBody>
      </p:sp>
      <p:sp>
        <p:nvSpPr>
          <p:cNvPr id="9" name="Text Placeholder 8">
            <a:extLst>
              <a:ext uri="{FF2B5EF4-FFF2-40B4-BE49-F238E27FC236}">
                <a16:creationId xmlns:a16="http://schemas.microsoft.com/office/drawing/2014/main" id="{7A60C216-979A-42D1-8361-D70D05D18B0E}"/>
              </a:ext>
            </a:extLst>
          </p:cNvPr>
          <p:cNvSpPr>
            <a:spLocks noGrp="1"/>
          </p:cNvSpPr>
          <p:nvPr>
            <p:ph type="body" sz="quarter" idx="14"/>
          </p:nvPr>
        </p:nvSpPr>
        <p:spPr/>
        <p:txBody>
          <a:bodyPr/>
          <a:lstStyle/>
          <a:p>
            <a:r>
              <a:rPr lang="de-DE" dirty="0"/>
              <a:t>Timothy Lottes</a:t>
            </a:r>
          </a:p>
          <a:p>
            <a:r>
              <a:rPr lang="de-DE" dirty="0"/>
              <a:t>Adam Sawicki</a:t>
            </a:r>
          </a:p>
          <a:p>
            <a:r>
              <a:rPr lang="de-DE" dirty="0"/>
              <a:t>Marcus Svensson</a:t>
            </a:r>
          </a:p>
          <a:p>
            <a:r>
              <a:rPr lang="de-DE" dirty="0"/>
              <a:t>Ihor Szlachtycz</a:t>
            </a:r>
          </a:p>
          <a:p>
            <a:r>
              <a:rPr lang="de-DE" dirty="0"/>
              <a:t>Nick Thibieroz</a:t>
            </a:r>
            <a:endParaRPr lang="en-DE" dirty="0"/>
          </a:p>
        </p:txBody>
      </p:sp>
      <p:sp>
        <p:nvSpPr>
          <p:cNvPr id="3" name="Slide Number Placeholder 2">
            <a:extLst>
              <a:ext uri="{FF2B5EF4-FFF2-40B4-BE49-F238E27FC236}">
                <a16:creationId xmlns:a16="http://schemas.microsoft.com/office/drawing/2014/main" id="{DA69583E-E33A-45AD-AA14-E7BC492268FF}"/>
              </a:ext>
            </a:extLst>
          </p:cNvPr>
          <p:cNvSpPr>
            <a:spLocks noGrp="1"/>
          </p:cNvSpPr>
          <p:nvPr>
            <p:ph type="sldNum" sz="quarter" idx="16"/>
          </p:nvPr>
        </p:nvSpPr>
        <p:spPr/>
        <p:txBody>
          <a:bodyPr/>
          <a:lstStyle/>
          <a:p>
            <a:fld id="{959A88F6-A667-2F47-A1AA-6AA2965AA51F}" type="slidenum">
              <a:rPr lang="en-US" smtClean="0"/>
              <a:pPr/>
              <a:t>89</a:t>
            </a:fld>
            <a:endParaRPr lang="en-US" dirty="0"/>
          </a:p>
        </p:txBody>
      </p:sp>
      <p:pic>
        <p:nvPicPr>
          <p:cNvPr id="10" name="Graphic 9" descr="Balloons">
            <a:extLst>
              <a:ext uri="{FF2B5EF4-FFF2-40B4-BE49-F238E27FC236}">
                <a16:creationId xmlns:a16="http://schemas.microsoft.com/office/drawing/2014/main" id="{9AE0EE28-423C-4453-B148-7012134E5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8209" y="59705"/>
            <a:ext cx="2107018" cy="2107018"/>
          </a:xfrm>
          <a:prstGeom prst="rect">
            <a:avLst/>
          </a:prstGeom>
        </p:spPr>
      </p:pic>
    </p:spTree>
    <p:extLst>
      <p:ext uri="{BB962C8B-B14F-4D97-AF65-F5344CB8AC3E}">
        <p14:creationId xmlns:p14="http://schemas.microsoft.com/office/powerpoint/2010/main" val="259256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40642-805F-40BA-8F03-09429096AFD0}"/>
              </a:ext>
            </a:extLst>
          </p:cNvPr>
          <p:cNvSpPr>
            <a:spLocks noGrp="1"/>
          </p:cNvSpPr>
          <p:nvPr>
            <p:ph type="title"/>
          </p:nvPr>
        </p:nvSpPr>
        <p:spPr/>
        <p:txBody>
          <a:bodyPr/>
          <a:lstStyle/>
          <a:p>
            <a:r>
              <a:rPr lang="de-DE" dirty="0"/>
              <a:t>Overview</a:t>
            </a:r>
            <a:endParaRPr lang="en-DE" dirty="0"/>
          </a:p>
        </p:txBody>
      </p:sp>
      <p:sp>
        <p:nvSpPr>
          <p:cNvPr id="3" name="Content Placeholder 2">
            <a:extLst>
              <a:ext uri="{FF2B5EF4-FFF2-40B4-BE49-F238E27FC236}">
                <a16:creationId xmlns:a16="http://schemas.microsoft.com/office/drawing/2014/main" id="{A63C7C5A-2C47-4354-A2CD-EB4D3DB1DEC0}"/>
              </a:ext>
            </a:extLst>
          </p:cNvPr>
          <p:cNvSpPr>
            <a:spLocks noGrp="1"/>
          </p:cNvSpPr>
          <p:nvPr>
            <p:ph sz="quarter" idx="10"/>
          </p:nvPr>
        </p:nvSpPr>
        <p:spPr/>
        <p:txBody>
          <a:bodyPr/>
          <a:lstStyle/>
          <a:p>
            <a:pPr marL="0" indent="0">
              <a:buNone/>
            </a:pPr>
            <a:r>
              <a:rPr lang="de-DE" dirty="0"/>
              <a:t>Contrast Adaptive Sharpening (CAS)</a:t>
            </a:r>
          </a:p>
          <a:p>
            <a:endParaRPr lang="de-DE" dirty="0"/>
          </a:p>
          <a:p>
            <a:pPr marL="0" indent="0">
              <a:buNone/>
            </a:pPr>
            <a:r>
              <a:rPr lang="de-DE" dirty="0"/>
              <a:t>For </a:t>
            </a:r>
            <a:r>
              <a:rPr lang="de-DE" b="1" dirty="0"/>
              <a:t>sharpening</a:t>
            </a:r>
            <a:r>
              <a:rPr lang="de-DE" dirty="0"/>
              <a:t> and optionally upsampling</a:t>
            </a:r>
          </a:p>
          <a:p>
            <a:r>
              <a:rPr lang="de-DE" dirty="0"/>
              <a:t>Enhance sharpness and local high-frequency contrast</a:t>
            </a:r>
          </a:p>
          <a:p>
            <a:endParaRPr lang="de-DE" dirty="0"/>
          </a:p>
          <a:p>
            <a:endParaRPr lang="de-DE" dirty="0"/>
          </a:p>
          <a:p>
            <a:endParaRPr lang="de-DE" dirty="0"/>
          </a:p>
          <a:p>
            <a:endParaRPr lang="de-DE" dirty="0"/>
          </a:p>
          <a:p>
            <a:pPr marL="0" indent="0">
              <a:buNone/>
            </a:pPr>
            <a:r>
              <a:rPr lang="de-DE" dirty="0"/>
              <a:t>		No CAS</a:t>
            </a:r>
          </a:p>
          <a:p>
            <a:endParaRPr lang="en-DE" dirty="0"/>
          </a:p>
        </p:txBody>
      </p:sp>
      <p:sp>
        <p:nvSpPr>
          <p:cNvPr id="4" name="Slide Number Placeholder 3">
            <a:extLst>
              <a:ext uri="{FF2B5EF4-FFF2-40B4-BE49-F238E27FC236}">
                <a16:creationId xmlns:a16="http://schemas.microsoft.com/office/drawing/2014/main" id="{AFFF87C7-A24A-4CF4-9EC1-080AAEF535B8}"/>
              </a:ext>
            </a:extLst>
          </p:cNvPr>
          <p:cNvSpPr>
            <a:spLocks noGrp="1"/>
          </p:cNvSpPr>
          <p:nvPr>
            <p:ph type="sldNum" sz="quarter" idx="12"/>
          </p:nvPr>
        </p:nvSpPr>
        <p:spPr/>
        <p:txBody>
          <a:bodyPr/>
          <a:lstStyle/>
          <a:p>
            <a:fld id="{9BC932D5-48D2-3F48-87E1-D925B9343798}" type="slidenum">
              <a:rPr lang="en-US" smtClean="0"/>
              <a:pPr/>
              <a:t>9</a:t>
            </a:fld>
            <a:endParaRPr lang="en-US" dirty="0"/>
          </a:p>
        </p:txBody>
      </p:sp>
      <p:sp>
        <p:nvSpPr>
          <p:cNvPr id="5" name="Footer Placeholder 4">
            <a:extLst>
              <a:ext uri="{FF2B5EF4-FFF2-40B4-BE49-F238E27FC236}">
                <a16:creationId xmlns:a16="http://schemas.microsoft.com/office/drawing/2014/main" id="{7D52B2B8-CC16-452B-AF06-9DB99076BD1F}"/>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6" name="Picture 5" descr="A bird swimming in water&#10;&#10;Description automatically generated">
            <a:extLst>
              <a:ext uri="{FF2B5EF4-FFF2-40B4-BE49-F238E27FC236}">
                <a16:creationId xmlns:a16="http://schemas.microsoft.com/office/drawing/2014/main" id="{6FAA44F7-5316-4962-B7E5-1B73F1A111BE}"/>
              </a:ext>
            </a:extLst>
          </p:cNvPr>
          <p:cNvPicPr>
            <a:picLocks noChangeAspect="1"/>
          </p:cNvPicPr>
          <p:nvPr/>
        </p:nvPicPr>
        <p:blipFill rotWithShape="1">
          <a:blip r:embed="rId2"/>
          <a:srcRect t="2853" b="1"/>
          <a:stretch/>
        </p:blipFill>
        <p:spPr>
          <a:xfrm>
            <a:off x="3415570" y="2792104"/>
            <a:ext cx="5524540" cy="2896287"/>
          </a:xfrm>
          <a:prstGeom prst="rect">
            <a:avLst/>
          </a:prstGeom>
        </p:spPr>
      </p:pic>
    </p:spTree>
    <p:extLst>
      <p:ext uri="{BB962C8B-B14F-4D97-AF65-F5344CB8AC3E}">
        <p14:creationId xmlns:p14="http://schemas.microsoft.com/office/powerpoint/2010/main" val="7721411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4D9695-D7EF-46C3-AC85-0E20433D22CF}"/>
              </a:ext>
            </a:extLst>
          </p:cNvPr>
          <p:cNvSpPr>
            <a:spLocks noGrp="1"/>
          </p:cNvSpPr>
          <p:nvPr>
            <p:ph type="title"/>
          </p:nvPr>
        </p:nvSpPr>
        <p:spPr/>
        <p:txBody>
          <a:bodyPr/>
          <a:lstStyle/>
          <a:p>
            <a:r>
              <a:rPr lang="de-DE" dirty="0"/>
              <a:t>Q&amp;A</a:t>
            </a:r>
            <a:endParaRPr lang="en-DE" dirty="0"/>
          </a:p>
        </p:txBody>
      </p:sp>
      <p:sp>
        <p:nvSpPr>
          <p:cNvPr id="7" name="Text Placeholder 6">
            <a:extLst>
              <a:ext uri="{FF2B5EF4-FFF2-40B4-BE49-F238E27FC236}">
                <a16:creationId xmlns:a16="http://schemas.microsoft.com/office/drawing/2014/main" id="{8A68BAF4-F5B3-4F90-8DF2-50BB18B5F136}"/>
              </a:ext>
            </a:extLst>
          </p:cNvPr>
          <p:cNvSpPr>
            <a:spLocks noGrp="1"/>
          </p:cNvSpPr>
          <p:nvPr>
            <p:ph type="body" sz="quarter" idx="14"/>
          </p:nvPr>
        </p:nvSpPr>
        <p:spPr/>
        <p:txBody>
          <a:bodyPr/>
          <a:lstStyle/>
          <a:p>
            <a:pPr marL="0" indent="0">
              <a:buNone/>
            </a:pPr>
            <a:r>
              <a:rPr lang="de-DE" dirty="0">
                <a:solidFill>
                  <a:schemeClr val="bg1"/>
                </a:solidFill>
                <a:hlinkClick r:id="rId2">
                  <a:extLst>
                    <a:ext uri="{A12FA001-AC4F-418D-AE19-62706E023703}">
                      <ahyp:hlinkClr xmlns:ahyp="http://schemas.microsoft.com/office/drawing/2018/hyperlinkcolor" val="tx"/>
                    </a:ext>
                  </a:extLst>
                </a:hlinkClick>
              </a:rPr>
              <a:t>	</a:t>
            </a:r>
            <a:r>
              <a:rPr lang="de-DE" dirty="0">
                <a:hlinkClick r:id="rId2">
                  <a:extLst>
                    <a:ext uri="{A12FA001-AC4F-418D-AE19-62706E023703}">
                      <ahyp:hlinkClr xmlns:ahyp="http://schemas.microsoft.com/office/drawing/2018/hyperlinkcolor" val="tx"/>
                    </a:ext>
                  </a:extLst>
                </a:hlinkClick>
              </a:rPr>
              <a:t>lou.kramer@amd.com</a:t>
            </a:r>
            <a:r>
              <a:rPr lang="de-DE" dirty="0"/>
              <a:t> </a:t>
            </a:r>
          </a:p>
          <a:p>
            <a:endParaRPr lang="de-DE" sz="700" dirty="0"/>
          </a:p>
          <a:p>
            <a:endParaRPr lang="de-DE" sz="700" dirty="0"/>
          </a:p>
          <a:p>
            <a:pPr marL="0" indent="0">
              <a:buNone/>
            </a:pPr>
            <a:r>
              <a:rPr lang="de-DE" dirty="0"/>
              <a:t>	@lou_auroyup</a:t>
            </a:r>
          </a:p>
          <a:p>
            <a:endParaRPr lang="de-DE" sz="700" dirty="0"/>
          </a:p>
          <a:p>
            <a:endParaRPr lang="de-DE" sz="700" dirty="0"/>
          </a:p>
          <a:p>
            <a:endParaRPr lang="de-DE" sz="700" dirty="0"/>
          </a:p>
          <a:p>
            <a:pPr marL="0" indent="0">
              <a:buNone/>
            </a:pPr>
            <a:r>
              <a:rPr lang="en-GB" dirty="0">
                <a:solidFill>
                  <a:schemeClr val="bg1"/>
                </a:solidFill>
                <a:hlinkClick r:id="rId3">
                  <a:extLst>
                    <a:ext uri="{A12FA001-AC4F-418D-AE19-62706E023703}">
                      <ahyp:hlinkClr xmlns:ahyp="http://schemas.microsoft.com/office/drawing/2018/hyperlinkcolor" val="tx"/>
                    </a:ext>
                  </a:extLst>
                </a:hlinkClick>
              </a:rPr>
              <a:t>	</a:t>
            </a:r>
            <a:r>
              <a:rPr lang="en-GB" dirty="0">
                <a:hlinkClick r:id="rId3">
                  <a:extLst>
                    <a:ext uri="{A12FA001-AC4F-418D-AE19-62706E023703}">
                      <ahyp:hlinkClr xmlns:ahyp="http://schemas.microsoft.com/office/drawing/2018/hyperlinkcolor" val="tx"/>
                    </a:ext>
                  </a:extLst>
                </a:hlinkClick>
              </a:rPr>
              <a:t>https://gpuopen.com/</a:t>
            </a:r>
            <a:r>
              <a:rPr lang="en-GB" dirty="0"/>
              <a:t> </a:t>
            </a:r>
            <a:endParaRPr lang="de-DE" dirty="0"/>
          </a:p>
          <a:p>
            <a:endParaRPr lang="de-DE" dirty="0"/>
          </a:p>
          <a:p>
            <a:endParaRPr lang="en-DE" dirty="0"/>
          </a:p>
        </p:txBody>
      </p:sp>
      <p:sp>
        <p:nvSpPr>
          <p:cNvPr id="8" name="Slide Number Placeholder 7">
            <a:extLst>
              <a:ext uri="{FF2B5EF4-FFF2-40B4-BE49-F238E27FC236}">
                <a16:creationId xmlns:a16="http://schemas.microsoft.com/office/drawing/2014/main" id="{107396EB-09B1-4B53-A76F-59188A983B9F}"/>
              </a:ext>
            </a:extLst>
          </p:cNvPr>
          <p:cNvSpPr>
            <a:spLocks noGrp="1"/>
          </p:cNvSpPr>
          <p:nvPr>
            <p:ph type="sldNum" sz="quarter" idx="16"/>
          </p:nvPr>
        </p:nvSpPr>
        <p:spPr/>
        <p:txBody>
          <a:bodyPr/>
          <a:lstStyle/>
          <a:p>
            <a:fld id="{9BC932D5-48D2-3F48-87E1-D925B9343798}" type="slidenum">
              <a:rPr lang="en-US" smtClean="0"/>
              <a:pPr/>
              <a:t>90</a:t>
            </a:fld>
            <a:endParaRPr lang="en-US" dirty="0"/>
          </a:p>
        </p:txBody>
      </p:sp>
      <p:sp>
        <p:nvSpPr>
          <p:cNvPr id="9" name="Footer Placeholder 8">
            <a:extLst>
              <a:ext uri="{FF2B5EF4-FFF2-40B4-BE49-F238E27FC236}">
                <a16:creationId xmlns:a16="http://schemas.microsoft.com/office/drawing/2014/main" id="{89CB0034-6A36-401A-80EE-F39E18AAC16D}"/>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pic>
        <p:nvPicPr>
          <p:cNvPr id="10" name="Picture 9" descr="A picture containing object&#10;&#10;Description automatically generated">
            <a:extLst>
              <a:ext uri="{FF2B5EF4-FFF2-40B4-BE49-F238E27FC236}">
                <a16:creationId xmlns:a16="http://schemas.microsoft.com/office/drawing/2014/main" id="{72E3C632-AA24-4575-987D-273F33FABA4C}"/>
              </a:ext>
            </a:extLst>
          </p:cNvPr>
          <p:cNvPicPr>
            <a:picLocks noChangeAspect="1"/>
          </p:cNvPicPr>
          <p:nvPr/>
        </p:nvPicPr>
        <p:blipFill>
          <a:blip r:embed="rId4"/>
          <a:stretch>
            <a:fillRect/>
          </a:stretch>
        </p:blipFill>
        <p:spPr>
          <a:xfrm>
            <a:off x="116079" y="3760813"/>
            <a:ext cx="1079019" cy="1079019"/>
          </a:xfrm>
          <a:prstGeom prst="rect">
            <a:avLst/>
          </a:prstGeom>
          <a:solidFill>
            <a:schemeClr val="tx1"/>
          </a:solidFill>
          <a:ln>
            <a:noFill/>
          </a:ln>
        </p:spPr>
      </p:pic>
      <p:pic>
        <p:nvPicPr>
          <p:cNvPr id="11" name="Graphic 10" descr="Envelope">
            <a:extLst>
              <a:ext uri="{FF2B5EF4-FFF2-40B4-BE49-F238E27FC236}">
                <a16:creationId xmlns:a16="http://schemas.microsoft.com/office/drawing/2014/main" id="{584962E2-5AF5-4991-8728-8C34563352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037" y="1982820"/>
            <a:ext cx="877101" cy="877101"/>
          </a:xfrm>
          <a:prstGeom prst="rect">
            <a:avLst/>
          </a:prstGeom>
        </p:spPr>
      </p:pic>
      <p:pic>
        <p:nvPicPr>
          <p:cNvPr id="12" name="Picture 11">
            <a:extLst>
              <a:ext uri="{FF2B5EF4-FFF2-40B4-BE49-F238E27FC236}">
                <a16:creationId xmlns:a16="http://schemas.microsoft.com/office/drawing/2014/main" id="{930FA7AD-313C-438F-8BE3-3822E3AFB002}"/>
              </a:ext>
            </a:extLst>
          </p:cNvPr>
          <p:cNvPicPr>
            <a:picLocks noChangeAspect="1"/>
          </p:cNvPicPr>
          <p:nvPr/>
        </p:nvPicPr>
        <p:blipFill rotWithShape="1">
          <a:blip r:embed="rId7"/>
          <a:srcRect l="9218" t="24691" r="48683"/>
          <a:stretch/>
        </p:blipFill>
        <p:spPr>
          <a:xfrm flipH="1">
            <a:off x="5598583" y="2012327"/>
            <a:ext cx="2523067" cy="3008936"/>
          </a:xfrm>
          <a:prstGeom prst="rect">
            <a:avLst/>
          </a:prstGeom>
        </p:spPr>
      </p:pic>
    </p:spTree>
    <p:extLst>
      <p:ext uri="{BB962C8B-B14F-4D97-AF65-F5344CB8AC3E}">
        <p14:creationId xmlns:p14="http://schemas.microsoft.com/office/powerpoint/2010/main" val="35097315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7A58FE-C619-4637-BDA4-F649ABF771EF}"/>
              </a:ext>
            </a:extLst>
          </p:cNvPr>
          <p:cNvSpPr>
            <a:spLocks noGrp="1"/>
          </p:cNvSpPr>
          <p:nvPr>
            <p:ph type="title"/>
          </p:nvPr>
        </p:nvSpPr>
        <p:spPr/>
        <p:txBody>
          <a:bodyPr/>
          <a:lstStyle/>
          <a:p>
            <a:r>
              <a:rPr lang="de-DE" dirty="0"/>
              <a:t>Disclaimer &amp; Attribution</a:t>
            </a:r>
            <a:endParaRPr lang="en-DE" dirty="0"/>
          </a:p>
        </p:txBody>
      </p:sp>
      <p:sp>
        <p:nvSpPr>
          <p:cNvPr id="11" name="Content Placeholder 10">
            <a:extLst>
              <a:ext uri="{FF2B5EF4-FFF2-40B4-BE49-F238E27FC236}">
                <a16:creationId xmlns:a16="http://schemas.microsoft.com/office/drawing/2014/main" id="{38D50EEC-4F6B-4C3B-B1DE-75DF99CB343A}"/>
              </a:ext>
            </a:extLst>
          </p:cNvPr>
          <p:cNvSpPr>
            <a:spLocks noGrp="1"/>
          </p:cNvSpPr>
          <p:nvPr>
            <p:ph sz="quarter" idx="10"/>
          </p:nvPr>
        </p:nvSpPr>
        <p:spPr/>
        <p:txBody>
          <a:bodyPr>
            <a:normAutofit fontScale="77500" lnSpcReduction="20000"/>
          </a:bodyPr>
          <a:lstStyle/>
          <a:p>
            <a:pPr marL="0" indent="0" defTabSz="869929">
              <a:lnSpc>
                <a:spcPct val="100000"/>
              </a:lnSpc>
              <a:spcBef>
                <a:spcPts val="1067"/>
              </a:spcBef>
              <a:buClr>
                <a:prstClr val="white"/>
              </a:buClr>
              <a:buNone/>
              <a:defRPr/>
            </a:pPr>
            <a:endParaRPr lang="en-US" dirty="0">
              <a:latin typeface="Calibri" pitchFamily="34" charset="0"/>
            </a:endParaRPr>
          </a:p>
          <a:p>
            <a:pPr marL="0" indent="0" defTabSz="869929">
              <a:lnSpc>
                <a:spcPct val="100000"/>
              </a:lnSpc>
              <a:spcBef>
                <a:spcPts val="1067"/>
              </a:spcBef>
              <a:buClr>
                <a:prstClr val="white"/>
              </a:buClr>
              <a:buNone/>
              <a:defRPr/>
            </a:pPr>
            <a:endParaRPr lang="en-US" dirty="0">
              <a:latin typeface="Calibri" pitchFamily="34" charset="0"/>
            </a:endParaRPr>
          </a:p>
          <a:p>
            <a:pPr marL="0" indent="0" defTabSz="869929">
              <a:lnSpc>
                <a:spcPct val="100000"/>
              </a:lnSpc>
              <a:spcBef>
                <a:spcPts val="1067"/>
              </a:spcBef>
              <a:buClr>
                <a:prstClr val="white"/>
              </a:buClr>
              <a:buNone/>
              <a:defRPr/>
            </a:pPr>
            <a:endParaRPr lang="en-US" dirty="0">
              <a:latin typeface="Calibri" pitchFamily="34" charset="0"/>
            </a:endParaRPr>
          </a:p>
          <a:p>
            <a:pPr marL="0" indent="0" defTabSz="869929">
              <a:lnSpc>
                <a:spcPct val="100000"/>
              </a:lnSpc>
              <a:spcBef>
                <a:spcPts val="1067"/>
              </a:spcBef>
              <a:buClr>
                <a:prstClr val="white"/>
              </a:buClr>
              <a:buNone/>
              <a:defRPr/>
            </a:pPr>
            <a:r>
              <a:rPr lang="en-US" dirty="0">
                <a:latin typeface="Calibri" pitchFamily="34" charset="0"/>
              </a:rPr>
              <a:t>The information presented in this document is for informational purposes only and may contain technical inaccuracies, omissions and typographical errors.</a:t>
            </a:r>
            <a:br>
              <a:rPr lang="en-US" dirty="0">
                <a:latin typeface="Calibri" pitchFamily="34" charset="0"/>
              </a:rPr>
            </a:br>
            <a:endParaRPr lang="en-US" dirty="0">
              <a:latin typeface="Calibri" pitchFamily="34" charset="0"/>
            </a:endParaRPr>
          </a:p>
          <a:p>
            <a:pPr marL="0" indent="0" defTabSz="869929">
              <a:lnSpc>
                <a:spcPct val="100000"/>
              </a:lnSpc>
              <a:spcBef>
                <a:spcPts val="1067"/>
              </a:spcBef>
              <a:buClr>
                <a:prstClr val="white"/>
              </a:buClr>
              <a:buNone/>
              <a:defRPr/>
            </a:pPr>
            <a:r>
              <a:rPr lang="en-US" dirty="0">
                <a:latin typeface="Calibri" pitchFamily="34" charset="0"/>
              </a:rPr>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dirty="0">
                <a:latin typeface="Calibri" pitchFamily="34" charset="0"/>
              </a:rPr>
            </a:br>
            <a:endParaRPr lang="en-US" dirty="0">
              <a:latin typeface="Calibri" pitchFamily="34" charset="0"/>
            </a:endParaRPr>
          </a:p>
          <a:p>
            <a:pPr marL="0" indent="0" defTabSz="869929">
              <a:lnSpc>
                <a:spcPct val="100000"/>
              </a:lnSpc>
              <a:spcBef>
                <a:spcPts val="1067"/>
              </a:spcBef>
              <a:buClr>
                <a:prstClr val="white"/>
              </a:buClr>
              <a:buNone/>
              <a:defRPr/>
            </a:pPr>
            <a:r>
              <a:rPr lang="en-US" dirty="0">
                <a:latin typeface="Calibri" pitchFamily="34" charset="0"/>
              </a:rPr>
              <a:t>AMD MAKES NO REPRESENTATIONS OR WARRANTIES WITH RESPECT TO THE CONTENTS HEREOF AND ASSUMES NO RESPONSIBILITY FOR ANY INACCURACIES, ERRORS OR OMISSIONS THAT MAY APPEAR IN THIS INFORMATION.</a:t>
            </a:r>
            <a:br>
              <a:rPr lang="en-US" dirty="0">
                <a:latin typeface="Calibri" pitchFamily="34" charset="0"/>
              </a:rPr>
            </a:br>
            <a:endParaRPr lang="en-US" dirty="0">
              <a:latin typeface="Calibri" pitchFamily="34" charset="0"/>
            </a:endParaRPr>
          </a:p>
          <a:p>
            <a:pPr marL="0" indent="0" defTabSz="869929">
              <a:lnSpc>
                <a:spcPct val="100000"/>
              </a:lnSpc>
              <a:spcBef>
                <a:spcPts val="1067"/>
              </a:spcBef>
              <a:buClr>
                <a:prstClr val="white"/>
              </a:buClr>
              <a:buNone/>
              <a:defRPr/>
            </a:pPr>
            <a:r>
              <a:rPr lang="en-US" dirty="0">
                <a:latin typeface="Calibri" pitchFamily="34" charset="0"/>
              </a:rPr>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869929">
              <a:lnSpc>
                <a:spcPct val="100000"/>
              </a:lnSpc>
              <a:spcBef>
                <a:spcPts val="1067"/>
              </a:spcBef>
              <a:buClr>
                <a:prstClr val="white"/>
              </a:buClr>
              <a:buNone/>
              <a:defRPr/>
            </a:pPr>
            <a:endParaRPr lang="en-US" b="1" u="sng" dirty="0">
              <a:latin typeface="Calibri" pitchFamily="34" charset="0"/>
            </a:endParaRPr>
          </a:p>
          <a:p>
            <a:pPr marL="0" indent="0" algn="just" defTabSz="869929">
              <a:lnSpc>
                <a:spcPct val="100000"/>
              </a:lnSpc>
              <a:spcBef>
                <a:spcPts val="1067"/>
              </a:spcBef>
              <a:buClr>
                <a:prstClr val="white"/>
              </a:buClr>
              <a:buNone/>
              <a:defRPr/>
            </a:pPr>
            <a:r>
              <a:rPr lang="en-US" b="1" u="sng" dirty="0">
                <a:latin typeface="Calibri" pitchFamily="34" charset="0"/>
              </a:rPr>
              <a:t>ATTRIBUTION</a:t>
            </a:r>
          </a:p>
          <a:p>
            <a:pPr>
              <a:lnSpc>
                <a:spcPct val="100000"/>
              </a:lnSpc>
              <a:spcBef>
                <a:spcPts val="1067"/>
              </a:spcBef>
              <a:buClr>
                <a:prstClr val="white"/>
              </a:buClr>
            </a:pPr>
            <a:r>
              <a:rPr lang="en-US" dirty="0">
                <a:latin typeface="Calibri" pitchFamily="34" charset="0"/>
              </a:rPr>
              <a:t>© 2019 Advanced Micro Devices, Inc. All rights reserved. AMD, the AMD Arrow logo, Radeon</a:t>
            </a:r>
            <a:r>
              <a:rPr lang="de-DE" baseline="30000" dirty="0">
                <a:latin typeface="Calibri" panose="020F0502020204030204" pitchFamily="34" charset="0"/>
                <a:cs typeface="Calibri" panose="020F0502020204030204" pitchFamily="34" charset="0"/>
              </a:rPr>
              <a:t>TM</a:t>
            </a:r>
            <a:r>
              <a:rPr lang="en-CA" dirty="0">
                <a:latin typeface="Calibri" pitchFamily="34" charset="0"/>
              </a:rPr>
              <a:t> </a:t>
            </a:r>
            <a:r>
              <a:rPr lang="en-US" dirty="0">
                <a:latin typeface="Calibri" pitchFamily="34" charset="0"/>
              </a:rPr>
              <a:t>and combinations thereof are trademarks of Advanced Micro Devices, Inc. in the United States and/or other jurisdictions. Vulkan</a:t>
            </a:r>
            <a:r>
              <a:rPr lang="de-DE" baseline="30000" dirty="0">
                <a:sym typeface="Symbol" panose="05050102010706020507" pitchFamily="18" charset="2"/>
              </a:rPr>
              <a:t></a:t>
            </a:r>
            <a:r>
              <a:rPr lang="en-US" dirty="0">
                <a:latin typeface="Calibri" pitchFamily="34" charset="0"/>
              </a:rPr>
              <a:t> is a registered trademark of the </a:t>
            </a:r>
            <a:r>
              <a:rPr lang="en-US" dirty="0" err="1">
                <a:latin typeface="Calibri" pitchFamily="34" charset="0"/>
              </a:rPr>
              <a:t>Khronos</a:t>
            </a:r>
            <a:r>
              <a:rPr lang="en-US" dirty="0">
                <a:latin typeface="Calibri" pitchFamily="34" charset="0"/>
              </a:rPr>
              <a:t> Group Inc. Other names are for informational purposes only and may be trademarks of their respective owners.</a:t>
            </a:r>
          </a:p>
        </p:txBody>
      </p:sp>
      <p:sp>
        <p:nvSpPr>
          <p:cNvPr id="8" name="Slide Number Placeholder 7">
            <a:extLst>
              <a:ext uri="{FF2B5EF4-FFF2-40B4-BE49-F238E27FC236}">
                <a16:creationId xmlns:a16="http://schemas.microsoft.com/office/drawing/2014/main" id="{F177F6F0-2A04-401E-86B2-F8A4D564C26D}"/>
              </a:ext>
            </a:extLst>
          </p:cNvPr>
          <p:cNvSpPr>
            <a:spLocks noGrp="1"/>
          </p:cNvSpPr>
          <p:nvPr>
            <p:ph type="sldNum" sz="quarter" idx="12"/>
          </p:nvPr>
        </p:nvSpPr>
        <p:spPr/>
        <p:txBody>
          <a:bodyPr/>
          <a:lstStyle/>
          <a:p>
            <a:fld id="{9BC932D5-48D2-3F48-87E1-D925B9343798}" type="slidenum">
              <a:rPr lang="en-US" smtClean="0"/>
              <a:pPr/>
              <a:t>91</a:t>
            </a:fld>
            <a:endParaRPr lang="en-US" dirty="0"/>
          </a:p>
        </p:txBody>
      </p:sp>
      <p:sp>
        <p:nvSpPr>
          <p:cNvPr id="9" name="Footer Placeholder 8">
            <a:extLst>
              <a:ext uri="{FF2B5EF4-FFF2-40B4-BE49-F238E27FC236}">
                <a16:creationId xmlns:a16="http://schemas.microsoft.com/office/drawing/2014/main" id="{2718CD55-1A72-451C-9CD1-04A1EAD8ACF6}"/>
              </a:ext>
            </a:extLst>
          </p:cNvPr>
          <p:cNvSpPr>
            <a:spLocks noGrp="1"/>
          </p:cNvSpPr>
          <p:nvPr>
            <p:ph type="ftr" sz="quarter" idx="3"/>
          </p:nvPr>
        </p:nvSpPr>
        <p:spPr/>
        <p:txBody>
          <a:bodyPr/>
          <a:lstStyle/>
          <a:p>
            <a:r>
              <a:rPr lang="en-US" dirty="0"/>
              <a:t>|   AMD DEVELOPER DAY | June 19</a:t>
            </a:r>
            <a:r>
              <a:rPr lang="en-US" baseline="30000" dirty="0"/>
              <a:t>th</a:t>
            </a:r>
            <a:r>
              <a:rPr lang="en-US" dirty="0"/>
              <a:t>, 2019</a:t>
            </a:r>
          </a:p>
        </p:txBody>
      </p:sp>
    </p:spTree>
    <p:extLst>
      <p:ext uri="{BB962C8B-B14F-4D97-AF65-F5344CB8AC3E}">
        <p14:creationId xmlns:p14="http://schemas.microsoft.com/office/powerpoint/2010/main" val="29465366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066434"/>
      </p:ext>
    </p:extLst>
  </p:cSld>
  <p:clrMapOvr>
    <a:masterClrMapping/>
  </p:clrMapOvr>
</p:sld>
</file>

<file path=ppt/theme/theme1.xml><?xml version="1.0" encoding="utf-8"?>
<a:theme xmlns:a="http://schemas.openxmlformats.org/drawingml/2006/main" name="AMD Ryzen / Generic">
  <a:themeElements>
    <a:clrScheme name="AMD 9518 1">
      <a:dk1>
        <a:srgbClr val="000000"/>
      </a:dk1>
      <a:lt1>
        <a:srgbClr val="FFFFFF"/>
      </a:lt1>
      <a:dk2>
        <a:srgbClr val="8B8E91"/>
      </a:dk2>
      <a:lt2>
        <a:srgbClr val="E1DFDF"/>
      </a:lt2>
      <a:accent1>
        <a:srgbClr val="F26522"/>
      </a:accent1>
      <a:accent2>
        <a:srgbClr val="505153"/>
      </a:accent2>
      <a:accent3>
        <a:srgbClr val="E1001B"/>
      </a:accent3>
      <a:accent4>
        <a:srgbClr val="1D1E20"/>
      </a:accent4>
      <a:accent5>
        <a:srgbClr val="007C97"/>
      </a:accent5>
      <a:accent6>
        <a:srgbClr val="1A1718"/>
      </a:accent6>
      <a:hlink>
        <a:srgbClr val="F16521"/>
      </a:hlink>
      <a:folHlink>
        <a:srgbClr val="007B96"/>
      </a:folHlink>
    </a:clrScheme>
    <a:fontScheme name="AMD Klavika">
      <a:majorFont>
        <a:latin typeface="Klavika Regular"/>
        <a:ea typeface=""/>
        <a:cs typeface=""/>
      </a:majorFont>
      <a:minorFont>
        <a:latin typeface="Klavik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Klavika" panose="020B0506040000020004" pitchFamily="34" charset="0"/>
          </a:defRPr>
        </a:defPPr>
      </a:lstStyle>
    </a:txDef>
  </a:objectDefaults>
  <a:extraClrSchemeLst/>
  <a:extLst>
    <a:ext uri="{05A4C25C-085E-4340-85A3-A5531E510DB2}">
      <thm15:themeFamily xmlns:thm15="http://schemas.microsoft.com/office/thememl/2012/main" name="AMD_CorpTemplate-White_022719.pptx" id="{1017BCCB-9743-43EE-830A-DFB2880772D4}" vid="{431D8D21-738A-4689-A5D0-22E34816F37D}"/>
    </a:ext>
  </a:extLst>
</a:theme>
</file>

<file path=ppt/theme/theme2.xml><?xml version="1.0" encoding="utf-8"?>
<a:theme xmlns:a="http://schemas.openxmlformats.org/drawingml/2006/main" name="AMD Epyc">
  <a:themeElements>
    <a:clrScheme name="AMD 9518 1">
      <a:dk1>
        <a:srgbClr val="000000"/>
      </a:dk1>
      <a:lt1>
        <a:srgbClr val="FFFFFF"/>
      </a:lt1>
      <a:dk2>
        <a:srgbClr val="8B8E91"/>
      </a:dk2>
      <a:lt2>
        <a:srgbClr val="E1DFDF"/>
      </a:lt2>
      <a:accent1>
        <a:srgbClr val="F26522"/>
      </a:accent1>
      <a:accent2>
        <a:srgbClr val="505153"/>
      </a:accent2>
      <a:accent3>
        <a:srgbClr val="E1001B"/>
      </a:accent3>
      <a:accent4>
        <a:srgbClr val="1D1E20"/>
      </a:accent4>
      <a:accent5>
        <a:srgbClr val="007C97"/>
      </a:accent5>
      <a:accent6>
        <a:srgbClr val="1A1718"/>
      </a:accent6>
      <a:hlink>
        <a:srgbClr val="F16521"/>
      </a:hlink>
      <a:folHlink>
        <a:srgbClr val="007B96"/>
      </a:folHlink>
    </a:clrScheme>
    <a:fontScheme name="Custom 1">
      <a:majorFont>
        <a:latin typeface="Klavika Regular"/>
        <a:ea typeface=""/>
        <a:cs typeface=""/>
      </a:majorFont>
      <a:minorFont>
        <a:latin typeface="Klavik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Klavika" panose="020B0506040000020004" pitchFamily="34" charset="0"/>
          </a:defRPr>
        </a:defPPr>
      </a:lstStyle>
    </a:txDef>
  </a:objectDefaults>
  <a:extraClrSchemeLst/>
  <a:extLst>
    <a:ext uri="{05A4C25C-085E-4340-85A3-A5531E510DB2}">
      <thm15:themeFamily xmlns:thm15="http://schemas.microsoft.com/office/thememl/2012/main" name="AMD_CorpTemplate-White_022719.pptx" id="{1017BCCB-9743-43EE-830A-DFB2880772D4}" vid="{87950F9A-EA4F-4A98-AFA4-C3BAE4075EE9}"/>
    </a:ext>
  </a:extLst>
</a:theme>
</file>

<file path=ppt/theme/theme3.xml><?xml version="1.0" encoding="utf-8"?>
<a:theme xmlns:a="http://schemas.openxmlformats.org/drawingml/2006/main" name="AMD Radeon">
  <a:themeElements>
    <a:clrScheme name="AMD 9518 1">
      <a:dk1>
        <a:srgbClr val="000000"/>
      </a:dk1>
      <a:lt1>
        <a:srgbClr val="FFFFFF"/>
      </a:lt1>
      <a:dk2>
        <a:srgbClr val="8B8E91"/>
      </a:dk2>
      <a:lt2>
        <a:srgbClr val="E1DFDF"/>
      </a:lt2>
      <a:accent1>
        <a:srgbClr val="F26522"/>
      </a:accent1>
      <a:accent2>
        <a:srgbClr val="505153"/>
      </a:accent2>
      <a:accent3>
        <a:srgbClr val="E1001B"/>
      </a:accent3>
      <a:accent4>
        <a:srgbClr val="1D1E20"/>
      </a:accent4>
      <a:accent5>
        <a:srgbClr val="007C97"/>
      </a:accent5>
      <a:accent6>
        <a:srgbClr val="1A1718"/>
      </a:accent6>
      <a:hlink>
        <a:srgbClr val="F16521"/>
      </a:hlink>
      <a:folHlink>
        <a:srgbClr val="007B96"/>
      </a:folHlink>
    </a:clrScheme>
    <a:fontScheme name="Custom 1">
      <a:majorFont>
        <a:latin typeface="Klavika Regular"/>
        <a:ea typeface=""/>
        <a:cs typeface=""/>
      </a:majorFont>
      <a:minorFont>
        <a:latin typeface="Klavik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latin typeface="Klavika" panose="020B0506040000020004" pitchFamily="34" charset="0"/>
          </a:defRPr>
        </a:defPPr>
      </a:lstStyle>
    </a:txDef>
  </a:objectDefaults>
  <a:extraClrSchemeLst/>
  <a:extLst>
    <a:ext uri="{05A4C25C-085E-4340-85A3-A5531E510DB2}">
      <thm15:themeFamily xmlns:thm15="http://schemas.microsoft.com/office/thememl/2012/main" name="AMD_CorpTemplate-White_022719.pptx" id="{1017BCCB-9743-43EE-830A-DFB2880772D4}" vid="{858ACFAD-3AA0-4118-A1FE-CE0342839EB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85d8cf7-c0be-4e85-be9e-35e5cebff23e">
      <Value>29</Value>
      <Value>5</Value>
    </TaxCatchAll>
    <k255765643f242eabd3176f846d23983 xmlns="885d8cf7-c0be-4e85-be9e-35e5cebff23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d9500e2e-074c-44f1-a912-26cbed35f505</TermId>
        </TermInfo>
      </Terms>
    </k255765643f242eabd3176f846d23983>
    <pf84cad322f14a78889e1a405f9b3474 xmlns="885d8cf7-c0be-4e85-be9e-35e5cebff23e">
      <Terms xmlns="http://schemas.microsoft.com/office/infopath/2007/PartnerControls"/>
    </pf84cad322f14a78889e1a405f9b3474>
    <c5cb342622a848b0a6eed39e085a69b4 xmlns="885d8cf7-c0be-4e85-be9e-35e5cebff23e">
      <Terms xmlns="http://schemas.microsoft.com/office/infopath/2007/PartnerControls"/>
    </c5cb342622a848b0a6eed39e085a69b4>
    <Thumbnail xmlns="3a0b85ab-85f1-4620-a34f-dcaab177746e">
      <Url xsi:nil="true"/>
      <Description xsi:nil="true"/>
    </Thumbnail>
    <OwlPromoteItem xmlns="885d8cf7-c0be-4e85-be9e-35e5cebff23e" xsi:nil="true"/>
    <a786450965b84e2dbf65c5685d9319b8 xmlns="885d8cf7-c0be-4e85-be9e-35e5cebff23e">
      <Terms xmlns="http://schemas.microsoft.com/office/infopath/2007/PartnerControls"/>
    </a786450965b84e2dbf65c5685d9319b8>
    <e1b67361fee74bbabec8fd71620c9f10 xmlns="885d8cf7-c0be-4e85-be9e-35e5cebff23e">
      <Terms xmlns="http://schemas.microsoft.com/office/infopath/2007/PartnerControls"/>
    </e1b67361fee74bbabec8fd71620c9f10>
    <jb4b0b7bebed475499e7fdbb9de674ab xmlns="885d8cf7-c0be-4e85-be9e-35e5cebff23e">
      <Terms xmlns="http://schemas.microsoft.com/office/infopath/2007/PartnerControls">
        <TermInfo xmlns="http://schemas.microsoft.com/office/infopath/2007/PartnerControls">
          <TermName xmlns="http://schemas.microsoft.com/office/infopath/2007/PartnerControls">Brand</TermName>
          <TermId xmlns="http://schemas.microsoft.com/office/infopath/2007/PartnerControls">284a7592-f5b6-4f2e-8acf-8c9ba4a85005</TermId>
        </TermInfo>
      </Terms>
    </jb4b0b7bebed475499e7fdbb9de674ab>
    <OwlReviewExpiryDate xmlns="885d8cf7-c0be-4e85-be9e-35e5cebff23e" xsi:nil="true"/>
    <OwlDocPortalDescription xmlns="885d8cf7-c0be-4e85-be9e-35e5cebff23e">AMD PowerPoint Template</OwlDocPortalDescription>
    <_x006d_yc0 xmlns="3a0b85ab-85f1-4620-a34f-dcaab177746e">2</_x006d_yc0>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Intranet Document" ma:contentTypeID="0x0101006F5D7F8516FF7242B8C5568E60DC9C760100A6E3459BA1CDDD4FA09FB36D663FA26D" ma:contentTypeVersion="9" ma:contentTypeDescription="This is the Document Base content type used in the Document Portal" ma:contentTypeScope="" ma:versionID="9c3913c752a7d882ab0aed579b68f7d5">
  <xsd:schema xmlns:xsd="http://www.w3.org/2001/XMLSchema" xmlns:xs="http://www.w3.org/2001/XMLSchema" xmlns:p="http://schemas.microsoft.com/office/2006/metadata/properties" xmlns:ns2="885d8cf7-c0be-4e85-be9e-35e5cebff23e" xmlns:ns3="3a0b85ab-85f1-4620-a34f-dcaab177746e" xmlns:ns4="65535252-78aa-40e6-8e38-54ef8aad3914" targetNamespace="http://schemas.microsoft.com/office/2006/metadata/properties" ma:root="true" ma:fieldsID="e0407222741311001e6dba45ff1e457c" ns2:_="" ns3:_="" ns4:_="">
    <xsd:import namespace="885d8cf7-c0be-4e85-be9e-35e5cebff23e"/>
    <xsd:import namespace="3a0b85ab-85f1-4620-a34f-dcaab177746e"/>
    <xsd:import namespace="65535252-78aa-40e6-8e38-54ef8aad3914"/>
    <xsd:element name="properties">
      <xsd:complexType>
        <xsd:sequence>
          <xsd:element name="documentManagement">
            <xsd:complexType>
              <xsd:all>
                <xsd:element ref="ns2:OwlDocPortalDescription" minOccurs="0"/>
                <xsd:element ref="ns2:k255765643f242eabd3176f846d23983" minOccurs="0"/>
                <xsd:element ref="ns2:TaxCatchAll" minOccurs="0"/>
                <xsd:element ref="ns2:TaxCatchAllLabel" minOccurs="0"/>
                <xsd:element ref="ns2:pf84cad322f14a78889e1a405f9b3474" minOccurs="0"/>
                <xsd:element ref="ns2:c5cb342622a848b0a6eed39e085a69b4" minOccurs="0"/>
                <xsd:element ref="ns2:a786450965b84e2dbf65c5685d9319b8" minOccurs="0"/>
                <xsd:element ref="ns2:e1b67361fee74bbabec8fd71620c9f10" minOccurs="0"/>
                <xsd:element ref="ns2:jb4b0b7bebed475499e7fdbb9de674ab" minOccurs="0"/>
                <xsd:element ref="ns2:OwlReviewExpiryDate" minOccurs="0"/>
                <xsd:element ref="ns2:OwlPromoteItem" minOccurs="0"/>
                <xsd:element ref="ns3:MediaServiceMetadata" minOccurs="0"/>
                <xsd:element ref="ns3:MediaServiceFastMetadata" minOccurs="0"/>
                <xsd:element ref="ns3:Thumbnail" minOccurs="0"/>
                <xsd:element ref="ns4:SharedWithUsers" minOccurs="0"/>
                <xsd:element ref="ns4:SharedWithDetails" minOccurs="0"/>
                <xsd:element ref="ns3:MediaServiceAutoTags" minOccurs="0"/>
                <xsd:element ref="ns3:MediaServiceOCR" minOccurs="0"/>
                <xsd:element ref="ns3:_x006d_yc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5d8cf7-c0be-4e85-be9e-35e5cebff23e" elementFormDefault="qualified">
    <xsd:import namespace="http://schemas.microsoft.com/office/2006/documentManagement/types"/>
    <xsd:import namespace="http://schemas.microsoft.com/office/infopath/2007/PartnerControls"/>
    <xsd:element name="OwlDocPortalDescription" ma:index="8" nillable="true" ma:displayName="Description" ma:internalName="OwlDocPortalDescription">
      <xsd:simpleType>
        <xsd:restriction base="dms:Note">
          <xsd:maxLength value="255"/>
        </xsd:restriction>
      </xsd:simpleType>
    </xsd:element>
    <xsd:element name="k255765643f242eabd3176f846d23983" ma:index="9" nillable="true" ma:taxonomy="true" ma:internalName="k255765643f242eabd3176f846d23983" ma:taxonomyFieldName="OwlDocPortalCategory" ma:displayName="Document Category" ma:default="" ma:fieldId="{42557656-43f2-42ea-bd31-76f846d23983}" ma:sspId="54acc8d3-66d8-4f7f-ac2f-7fccaf6b6ed8" ma:termSetId="baebb5cb-5bb8-46a0-91f6-c824dfd044cf"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1243fe3e-5f7a-46f6-a9fc-6056ef9c0be1}" ma:internalName="TaxCatchAll" ma:showField="CatchAllData" ma:web="885d8cf7-c0be-4e85-be9e-35e5cebff23e">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1243fe3e-5f7a-46f6-a9fc-6056ef9c0be1}" ma:internalName="TaxCatchAllLabel" ma:readOnly="true" ma:showField="CatchAllDataLabel" ma:web="885d8cf7-c0be-4e85-be9e-35e5cebff23e">
      <xsd:complexType>
        <xsd:complexContent>
          <xsd:extension base="dms:MultiChoiceLookup">
            <xsd:sequence>
              <xsd:element name="Value" type="dms:Lookup" maxOccurs="unbounded" minOccurs="0" nillable="true"/>
            </xsd:sequence>
          </xsd:extension>
        </xsd:complexContent>
      </xsd:complexType>
    </xsd:element>
    <xsd:element name="pf84cad322f14a78889e1a405f9b3474" ma:index="13" nillable="true" ma:taxonomy="true" ma:internalName="pf84cad322f14a78889e1a405f9b3474" ma:taxonomyFieldName="OwlContentTargetOptionsOne" ma:displayName="Target Business Function(s)" ma:default="" ma:fieldId="{9f84cad3-22f1-4a78-889e-1a405f9b3474}" ma:taxonomyMulti="true" ma:sspId="54acc8d3-66d8-4f7f-ac2f-7fccaf6b6ed8" ma:termSetId="f7dde2ef-f60e-4f28-b308-7c0ac16a77dd" ma:anchorId="00000000-0000-0000-0000-000000000000" ma:open="false" ma:isKeyword="false">
      <xsd:complexType>
        <xsd:sequence>
          <xsd:element ref="pc:Terms" minOccurs="0" maxOccurs="1"/>
        </xsd:sequence>
      </xsd:complexType>
    </xsd:element>
    <xsd:element name="c5cb342622a848b0a6eed39e085a69b4" ma:index="15" nillable="true" ma:taxonomy="true" ma:internalName="c5cb342622a848b0a6eed39e085a69b4" ma:taxonomyFieldName="OwlContentTargetOptionsTwo" ma:displayName="Target Region(s)" ma:default="" ma:fieldId="{c5cb3426-22a8-48b0-a6ee-d39e085a69b4}" ma:taxonomyMulti="true" ma:sspId="54acc8d3-66d8-4f7f-ac2f-7fccaf6b6ed8" ma:termSetId="cd3610ff-43d5-489c-bf54-c35b66e5d4f8" ma:anchorId="00000000-0000-0000-0000-000000000000" ma:open="false" ma:isKeyword="false">
      <xsd:complexType>
        <xsd:sequence>
          <xsd:element ref="pc:Terms" minOccurs="0" maxOccurs="1"/>
        </xsd:sequence>
      </xsd:complexType>
    </xsd:element>
    <xsd:element name="a786450965b84e2dbf65c5685d9319b8" ma:index="17" nillable="true" ma:taxonomy="true" ma:internalName="a786450965b84e2dbf65c5685d9319b8" ma:taxonomyFieldName="OwlContentTargetOptionsThree" ma:displayName="Future Targeting Option 1" ma:default="" ma:fieldId="{a7864509-65b8-4e2d-bf65-c5685d9319b8}" ma:taxonomyMulti="true" ma:sspId="54acc8d3-66d8-4f7f-ac2f-7fccaf6b6ed8" ma:termSetId="cc4a1904-abf8-4787-ab6e-ff4d6dacaaee" ma:anchorId="00000000-0000-0000-0000-000000000000" ma:open="false" ma:isKeyword="false">
      <xsd:complexType>
        <xsd:sequence>
          <xsd:element ref="pc:Terms" minOccurs="0" maxOccurs="1"/>
        </xsd:sequence>
      </xsd:complexType>
    </xsd:element>
    <xsd:element name="e1b67361fee74bbabec8fd71620c9f10" ma:index="19" nillable="true" ma:taxonomy="true" ma:internalName="e1b67361fee74bbabec8fd71620c9f10" ma:taxonomyFieldName="OwlContentTargetOptionsFour" ma:displayName="Future Targeting Option 2" ma:default="" ma:fieldId="{e1b67361-fee7-4bba-bec8-fd71620c9f10}" ma:taxonomyMulti="true" ma:sspId="54acc8d3-66d8-4f7f-ac2f-7fccaf6b6ed8" ma:termSetId="3dcaa370-137d-4724-a6a5-e99a24e60f59" ma:anchorId="00000000-0000-0000-0000-000000000000" ma:open="false" ma:isKeyword="false">
      <xsd:complexType>
        <xsd:sequence>
          <xsd:element ref="pc:Terms" minOccurs="0" maxOccurs="1"/>
        </xsd:sequence>
      </xsd:complexType>
    </xsd:element>
    <xsd:element name="jb4b0b7bebed475499e7fdbb9de674ab" ma:index="21" nillable="true" ma:taxonomy="true" ma:internalName="jb4b0b7bebed475499e7fdbb9de674ab" ma:taxonomyFieldName="OwlTags" ma:displayName="Tags" ma:default="" ma:fieldId="{3b4b0b7b-ebed-4754-99e7-fdbb9de674ab}" ma:taxonomyMulti="true" ma:sspId="54acc8d3-66d8-4f7f-ac2f-7fccaf6b6ed8" ma:termSetId="d5d3b5d7-0c64-4e27-95ce-fc4291bd40d6" ma:anchorId="00000000-0000-0000-0000-000000000000" ma:open="false" ma:isKeyword="false">
      <xsd:complexType>
        <xsd:sequence>
          <xsd:element ref="pc:Terms" minOccurs="0" maxOccurs="1"/>
        </xsd:sequence>
      </xsd:complexType>
    </xsd:element>
    <xsd:element name="OwlReviewExpiryDate" ma:index="23" nillable="true" ma:displayName="Review/Expiry Date" ma:format="DateOnly" ma:internalName="OwlReviewExpiryDate" ma:readOnly="false">
      <xsd:simpleType>
        <xsd:restriction base="dms:DateTime"/>
      </xsd:simpleType>
    </xsd:element>
    <xsd:element name="OwlPromoteItem" ma:index="24" nillable="true" ma:displayName="Promote Item" ma:internalName="OwlPromoteItem"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a0b85ab-85f1-4620-a34f-dcaab177746e"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Thumbnail" ma:index="27"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Tags" ma:index="30" nillable="true" ma:displayName="Tags" ma:internalName="MediaServiceAutoTags"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element name="_x006d_yc0" ma:index="32" nillable="true" ma:displayName="Number" ma:internalName="_x006d_yc0">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65535252-78aa-40e6-8e38-54ef8aad3914"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4F8AFB-7D59-41B3-9D5E-4AF2CF67C754}">
  <ds:schemaRefs>
    <ds:schemaRef ds:uri="3a0b85ab-85f1-4620-a34f-dcaab177746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65535252-78aa-40e6-8e38-54ef8aad3914"/>
    <ds:schemaRef ds:uri="http://purl.org/dc/terms/"/>
    <ds:schemaRef ds:uri="885d8cf7-c0be-4e85-be9e-35e5cebff23e"/>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06CFC173-C49C-46AF-8A38-8303F69D4E01}">
  <ds:schemaRefs>
    <ds:schemaRef ds:uri="http://schemas.microsoft.com/sharepoint/v3/contenttype/forms"/>
  </ds:schemaRefs>
</ds:datastoreItem>
</file>

<file path=customXml/itemProps3.xml><?xml version="1.0" encoding="utf-8"?>
<ds:datastoreItem xmlns:ds="http://schemas.openxmlformats.org/officeDocument/2006/customXml" ds:itemID="{87558B58-B425-4EA0-9B37-29DDCF72D7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5d8cf7-c0be-4e85-be9e-35e5cebff23e"/>
    <ds:schemaRef ds:uri="3a0b85ab-85f1-4620-a34f-dcaab177746e"/>
    <ds:schemaRef ds:uri="65535252-78aa-40e6-8e38-54ef8aad39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AMD_CorpTemplate-White_022719</Template>
  <TotalTime>2</TotalTime>
  <Words>6241</Words>
  <Application>Microsoft Office PowerPoint</Application>
  <PresentationFormat>Widescreen</PresentationFormat>
  <Paragraphs>1110</Paragraphs>
  <Slides>92</Slides>
  <Notes>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92</vt:i4>
      </vt:variant>
    </vt:vector>
  </HeadingPairs>
  <TitlesOfParts>
    <vt:vector size="105" baseType="lpstr">
      <vt:lpstr>Arial</vt:lpstr>
      <vt:lpstr>Calibri</vt:lpstr>
      <vt:lpstr>Cambria Math</vt:lpstr>
      <vt:lpstr>Consolas</vt:lpstr>
      <vt:lpstr>Courier New</vt:lpstr>
      <vt:lpstr>Helvetica</vt:lpstr>
      <vt:lpstr>Klavika</vt:lpstr>
      <vt:lpstr>Klavika Bold</vt:lpstr>
      <vt:lpstr>Klavika Regular</vt:lpstr>
      <vt:lpstr>Wingdings</vt:lpstr>
      <vt:lpstr>AMD Ryzen / Generic</vt:lpstr>
      <vt:lpstr>AMD Epyc</vt:lpstr>
      <vt:lpstr>AMD Radeon</vt:lpstr>
      <vt:lpstr>FidelityFX CAS</vt:lpstr>
      <vt:lpstr>Legal</vt:lpstr>
      <vt:lpstr>PowerPoint Presentation</vt:lpstr>
      <vt:lpstr>PowerPoint Presentation</vt:lpstr>
      <vt:lpstr>PowerPoint Presentation</vt:lpstr>
      <vt:lpstr>PowerPoint Presentation</vt:lpstr>
      <vt:lpstr>PowerPoint Presentation</vt:lpstr>
      <vt:lpstr>Overview</vt:lpstr>
      <vt:lpstr>Overview</vt:lpstr>
      <vt:lpstr>Overview</vt:lpstr>
      <vt:lpstr>Overview</vt:lpstr>
      <vt:lpstr>Overview</vt:lpstr>
      <vt:lpstr>PowerPoint Presentation</vt:lpstr>
      <vt:lpstr>PowerPoint Presentation</vt:lpstr>
      <vt:lpstr>When to use CAS?</vt:lpstr>
      <vt:lpstr>Algorithm</vt:lpstr>
      <vt:lpstr>Algorithm - Overview</vt:lpstr>
      <vt:lpstr>How to compute weight w?</vt:lpstr>
      <vt:lpstr>How to compute weight w?</vt:lpstr>
      <vt:lpstr>Base sharpening amount</vt:lpstr>
      <vt:lpstr>Base sharpening amount</vt:lpstr>
      <vt:lpstr>Base sharpening amount</vt:lpstr>
      <vt:lpstr>Base sharpening amount</vt:lpstr>
      <vt:lpstr>Base sharpening amount</vt:lpstr>
      <vt:lpstr>Base sharpening amount</vt:lpstr>
      <vt:lpstr>Sharpness tuning knob</vt:lpstr>
      <vt:lpstr>Sharpness tuning knob</vt:lpstr>
      <vt:lpstr>Sharpness tuning knob</vt:lpstr>
      <vt:lpstr>Sharpness tuning knob</vt:lpstr>
      <vt:lpstr>Sharpness tuning knob</vt:lpstr>
      <vt:lpstr>Weight w</vt:lpstr>
      <vt:lpstr>Final output</vt:lpstr>
      <vt:lpstr>Sharpening + scaling</vt:lpstr>
      <vt:lpstr>Sharpening + scaling</vt:lpstr>
      <vt:lpstr>Sharpening + scaling</vt:lpstr>
      <vt:lpstr>Sharpening + scaling</vt:lpstr>
      <vt:lpstr>integration</vt:lpstr>
      <vt:lpstr>Integration – where to put?</vt:lpstr>
      <vt:lpstr>Integration – where to put?</vt:lpstr>
      <vt:lpstr>Integration - General</vt:lpstr>
      <vt:lpstr>Integration – CPU Side</vt:lpstr>
      <vt:lpstr>Integration – CPU Side</vt:lpstr>
      <vt:lpstr>Integration – CPU Side</vt:lpstr>
      <vt:lpstr>Integration – CPU Side</vt:lpstr>
      <vt:lpstr>Integration – GPU Side</vt:lpstr>
      <vt:lpstr>Integration – GPU Side</vt:lpstr>
      <vt:lpstr>Integration – GPU Side</vt:lpstr>
      <vt:lpstr>Integration – GPU Side</vt:lpstr>
      <vt:lpstr>Integration – GPU Side</vt:lpstr>
      <vt:lpstr>Integration – GPU Side</vt:lpstr>
      <vt:lpstr>Integration – GPU Side</vt:lpstr>
      <vt:lpstr>Integration – GPU Side</vt:lpstr>
      <vt:lpstr>Integration – GPU Side</vt:lpstr>
      <vt:lpstr>Integration – GPU Side</vt:lpstr>
      <vt:lpstr>Integration – GPU Side</vt:lpstr>
      <vt:lpstr>Integration – GPU Side</vt:lpstr>
      <vt:lpstr>Integration – GPU Side - Packed</vt:lpstr>
      <vt:lpstr>Integration – GPU Side - Packed</vt:lpstr>
      <vt:lpstr>Integration – GPU Side - Packed</vt:lpstr>
      <vt:lpstr>Integration – GPU Side - Packed</vt:lpstr>
      <vt:lpstr>Integration – GPU Side - Packed</vt:lpstr>
      <vt:lpstr>Integration – GPU Side - Packed</vt:lpstr>
      <vt:lpstr>Input</vt:lpstr>
      <vt:lpstr>Input - General</vt:lpstr>
      <vt:lpstr>Input - General</vt:lpstr>
      <vt:lpstr>Input Format – FP16</vt:lpstr>
      <vt:lpstr>Input Format – UNORM</vt:lpstr>
      <vt:lpstr>Input Format – UNORM Packed</vt:lpstr>
      <vt:lpstr>Input Format – SRGB</vt:lpstr>
      <vt:lpstr>Input Format – SRGB Packed</vt:lpstr>
      <vt:lpstr>Performance</vt:lpstr>
      <vt:lpstr>Performance</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to</vt:lpstr>
      <vt:lpstr>Q&amp;A</vt:lpstr>
      <vt:lpstr>Disclaimer &amp; Attribution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FidelityFX CAS</dc:title>
  <dc:creator>Kramer, Lou</dc:creator>
  <cp:lastModifiedBy>Kramer, Lou</cp:lastModifiedBy>
  <cp:revision>147</cp:revision>
  <dcterms:created xsi:type="dcterms:W3CDTF">2019-06-25T10:13:58Z</dcterms:created>
  <dcterms:modified xsi:type="dcterms:W3CDTF">2019-07-15T05:50:55Z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0x0101006F5D7F8516FF7242B8C5568E60DC9C760100A6E3459BA1CDDD4FA09FB36D663FA26D</vt:lpwstr>
  </property>
  <property fmtid="{D5CDD505-2E9C-101B-9397-08002B2CF9AE}" pid="3" name="OwlContentTargetOptionsFour">
    <vt:lpwstr/>
  </property>
  <property fmtid="{D5CDD505-2E9C-101B-9397-08002B2CF9AE}" pid="4" name="OwlTags">
    <vt:lpwstr>5;#Brand|284a7592-f5b6-4f2e-8acf-8c9ba4a85005</vt:lpwstr>
  </property>
  <property fmtid="{D5CDD505-2E9C-101B-9397-08002B2CF9AE}" pid="5" name="OwlDocPortalCategory">
    <vt:lpwstr>29;#Template|d9500e2e-074c-44f1-a912-26cbed35f505</vt:lpwstr>
  </property>
  <property fmtid="{D5CDD505-2E9C-101B-9397-08002B2CF9AE}" pid="6" name="OwlContentTargetOptionsTwo">
    <vt:lpwstr/>
  </property>
  <property fmtid="{D5CDD505-2E9C-101B-9397-08002B2CF9AE}" pid="7" name="OwlContentTargetOptionsThree">
    <vt:lpwstr/>
  </property>
  <property fmtid="{D5CDD505-2E9C-101B-9397-08002B2CF9AE}" pid="8" name="OwlContentTargetOptionsOne">
    <vt:lpwstr/>
  </property>
  <property fmtid="{D5CDD505-2E9C-101B-9397-08002B2CF9AE}" pid="9" name="AuthorIds_UIVersion_4608">
    <vt:lpwstr>79</vt:lpwstr>
  </property>
</Properties>
</file>